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4241" r:id="rId4"/>
    <p:sldMasterId id="2147484469" r:id="rId5"/>
  </p:sldMasterIdLst>
  <p:notesMasterIdLst>
    <p:notesMasterId r:id="rId64"/>
  </p:notesMasterIdLst>
  <p:handoutMasterIdLst>
    <p:handoutMasterId r:id="rId65"/>
  </p:handoutMasterIdLst>
  <p:sldIdLst>
    <p:sldId id="299" r:id="rId6"/>
    <p:sldId id="314" r:id="rId7"/>
    <p:sldId id="318" r:id="rId8"/>
    <p:sldId id="346" r:id="rId9"/>
    <p:sldId id="347" r:id="rId10"/>
    <p:sldId id="348" r:id="rId11"/>
    <p:sldId id="349" r:id="rId12"/>
    <p:sldId id="350" r:id="rId13"/>
    <p:sldId id="351" r:id="rId14"/>
    <p:sldId id="352" r:id="rId15"/>
    <p:sldId id="354" r:id="rId16"/>
    <p:sldId id="362" r:id="rId17"/>
    <p:sldId id="363" r:id="rId18"/>
    <p:sldId id="364" r:id="rId19"/>
    <p:sldId id="365" r:id="rId20"/>
    <p:sldId id="366" r:id="rId21"/>
    <p:sldId id="367" r:id="rId22"/>
    <p:sldId id="319" r:id="rId23"/>
    <p:sldId id="327" r:id="rId24"/>
    <p:sldId id="330" r:id="rId25"/>
    <p:sldId id="337" r:id="rId26"/>
    <p:sldId id="320" r:id="rId27"/>
    <p:sldId id="321" r:id="rId28"/>
    <p:sldId id="322" r:id="rId29"/>
    <p:sldId id="343" r:id="rId30"/>
    <p:sldId id="323" r:id="rId31"/>
    <p:sldId id="326" r:id="rId32"/>
    <p:sldId id="334" r:id="rId33"/>
    <p:sldId id="335" r:id="rId34"/>
    <p:sldId id="338" r:id="rId35"/>
    <p:sldId id="332" r:id="rId36"/>
    <p:sldId id="333" r:id="rId37"/>
    <p:sldId id="339" r:id="rId38"/>
    <p:sldId id="341" r:id="rId39"/>
    <p:sldId id="340" r:id="rId40"/>
    <p:sldId id="342" r:id="rId41"/>
    <p:sldId id="336" r:id="rId42"/>
    <p:sldId id="325" r:id="rId43"/>
    <p:sldId id="355" r:id="rId44"/>
    <p:sldId id="356" r:id="rId45"/>
    <p:sldId id="357" r:id="rId46"/>
    <p:sldId id="358" r:id="rId47"/>
    <p:sldId id="359" r:id="rId48"/>
    <p:sldId id="360" r:id="rId49"/>
    <p:sldId id="361" r:id="rId50"/>
    <p:sldId id="368" r:id="rId51"/>
    <p:sldId id="369" r:id="rId52"/>
    <p:sldId id="370" r:id="rId53"/>
    <p:sldId id="371" r:id="rId54"/>
    <p:sldId id="372" r:id="rId55"/>
    <p:sldId id="307" r:id="rId56"/>
    <p:sldId id="308" r:id="rId57"/>
    <p:sldId id="309" r:id="rId58"/>
    <p:sldId id="310" r:id="rId59"/>
    <p:sldId id="311" r:id="rId60"/>
    <p:sldId id="312" r:id="rId61"/>
    <p:sldId id="313" r:id="rId62"/>
    <p:sldId id="298" r:id="rId63"/>
  </p:sldIdLst>
  <p:sldSz cx="9144000" cy="5143500" type="screen16x9"/>
  <p:notesSz cx="7010400" cy="9296400"/>
  <p:custDataLst>
    <p:tags r:id="rId66"/>
  </p:custDataLst>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BF246809-8F2E-454F-84FB-DCEEB002B31F}">
          <p14:sldIdLst>
            <p14:sldId id="299"/>
            <p14:sldId id="314"/>
            <p14:sldId id="318"/>
          </p14:sldIdLst>
        </p14:section>
        <p14:section name="Scaling" id="{4BB519AE-000A-42F8-B4B9-44BA56D8251C}">
          <p14:sldIdLst>
            <p14:sldId id="346"/>
            <p14:sldId id="347"/>
          </p14:sldIdLst>
        </p14:section>
        <p14:section name="Horizon Testing" id="{5EF88768-8FA3-469B-88E8-28533DF9D32B}">
          <p14:sldIdLst>
            <p14:sldId id="348"/>
            <p14:sldId id="349"/>
            <p14:sldId id="350"/>
            <p14:sldId id="351"/>
            <p14:sldId id="352"/>
            <p14:sldId id="354"/>
          </p14:sldIdLst>
        </p14:section>
        <p14:section name="XenDesktop Testing" id="{78FEC9AC-5E8C-40BC-B9DD-D3E9C0C5C9BC}">
          <p14:sldIdLst>
            <p14:sldId id="362"/>
            <p14:sldId id="363"/>
            <p14:sldId id="364"/>
            <p14:sldId id="365"/>
            <p14:sldId id="366"/>
            <p14:sldId id="367"/>
          </p14:sldIdLst>
        </p14:section>
        <p14:section name="Networking" id="{B6FD796A-1A21-41F5-AC45-AFB4525B015C}">
          <p14:sldIdLst>
            <p14:sldId id="319"/>
            <p14:sldId id="327"/>
            <p14:sldId id="330"/>
            <p14:sldId id="337"/>
            <p14:sldId id="320"/>
            <p14:sldId id="321"/>
            <p14:sldId id="322"/>
            <p14:sldId id="343"/>
          </p14:sldIdLst>
        </p14:section>
        <p14:section name="VxRail - Configurations" id="{8155A68E-09F5-469C-837B-94D7301AF477}">
          <p14:sldIdLst>
            <p14:sldId id="323"/>
            <p14:sldId id="326"/>
            <p14:sldId id="334"/>
            <p14:sldId id="335"/>
          </p14:sldIdLst>
        </p14:section>
        <p14:section name="GPUs" id="{73E48EA4-1EF2-4912-BDB9-A501E36DDFB7}">
          <p14:sldIdLst>
            <p14:sldId id="338"/>
            <p14:sldId id="332"/>
            <p14:sldId id="333"/>
            <p14:sldId id="339"/>
            <p14:sldId id="341"/>
            <p14:sldId id="340"/>
            <p14:sldId id="342"/>
            <p14:sldId id="336"/>
          </p14:sldIdLst>
        </p14:section>
        <p14:section name="Final" id="{7859B5FA-C886-44EC-8013-953333868C8B}">
          <p14:sldIdLst>
            <p14:sldId id="325"/>
          </p14:sldIdLst>
        </p14:section>
        <p14:section name="Backup Material" id="{883F6674-4DB7-4755-BC04-55A7BA84287E}">
          <p14:sldIdLst/>
        </p14:section>
        <p14:section name="Horizon Test Result Graphs" id="{876E6D99-E155-4EDC-88F2-2D8F6472D390}">
          <p14:sldIdLst>
            <p14:sldId id="355"/>
            <p14:sldId id="356"/>
            <p14:sldId id="357"/>
            <p14:sldId id="358"/>
            <p14:sldId id="359"/>
            <p14:sldId id="360"/>
          </p14:sldIdLst>
        </p14:section>
        <p14:section name="XenDesktop Test Result Graphs" id="{A11DC714-997A-4BDD-85BE-10E66DBEF0B8}">
          <p14:sldIdLst>
            <p14:sldId id="361"/>
            <p14:sldId id="368"/>
            <p14:sldId id="369"/>
            <p14:sldId id="370"/>
            <p14:sldId id="371"/>
            <p14:sldId id="372"/>
          </p14:sldIdLst>
        </p14:section>
        <p14:section name="VxRail" id="{00B89153-0E36-4165-BDBE-71BFADCA081D}">
          <p14:sldIdLst/>
        </p14:section>
        <p14:section name="Horizon 7" id="{F4694700-446E-4D29-93CB-6256BC4BAC5E}">
          <p14:sldIdLst>
            <p14:sldId id="307"/>
            <p14:sldId id="308"/>
            <p14:sldId id="309"/>
          </p14:sldIdLst>
        </p14:section>
        <p14:section name="NVIDIA" id="{3E489413-D26B-40A3-B36E-E15ABB187BAE}">
          <p14:sldIdLst>
            <p14:sldId id="310"/>
            <p14:sldId id="311"/>
            <p14:sldId id="312"/>
            <p14:sldId id="313"/>
            <p14:sldId id="298"/>
          </p14:sldIdLst>
        </p14:section>
      </p14:sectionLst>
    </p:ext>
    <p:ext uri="{EFAFB233-063F-42B5-8137-9DF3F51BA10A}">
      <p15:sldGuideLst xmlns:p15="http://schemas.microsoft.com/office/powerpoint/2012/main">
        <p15:guide id="1" orient="horz" userDrawn="1">
          <p15:clr>
            <a:srgbClr val="A4A3A4"/>
          </p15:clr>
        </p15:guide>
        <p15:guide id="2" pos="5577">
          <p15:clr>
            <a:srgbClr val="A4A3A4"/>
          </p15:clr>
        </p15:guide>
        <p15:guide id="4" orient="horz" pos="5664">
          <p15:clr>
            <a:srgbClr val="A4A3A4"/>
          </p15:clr>
        </p15:guide>
        <p15:guide id="7" pos="171">
          <p15:clr>
            <a:srgbClr val="A4A3A4"/>
          </p15:clr>
        </p15:guide>
        <p15:guide id="8" orient="horz" pos="5855">
          <p15:clr>
            <a:srgbClr val="A4A3A4"/>
          </p15:clr>
        </p15:guide>
        <p15:guide id="9" pos="4415">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guide id="3" orient="horz" pos="5664">
          <p15:clr>
            <a:srgbClr val="A4A3A4"/>
          </p15:clr>
        </p15:guide>
        <p15:guide id="4" pos="4111">
          <p15:clr>
            <a:srgbClr val="A4A3A4"/>
          </p15:clr>
        </p15:guide>
        <p15:guide id="5" pos="30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son, Angele" initials="DA" lastIdx="2" clrIdx="0">
    <p:extLst/>
  </p:cmAuthor>
  <p:cmAuthor id="2" name="Matthews, Elizabeth" initials="ME" lastIdx="29"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C6EF"/>
    <a:srgbClr val="EE6411"/>
    <a:srgbClr val="FFAF00"/>
    <a:srgbClr val="808080"/>
    <a:srgbClr val="AAAAAA"/>
    <a:srgbClr val="007DB8"/>
    <a:srgbClr val="807D80"/>
    <a:srgbClr val="6EA204"/>
    <a:srgbClr val="6E2585"/>
    <a:srgbClr val="4444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3" autoAdjust="0"/>
    <p:restoredTop sz="90162" autoAdjust="0"/>
  </p:normalViewPr>
  <p:slideViewPr>
    <p:cSldViewPr snapToGrid="0">
      <p:cViewPr varScale="1">
        <p:scale>
          <a:sx n="99" d="100"/>
          <a:sy n="99" d="100"/>
        </p:scale>
        <p:origin x="854" y="72"/>
      </p:cViewPr>
      <p:guideLst>
        <p:guide orient="horz"/>
        <p:guide pos="5577"/>
        <p:guide orient="horz" pos="5664"/>
        <p:guide pos="171"/>
        <p:guide orient="horz" pos="5855"/>
        <p:guide pos="4415"/>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138" d="100"/>
          <a:sy n="138" d="100"/>
        </p:scale>
        <p:origin x="-880" y="-112"/>
      </p:cViewPr>
      <p:guideLst>
        <p:guide orient="horz" pos="2928"/>
        <p:guide pos="2208"/>
        <p:guide orient="horz" pos="5664"/>
        <p:guide pos="4111"/>
        <p:guide pos="30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ags" Target="tags/tag1.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notesMaster" Target="notesMasters/notesMaster1.xml"/><Relationship Id="rId69"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commentAuthors" Target="commentAuthor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fl" descr="                              Dell - Internal Use - Confidential&#10;"/>
          <p:cNvSpPr txBox="1"/>
          <p:nvPr/>
        </p:nvSpPr>
        <p:spPr>
          <a:xfrm>
            <a:off x="772104" y="8980488"/>
            <a:ext cx="899247" cy="84639"/>
          </a:xfrm>
          <a:prstGeom prst="rect">
            <a:avLst/>
          </a:prstGeom>
          <a:noFill/>
        </p:spPr>
        <p:txBody>
          <a:bodyPr vert="horz" wrap="none" lIns="0" tIns="0" rIns="0" bIns="0" rtlCol="0" anchor="ctr" anchorCtr="0">
            <a:spAutoFit/>
          </a:bodyPr>
          <a:lstStyle/>
          <a:p>
            <a:pPr marL="0" marR="0" indent="0" algn="l" defTabSz="914400" rtl="0" eaLnBrk="1" fontAlgn="base" latinLnBrk="0" hangingPunct="1">
              <a:lnSpc>
                <a:spcPct val="90000"/>
              </a:lnSpc>
              <a:spcBef>
                <a:spcPts val="100"/>
              </a:spcBef>
              <a:spcAft>
                <a:spcPts val="100"/>
              </a:spcAft>
              <a:buClrTx/>
              <a:buSzTx/>
              <a:buFontTx/>
              <a:buNone/>
              <a:tabLst/>
              <a:defRPr/>
            </a:pPr>
            <a:r>
              <a:rPr lang="en-US" sz="600" b="0" i="0" u="none" baseline="0" dirty="0">
                <a:solidFill>
                  <a:srgbClr val="000000"/>
                </a:solidFill>
                <a:latin typeface="+mn-lt"/>
              </a:rPr>
              <a:t>© Copyright 2017 Dell Inc.</a:t>
            </a:r>
          </a:p>
        </p:txBody>
      </p:sp>
      <p:sp>
        <p:nvSpPr>
          <p:cNvPr id="5" name="TextBox 4"/>
          <p:cNvSpPr txBox="1"/>
          <p:nvPr/>
        </p:nvSpPr>
        <p:spPr>
          <a:xfrm>
            <a:off x="471876" y="8980488"/>
            <a:ext cx="94039" cy="84639"/>
          </a:xfrm>
          <a:prstGeom prst="rect">
            <a:avLst/>
          </a:prstGeom>
        </p:spPr>
        <p:txBody>
          <a:bodyPr vert="horz" wrap="none" lIns="0" tIns="0" rIns="0" bIns="0" rtlCol="0" anchor="ctr" anchorCtr="0">
            <a:spAutoFit/>
          </a:bodyPr>
          <a:lstStyle/>
          <a:p>
            <a:pPr algn="l" rtl="0" fontAlgn="base">
              <a:lnSpc>
                <a:spcPct val="90000"/>
              </a:lnSpc>
              <a:spcBef>
                <a:spcPct val="0"/>
              </a:spcBef>
              <a:spcAft>
                <a:spcPct val="0"/>
              </a:spcAft>
              <a:buClr>
                <a:schemeClr val="bg1"/>
              </a:buClr>
            </a:pPr>
            <a:fld id="{58EC7406-F4CC-4ABF-902E-2AF4E70E5C0F}" type="slidenum">
              <a:rPr lang="en-US" sz="600" b="0" kern="1200" smtClean="0">
                <a:solidFill>
                  <a:srgbClr val="000000"/>
                </a:solidFill>
                <a:latin typeface="+mn-lt"/>
                <a:ea typeface="+mn-ea"/>
                <a:cs typeface="+mn-cs"/>
              </a:rPr>
              <a:pPr algn="l" rtl="0" fontAlgn="base">
                <a:lnSpc>
                  <a:spcPct val="90000"/>
                </a:lnSpc>
                <a:spcBef>
                  <a:spcPct val="0"/>
                </a:spcBef>
                <a:spcAft>
                  <a:spcPct val="0"/>
                </a:spcAft>
                <a:buClr>
                  <a:schemeClr val="bg1"/>
                </a:buClr>
              </a:pPr>
              <a:t>‹#›</a:t>
            </a:fld>
            <a:endParaRPr lang="en-US" sz="600" b="0" kern="1200" dirty="0" err="1">
              <a:solidFill>
                <a:srgbClr val="000000"/>
              </a:solidFill>
              <a:latin typeface="+mn-lt"/>
              <a:ea typeface="+mn-ea"/>
              <a:cs typeface="+mn-cs"/>
            </a:endParaRPr>
          </a:p>
        </p:txBody>
      </p:sp>
    </p:spTree>
    <p:extLst>
      <p:ext uri="{BB962C8B-B14F-4D97-AF65-F5344CB8AC3E}">
        <p14:creationId xmlns:p14="http://schemas.microsoft.com/office/powerpoint/2010/main" val="3202683488"/>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628" name="Rectangle 4"/>
          <p:cNvSpPr>
            <a:spLocks noGrp="1" noRot="1" noChangeAspect="1" noChangeArrowheads="1" noTextEdit="1"/>
          </p:cNvSpPr>
          <p:nvPr>
            <p:ph type="sldImg" idx="2"/>
          </p:nvPr>
        </p:nvSpPr>
        <p:spPr bwMode="auto">
          <a:xfrm>
            <a:off x="485775" y="384175"/>
            <a:ext cx="6040438" cy="3398947"/>
          </a:xfrm>
          <a:prstGeom prst="rect">
            <a:avLst/>
          </a:prstGeom>
          <a:noFill/>
          <a:ln w="9525">
            <a:solidFill>
              <a:srgbClr val="000000"/>
            </a:solidFill>
            <a:miter lim="800000"/>
            <a:headEnd/>
            <a:tailEnd/>
          </a:ln>
        </p:spPr>
        <p:txBody>
          <a:bodyPr/>
          <a:lstStyle/>
          <a:p>
            <a:endParaRPr lang="en-US" dirty="0"/>
          </a:p>
        </p:txBody>
      </p:sp>
      <p:sp>
        <p:nvSpPr>
          <p:cNvPr id="2" name="Notes Placeholder 1"/>
          <p:cNvSpPr>
            <a:spLocks noGrp="1"/>
          </p:cNvSpPr>
          <p:nvPr>
            <p:ph type="body" sz="quarter" idx="3"/>
          </p:nvPr>
        </p:nvSpPr>
        <p:spPr>
          <a:xfrm>
            <a:off x="485775" y="4077775"/>
            <a:ext cx="6040438" cy="4670671"/>
          </a:xfrm>
          <a:prstGeom prst="rect">
            <a:avLst/>
          </a:prstGeom>
        </p:spPr>
        <p:txBody>
          <a:bodyPr vert="horz" lIns="0" tIns="0" rIns="0" bIns="0" rtlCol="0"/>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mn-lt"/>
                <a:ea typeface="+mn-ea"/>
                <a:cs typeface="+mn-cs"/>
              </a:rPr>
              <a:t>Click to edit Master text styles</a:t>
            </a:r>
          </a:p>
          <a:p>
            <a:pPr marL="395288" marR="0" lvl="1" indent="-165100" algn="l" defTabSz="914400" rtl="0" eaLnBrk="0" fontAlgn="base" latinLnBrk="0" hangingPunct="0">
              <a:lnSpc>
                <a:spcPct val="100000"/>
              </a:lnSpc>
              <a:spcBef>
                <a:spcPct val="30000"/>
              </a:spcBef>
              <a:spcAft>
                <a:spcPct val="0"/>
              </a:spcAft>
              <a:buClrTx/>
              <a:buSzTx/>
              <a:buFont typeface="Arial"/>
              <a:buChar char="•"/>
              <a:tabLst/>
              <a:defRPr/>
            </a:pPr>
            <a:r>
              <a:rPr kumimoji="0" lang="en-US" sz="1200" b="0" i="0" u="none" strike="noStrike" kern="1200" cap="none" spc="0" normalizeH="0" baseline="0" noProof="0" dirty="0">
                <a:ln>
                  <a:noFill/>
                </a:ln>
                <a:solidFill>
                  <a:srgbClr val="000000"/>
                </a:solidFill>
                <a:effectLst/>
                <a:uLnTx/>
                <a:uFillTx/>
                <a:latin typeface="+mn-lt"/>
                <a:ea typeface="+mn-ea"/>
                <a:cs typeface="+mn-cs"/>
              </a:rPr>
              <a:t>Second level</a:t>
            </a:r>
          </a:p>
          <a:p>
            <a:pPr marL="690563" marR="0" lvl="2" indent="-174625" algn="l" defTabSz="914400" rtl="0" eaLnBrk="0" fontAlgn="base" latinLnBrk="0" hangingPunct="0">
              <a:lnSpc>
                <a:spcPct val="100000"/>
              </a:lnSpc>
              <a:spcBef>
                <a:spcPct val="30000"/>
              </a:spcBef>
              <a:spcAft>
                <a:spcPct val="0"/>
              </a:spcAft>
              <a:buClrTx/>
              <a:buSzTx/>
              <a:buFont typeface="Lucida Grande"/>
              <a:buChar char="–"/>
              <a:tabLst/>
              <a:defRPr/>
            </a:pPr>
            <a:r>
              <a:rPr kumimoji="0" lang="en-US" sz="1200" b="0" i="0" u="none" strike="noStrike" kern="1200" cap="none" spc="0" normalizeH="0" baseline="0" noProof="0" dirty="0">
                <a:ln>
                  <a:noFill/>
                </a:ln>
                <a:solidFill>
                  <a:srgbClr val="000000"/>
                </a:solidFill>
                <a:effectLst/>
                <a:uLnTx/>
                <a:uFillTx/>
                <a:latin typeface="+mn-lt"/>
                <a:ea typeface="+mn-ea"/>
                <a:cs typeface="+mn-cs"/>
              </a:rPr>
              <a:t>Third level</a:t>
            </a:r>
          </a:p>
          <a:p>
            <a:pPr marL="1030288" marR="0" lvl="3" indent="-174625" algn="l" defTabSz="914400" rtl="0" eaLnBrk="0" fontAlgn="base" latinLnBrk="0" hangingPunct="0">
              <a:lnSpc>
                <a:spcPct val="100000"/>
              </a:lnSpc>
              <a:spcBef>
                <a:spcPct val="30000"/>
              </a:spcBef>
              <a:spcAft>
                <a:spcPct val="0"/>
              </a:spcAft>
              <a:buClrTx/>
              <a:buSzTx/>
              <a:buFont typeface="Wingdings" charset="2"/>
              <a:buChar char="§"/>
              <a:tabLst/>
              <a:defRPr/>
            </a:pPr>
            <a:r>
              <a:rPr kumimoji="0" lang="en-US" sz="1200" b="0" i="0" u="none" strike="noStrike" kern="1200" cap="none" spc="0" normalizeH="0" baseline="0" noProof="0" dirty="0">
                <a:ln>
                  <a:noFill/>
                </a:ln>
                <a:solidFill>
                  <a:srgbClr val="000000"/>
                </a:solidFill>
                <a:effectLst/>
                <a:uLnTx/>
                <a:uFillTx/>
                <a:latin typeface="+mn-lt"/>
                <a:ea typeface="+mn-ea"/>
                <a:cs typeface="+mn-cs"/>
              </a:rPr>
              <a:t>Fourth level</a:t>
            </a:r>
          </a:p>
          <a:p>
            <a:pPr marL="1316038" marR="0" lvl="4" indent="-174625" algn="l" defTabSz="914400" rtl="0" eaLnBrk="0" fontAlgn="base" latinLnBrk="0" hangingPunct="0">
              <a:lnSpc>
                <a:spcPct val="100000"/>
              </a:lnSpc>
              <a:spcBef>
                <a:spcPct val="30000"/>
              </a:spcBef>
              <a:spcAft>
                <a:spcPct val="0"/>
              </a:spcAft>
              <a:buClrTx/>
              <a:buSzTx/>
              <a:buFont typeface="Courier New"/>
              <a:buChar char="o"/>
              <a:tabLst/>
              <a:defRPr/>
            </a:pPr>
            <a:r>
              <a:rPr kumimoji="0" lang="en-US" sz="1200" b="0" i="0" u="none" strike="noStrike" kern="1200" cap="none" spc="0" normalizeH="0" baseline="0" noProof="0" dirty="0">
                <a:ln>
                  <a:noFill/>
                </a:ln>
                <a:solidFill>
                  <a:srgbClr val="000000"/>
                </a:solidFill>
                <a:effectLst/>
                <a:uLnTx/>
                <a:uFillTx/>
                <a:latin typeface="+mn-lt"/>
                <a:ea typeface="+mn-ea"/>
                <a:cs typeface="+mn-cs"/>
              </a:rPr>
              <a:t>Fifth level</a:t>
            </a:r>
          </a:p>
        </p:txBody>
      </p:sp>
      <p:sp>
        <p:nvSpPr>
          <p:cNvPr id="6" name="fl" descr="                              Dell - Internal Use - Confidential&#10;"/>
          <p:cNvSpPr txBox="1"/>
          <p:nvPr/>
        </p:nvSpPr>
        <p:spPr>
          <a:xfrm>
            <a:off x="772104" y="8980488"/>
            <a:ext cx="899247" cy="84639"/>
          </a:xfrm>
          <a:prstGeom prst="rect">
            <a:avLst/>
          </a:prstGeom>
          <a:noFill/>
        </p:spPr>
        <p:txBody>
          <a:bodyPr vert="horz" wrap="none" lIns="0" tIns="0" rIns="0" bIns="0" rtlCol="0" anchor="ctr" anchorCtr="0">
            <a:spAutoFit/>
          </a:bodyPr>
          <a:lstStyle/>
          <a:p>
            <a:pPr marL="0" marR="0" indent="0" algn="l" defTabSz="914400" rtl="0" eaLnBrk="1" fontAlgn="base" latinLnBrk="0" hangingPunct="1">
              <a:lnSpc>
                <a:spcPct val="90000"/>
              </a:lnSpc>
              <a:spcBef>
                <a:spcPts val="100"/>
              </a:spcBef>
              <a:spcAft>
                <a:spcPts val="100"/>
              </a:spcAft>
              <a:buClrTx/>
              <a:buSzTx/>
              <a:buFontTx/>
              <a:buNone/>
              <a:tabLst/>
              <a:defRPr/>
            </a:pPr>
            <a:r>
              <a:rPr lang="en-US" sz="600" b="0" i="0" u="none" baseline="0" dirty="0">
                <a:solidFill>
                  <a:srgbClr val="000000"/>
                </a:solidFill>
                <a:latin typeface="+mn-lt"/>
              </a:rPr>
              <a:t>© Copyright 2017 Dell Inc.</a:t>
            </a:r>
          </a:p>
        </p:txBody>
      </p:sp>
      <p:sp>
        <p:nvSpPr>
          <p:cNvPr id="7" name="TextBox 6"/>
          <p:cNvSpPr txBox="1"/>
          <p:nvPr/>
        </p:nvSpPr>
        <p:spPr>
          <a:xfrm>
            <a:off x="471876" y="8980488"/>
            <a:ext cx="94039" cy="84639"/>
          </a:xfrm>
          <a:prstGeom prst="rect">
            <a:avLst/>
          </a:prstGeom>
        </p:spPr>
        <p:txBody>
          <a:bodyPr vert="horz" wrap="none" lIns="0" tIns="0" rIns="0" bIns="0" rtlCol="0" anchor="ctr" anchorCtr="0">
            <a:spAutoFit/>
          </a:bodyPr>
          <a:lstStyle/>
          <a:p>
            <a:pPr algn="l" rtl="0" fontAlgn="base">
              <a:lnSpc>
                <a:spcPct val="90000"/>
              </a:lnSpc>
              <a:spcBef>
                <a:spcPct val="0"/>
              </a:spcBef>
              <a:spcAft>
                <a:spcPct val="0"/>
              </a:spcAft>
              <a:buClr>
                <a:schemeClr val="bg1"/>
              </a:buClr>
            </a:pPr>
            <a:fld id="{58EC7406-F4CC-4ABF-902E-2AF4E70E5C0F}" type="slidenum">
              <a:rPr lang="en-US" sz="600" b="0" kern="1200" smtClean="0">
                <a:solidFill>
                  <a:srgbClr val="000000"/>
                </a:solidFill>
                <a:latin typeface="+mn-lt"/>
                <a:ea typeface="+mn-ea"/>
                <a:cs typeface="+mn-cs"/>
              </a:rPr>
              <a:pPr algn="l" rtl="0" fontAlgn="base">
                <a:lnSpc>
                  <a:spcPct val="90000"/>
                </a:lnSpc>
                <a:spcBef>
                  <a:spcPct val="0"/>
                </a:spcBef>
                <a:spcAft>
                  <a:spcPct val="0"/>
                </a:spcAft>
                <a:buClr>
                  <a:schemeClr val="bg1"/>
                </a:buClr>
              </a:pPr>
              <a:t>‹#›</a:t>
            </a:fld>
            <a:endParaRPr lang="en-US" sz="600" b="0" kern="1200" dirty="0" err="1">
              <a:solidFill>
                <a:srgbClr val="000000"/>
              </a:solidFill>
              <a:latin typeface="+mn-lt"/>
              <a:ea typeface="+mn-ea"/>
              <a:cs typeface="+mn-cs"/>
            </a:endParaRPr>
          </a:p>
        </p:txBody>
      </p:sp>
    </p:spTree>
    <p:extLst>
      <p:ext uri="{BB962C8B-B14F-4D97-AF65-F5344CB8AC3E}">
        <p14:creationId xmlns:p14="http://schemas.microsoft.com/office/powerpoint/2010/main" val="857168872"/>
      </p:ext>
    </p:extLst>
  </p:cSld>
  <p:clrMap bg1="lt1" tx1="dk1" bg2="lt2" tx2="dk2" accent1="accent1" accent2="accent2" accent3="accent3" accent4="accent4" accent5="accent5" accent6="accent6" hlink="hlink" folHlink="folHlink"/>
  <p:hf hdr="0" ftr="0"/>
  <p:notesStyle>
    <a:lvl1pPr marL="0" marR="0" indent="0" algn="l" defTabSz="914400" rtl="0" eaLnBrk="0" fontAlgn="base" latinLnBrk="0" hangingPunct="0">
      <a:lnSpc>
        <a:spcPct val="100000"/>
      </a:lnSpc>
      <a:spcBef>
        <a:spcPct val="30000"/>
      </a:spcBef>
      <a:spcAft>
        <a:spcPct val="0"/>
      </a:spcAft>
      <a:buClrTx/>
      <a:buSzTx/>
      <a:buFontTx/>
      <a:buNone/>
      <a:tabLst/>
      <a:defRPr sz="1200" kern="1200">
        <a:solidFill>
          <a:schemeClr val="tx1"/>
        </a:solidFill>
        <a:latin typeface="+mn-lt"/>
        <a:ea typeface="+mn-ea"/>
        <a:cs typeface="+mn-cs"/>
      </a:defRPr>
    </a:lvl1pPr>
    <a:lvl2pPr marL="395288" marR="0" indent="-165100" algn="l" defTabSz="914400" rtl="0" eaLnBrk="0" fontAlgn="base" latinLnBrk="0" hangingPunct="0">
      <a:lnSpc>
        <a:spcPct val="100000"/>
      </a:lnSpc>
      <a:spcBef>
        <a:spcPct val="30000"/>
      </a:spcBef>
      <a:spcAft>
        <a:spcPct val="0"/>
      </a:spcAft>
      <a:buClrTx/>
      <a:buSzTx/>
      <a:buFont typeface="Arial"/>
      <a:buChar char="•"/>
      <a:tabLst/>
      <a:defRPr sz="1200" kern="1200">
        <a:solidFill>
          <a:schemeClr val="tx1"/>
        </a:solidFill>
        <a:latin typeface="+mn-lt"/>
        <a:ea typeface="+mn-ea"/>
        <a:cs typeface="+mn-cs"/>
      </a:defRPr>
    </a:lvl2pPr>
    <a:lvl3pPr marL="690563" marR="0" indent="-174625" algn="l" defTabSz="914400" rtl="0" eaLnBrk="0" fontAlgn="base" latinLnBrk="0" hangingPunct="0">
      <a:lnSpc>
        <a:spcPct val="100000"/>
      </a:lnSpc>
      <a:spcBef>
        <a:spcPct val="30000"/>
      </a:spcBef>
      <a:spcAft>
        <a:spcPct val="0"/>
      </a:spcAft>
      <a:buClrTx/>
      <a:buSzTx/>
      <a:buFont typeface="Lucida Grande"/>
      <a:buChar char="–"/>
      <a:tabLst/>
      <a:defRPr sz="1200" kern="1200">
        <a:solidFill>
          <a:schemeClr val="tx1"/>
        </a:solidFill>
        <a:latin typeface="+mn-lt"/>
        <a:ea typeface="+mn-ea"/>
        <a:cs typeface="+mn-cs"/>
      </a:defRPr>
    </a:lvl3pPr>
    <a:lvl4pPr marL="1030288" marR="0" indent="-174625" algn="l" defTabSz="914400" rtl="0" eaLnBrk="0" fontAlgn="base" latinLnBrk="0" hangingPunct="0">
      <a:lnSpc>
        <a:spcPct val="100000"/>
      </a:lnSpc>
      <a:spcBef>
        <a:spcPct val="30000"/>
      </a:spcBef>
      <a:spcAft>
        <a:spcPct val="0"/>
      </a:spcAft>
      <a:buClrTx/>
      <a:buSzTx/>
      <a:buFont typeface="Wingdings" charset="2"/>
      <a:buChar char="§"/>
      <a:tabLst/>
      <a:defRPr sz="1200" kern="1200">
        <a:solidFill>
          <a:schemeClr val="tx1"/>
        </a:solidFill>
        <a:latin typeface="+mn-lt"/>
        <a:ea typeface="+mn-ea"/>
        <a:cs typeface="+mn-cs"/>
      </a:defRPr>
    </a:lvl4pPr>
    <a:lvl5pPr marL="1316038" marR="0" indent="-174625" algn="l" defTabSz="914400" rtl="0" eaLnBrk="0" fontAlgn="base" latinLnBrk="0" hangingPunct="0">
      <a:lnSpc>
        <a:spcPct val="100000"/>
      </a:lnSpc>
      <a:spcBef>
        <a:spcPct val="30000"/>
      </a:spcBef>
      <a:spcAft>
        <a:spcPct val="0"/>
      </a:spcAft>
      <a:buClrTx/>
      <a:buSzTx/>
      <a:buFont typeface="Courier New"/>
      <a:buChar char="o"/>
      <a:tabLs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5775" y="384175"/>
            <a:ext cx="6040438" cy="3398838"/>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36792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5775" y="384175"/>
            <a:ext cx="6040438" cy="3398838"/>
          </a:xfrm>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network configuration for the Dell EMC VxRail Appliances utilizes a 10GbE converged infrastructure model. All required VLANs will traverse 2 x 10 </a:t>
            </a:r>
            <a:r>
              <a:rPr lang="en-US" sz="1200" b="0" i="0" u="none" strike="noStrike" kern="1200" baseline="0" dirty="0" err="1">
                <a:solidFill>
                  <a:schemeClr val="tx1"/>
                </a:solidFill>
                <a:latin typeface="+mn-lt"/>
                <a:ea typeface="+mn-ea"/>
                <a:cs typeface="+mn-cs"/>
              </a:rPr>
              <a:t>GbE</a:t>
            </a:r>
            <a:r>
              <a:rPr lang="en-US" sz="1200" b="0" i="0" u="none" strike="noStrike" kern="1200" baseline="0" dirty="0">
                <a:solidFill>
                  <a:schemeClr val="tx1"/>
                </a:solidFill>
                <a:latin typeface="+mn-lt"/>
                <a:ea typeface="+mn-ea"/>
                <a:cs typeface="+mn-cs"/>
              </a:rPr>
              <a:t> NICs configured in an active/ active team. For larger scaling it is recommended to separate the infrastructure management VMs from the compute VMs to aid in predictable compute host scaling. The following outlines the VLAN requirements for the Compute and Management hosts in this solution model: </a:t>
            </a:r>
          </a:p>
          <a:p>
            <a:r>
              <a:rPr lang="en-US" sz="1200" b="0" i="0" u="none" strike="noStrike" kern="1200" baseline="0" dirty="0">
                <a:solidFill>
                  <a:schemeClr val="tx1"/>
                </a:solidFill>
                <a:latin typeface="+mn-lt"/>
                <a:ea typeface="+mn-ea"/>
                <a:cs typeface="+mn-cs"/>
              </a:rPr>
              <a:t> VxRail Appliance VLAN configuration </a:t>
            </a:r>
          </a:p>
          <a:p>
            <a:r>
              <a:rPr lang="en-US" sz="1200" b="0" i="0" u="none" strike="noStrike" kern="1200" baseline="0" dirty="0">
                <a:solidFill>
                  <a:schemeClr val="tx1"/>
                </a:solidFill>
                <a:latin typeface="+mn-lt"/>
                <a:ea typeface="+mn-ea"/>
                <a:cs typeface="+mn-cs"/>
              </a:rPr>
              <a:t>o Management VLAN: Configured for hypervisor infrastructure traffic – L3 routed via core switch </a:t>
            </a:r>
          </a:p>
          <a:p>
            <a:r>
              <a:rPr lang="en-US" sz="1200" b="0" i="0" u="none" strike="noStrike" kern="1200" baseline="0" dirty="0">
                <a:solidFill>
                  <a:schemeClr val="tx1"/>
                </a:solidFill>
                <a:latin typeface="+mn-lt"/>
                <a:ea typeface="+mn-ea"/>
                <a:cs typeface="+mn-cs"/>
              </a:rPr>
              <a:t>o VDI VLAN: Configured for VDI session traffic – L3 routed via core switch </a:t>
            </a:r>
          </a:p>
          <a:p>
            <a:r>
              <a:rPr lang="en-US" sz="1200" b="0" i="0" u="none" strike="noStrike" kern="1200" baseline="0" dirty="0">
                <a:solidFill>
                  <a:schemeClr val="tx1"/>
                </a:solidFill>
                <a:latin typeface="+mn-lt"/>
                <a:ea typeface="+mn-ea"/>
                <a:cs typeface="+mn-cs"/>
              </a:rPr>
              <a:t>o VMware </a:t>
            </a:r>
            <a:r>
              <a:rPr lang="en-US" sz="1200" b="0" i="0" u="none" strike="noStrike" kern="1200" baseline="0" dirty="0" err="1">
                <a:solidFill>
                  <a:schemeClr val="tx1"/>
                </a:solidFill>
                <a:latin typeface="+mn-lt"/>
                <a:ea typeface="+mn-ea"/>
                <a:cs typeface="+mn-cs"/>
              </a:rPr>
              <a:t>vSAN</a:t>
            </a:r>
            <a:r>
              <a:rPr lang="en-US" sz="1200" b="0" i="0" u="none" strike="noStrike" kern="1200" baseline="0" dirty="0">
                <a:solidFill>
                  <a:schemeClr val="tx1"/>
                </a:solidFill>
                <a:latin typeface="+mn-lt"/>
                <a:ea typeface="+mn-ea"/>
                <a:cs typeface="+mn-cs"/>
              </a:rPr>
              <a:t> VLAN: Configured for VMware </a:t>
            </a:r>
            <a:r>
              <a:rPr lang="en-US" sz="1200" b="0" i="0" u="none" strike="noStrike" kern="1200" baseline="0" dirty="0" err="1">
                <a:solidFill>
                  <a:schemeClr val="tx1"/>
                </a:solidFill>
                <a:latin typeface="+mn-lt"/>
                <a:ea typeface="+mn-ea"/>
                <a:cs typeface="+mn-cs"/>
              </a:rPr>
              <a:t>vSAN</a:t>
            </a:r>
            <a:r>
              <a:rPr lang="en-US" sz="1200" b="0" i="0" u="none" strike="noStrike" kern="1200" baseline="0" dirty="0">
                <a:solidFill>
                  <a:schemeClr val="tx1"/>
                </a:solidFill>
                <a:latin typeface="+mn-lt"/>
                <a:ea typeface="+mn-ea"/>
                <a:cs typeface="+mn-cs"/>
              </a:rPr>
              <a:t> traffic – L2 switched only via </a:t>
            </a:r>
            <a:r>
              <a:rPr lang="en-US" sz="1200" b="0" i="0" u="none" strike="noStrike" kern="1200" baseline="0" dirty="0" err="1">
                <a:solidFill>
                  <a:schemeClr val="tx1"/>
                </a:solidFill>
                <a:latin typeface="+mn-lt"/>
                <a:ea typeface="+mn-ea"/>
                <a:cs typeface="+mn-cs"/>
              </a:rPr>
              <a:t>ToR</a:t>
            </a:r>
            <a:r>
              <a:rPr lang="en-US" sz="1200" b="0" i="0" u="none" strike="noStrike" kern="1200" baseline="0" dirty="0">
                <a:solidFill>
                  <a:schemeClr val="tx1"/>
                </a:solidFill>
                <a:latin typeface="+mn-lt"/>
                <a:ea typeface="+mn-ea"/>
                <a:cs typeface="+mn-cs"/>
              </a:rPr>
              <a:t> switch </a:t>
            </a:r>
          </a:p>
          <a:p>
            <a:r>
              <a:rPr lang="en-US" sz="1200" b="0" i="0" u="none" strike="noStrike" kern="1200" baseline="0" dirty="0">
                <a:solidFill>
                  <a:schemeClr val="tx1"/>
                </a:solidFill>
                <a:latin typeface="+mn-lt"/>
                <a:ea typeface="+mn-ea"/>
                <a:cs typeface="+mn-cs"/>
              </a:rPr>
              <a:t>o </a:t>
            </a:r>
            <a:r>
              <a:rPr lang="en-US" sz="1200" b="0" i="0" u="none" strike="noStrike" kern="1200" baseline="0" dirty="0" err="1">
                <a:solidFill>
                  <a:schemeClr val="tx1"/>
                </a:solidFill>
                <a:latin typeface="+mn-lt"/>
                <a:ea typeface="+mn-ea"/>
                <a:cs typeface="+mn-cs"/>
              </a:rPr>
              <a:t>vMotion</a:t>
            </a:r>
            <a:r>
              <a:rPr lang="en-US" sz="1200" b="0" i="0" u="none" strike="noStrike" kern="1200" baseline="0" dirty="0">
                <a:solidFill>
                  <a:schemeClr val="tx1"/>
                </a:solidFill>
                <a:latin typeface="+mn-lt"/>
                <a:ea typeface="+mn-ea"/>
                <a:cs typeface="+mn-cs"/>
              </a:rPr>
              <a:t> VLAN: Configured for Live Migration traffic – L2 switched only, trunked from Core (HA only) </a:t>
            </a:r>
          </a:p>
          <a:p>
            <a:r>
              <a:rPr lang="en-US" sz="1200" b="0" i="0" u="none" strike="noStrike" kern="1200" baseline="0" dirty="0">
                <a:solidFill>
                  <a:schemeClr val="tx1"/>
                </a:solidFill>
                <a:latin typeface="+mn-lt"/>
                <a:ea typeface="+mn-ea"/>
                <a:cs typeface="+mn-cs"/>
              </a:rPr>
              <a:t>o VDI Management VLAN: Configured for VDI infrastructure traffic – L3 routed via core switch </a:t>
            </a:r>
          </a:p>
          <a:p>
            <a:r>
              <a:rPr lang="en-US" sz="1200" b="0" i="0" u="none" strike="noStrike" kern="1200" baseline="0" dirty="0">
                <a:solidFill>
                  <a:schemeClr val="tx1"/>
                </a:solidFill>
                <a:latin typeface="+mn-lt"/>
                <a:ea typeface="+mn-ea"/>
                <a:cs typeface="+mn-cs"/>
              </a:rPr>
              <a:t> A VLAN for </a:t>
            </a:r>
            <a:r>
              <a:rPr lang="en-US" sz="1200" b="0" i="0" u="none" strike="noStrike" kern="1200" baseline="0" dirty="0" err="1">
                <a:solidFill>
                  <a:schemeClr val="tx1"/>
                </a:solidFill>
                <a:latin typeface="+mn-lt"/>
                <a:ea typeface="+mn-ea"/>
                <a:cs typeface="+mn-cs"/>
              </a:rPr>
              <a:t>iDRAC</a:t>
            </a:r>
            <a:r>
              <a:rPr lang="en-US" sz="1200" b="0" i="0" u="none" strike="noStrike" kern="1200" baseline="0" dirty="0">
                <a:solidFill>
                  <a:schemeClr val="tx1"/>
                </a:solidFill>
                <a:latin typeface="+mn-lt"/>
                <a:ea typeface="+mn-ea"/>
                <a:cs typeface="+mn-cs"/>
              </a:rPr>
              <a:t> is configured for all hardware management traffic – L3 routed via core switch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following screenshot shows the </a:t>
            </a:r>
            <a:r>
              <a:rPr lang="en-US" sz="1200" b="0" i="0" u="none" strike="noStrike" kern="1200" baseline="0" dirty="0" err="1">
                <a:solidFill>
                  <a:schemeClr val="tx1"/>
                </a:solidFill>
                <a:latin typeface="+mn-lt"/>
                <a:ea typeface="+mn-ea"/>
                <a:cs typeface="+mn-cs"/>
              </a:rPr>
              <a:t>VMkernel</a:t>
            </a:r>
            <a:r>
              <a:rPr lang="en-US" sz="1200" b="0" i="0" u="none" strike="noStrike" kern="1200" baseline="0" dirty="0">
                <a:solidFill>
                  <a:schemeClr val="tx1"/>
                </a:solidFill>
                <a:latin typeface="+mn-lt"/>
                <a:ea typeface="+mn-ea"/>
                <a:cs typeface="+mn-cs"/>
              </a:rPr>
              <a:t> adapter for the management network (vmk0), </a:t>
            </a:r>
            <a:r>
              <a:rPr lang="en-US" sz="1200" b="0" i="0" u="none" strike="noStrike" kern="1200" baseline="0" dirty="0" err="1">
                <a:solidFill>
                  <a:schemeClr val="tx1"/>
                </a:solidFill>
                <a:latin typeface="+mn-lt"/>
                <a:ea typeface="+mn-ea"/>
                <a:cs typeface="+mn-cs"/>
              </a:rPr>
              <a:t>vMotion</a:t>
            </a:r>
            <a:r>
              <a:rPr lang="en-US" sz="1200" b="0" i="0" u="none" strike="noStrike" kern="1200" baseline="0" dirty="0">
                <a:solidFill>
                  <a:schemeClr val="tx1"/>
                </a:solidFill>
                <a:latin typeface="+mn-lt"/>
                <a:ea typeface="+mn-ea"/>
                <a:cs typeface="+mn-cs"/>
              </a:rPr>
              <a:t> and VMware </a:t>
            </a:r>
            <a:r>
              <a:rPr lang="en-US" sz="1200" b="0" i="0" u="none" strike="noStrike" kern="1200" baseline="0" dirty="0" err="1">
                <a:solidFill>
                  <a:schemeClr val="tx1"/>
                </a:solidFill>
                <a:latin typeface="+mn-lt"/>
                <a:ea typeface="+mn-ea"/>
                <a:cs typeface="+mn-cs"/>
              </a:rPr>
              <a:t>vSAN</a:t>
            </a:r>
            <a:r>
              <a:rPr lang="en-US" sz="1200" b="0" i="0" u="none" strike="noStrike" kern="1200" baseline="0" dirty="0">
                <a:solidFill>
                  <a:schemeClr val="tx1"/>
                </a:solidFill>
                <a:latin typeface="+mn-lt"/>
                <a:ea typeface="+mn-ea"/>
                <a:cs typeface="+mn-cs"/>
              </a:rPr>
              <a:t> Network (vmk2) on a distributed switch </a:t>
            </a:r>
            <a:endParaRPr lang="en-US" dirty="0"/>
          </a:p>
        </p:txBody>
      </p:sp>
    </p:spTree>
    <p:extLst>
      <p:ext uri="{BB962C8B-B14F-4D97-AF65-F5344CB8AC3E}">
        <p14:creationId xmlns:p14="http://schemas.microsoft.com/office/powerpoint/2010/main" val="8614168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5775" y="384175"/>
            <a:ext cx="6040438" cy="3398838"/>
          </a:xfrm>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figure shows a design of a scale-out Leaf-Spine network architecture that provides 20 GB active throughput from each node to its Leaf and scalable 80 GB active throughput from each Leaf to Spine switch providing scale from 3 VxRail Appliance nodes to 64 without any impact to available bandwidth: </a:t>
            </a:r>
            <a:endParaRPr lang="en-US" dirty="0"/>
          </a:p>
        </p:txBody>
      </p:sp>
    </p:spTree>
    <p:extLst>
      <p:ext uri="{BB962C8B-B14F-4D97-AF65-F5344CB8AC3E}">
        <p14:creationId xmlns:p14="http://schemas.microsoft.com/office/powerpoint/2010/main" val="45694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5775" y="384175"/>
            <a:ext cx="6040438" cy="3398838"/>
          </a:xfrm>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Dell recommends that the VDI management infrastructure nodes be separated from the compute resources, in this configuration both management and compute are in the same vSphere HA Cluster. Optionally, the management node can be used for VDI VMs as well with an expected reduction of 30% for these nodes only. The 30% accounts for the amount of resources needed to be reserved for management VMs so this needs to be factored in when sizing. Compute hosts can be used interchangeably for Horizon or RDSH as required. </a:t>
            </a:r>
            <a:endParaRPr lang="en-US" dirty="0"/>
          </a:p>
        </p:txBody>
      </p:sp>
    </p:spTree>
    <p:extLst>
      <p:ext uri="{BB962C8B-B14F-4D97-AF65-F5344CB8AC3E}">
        <p14:creationId xmlns:p14="http://schemas.microsoft.com/office/powerpoint/2010/main" val="3581140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5775" y="384175"/>
            <a:ext cx="6040438" cy="3398838"/>
          </a:xfrm>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High-performance graphics capabilities come with VxRail Appliance V Series platform and provide a superior user experience with vSphere 6 and NVIDIA GRID </a:t>
            </a:r>
            <a:r>
              <a:rPr lang="en-US" sz="1200" b="0" i="0" u="none" strike="noStrike" kern="1200" baseline="0" dirty="0" err="1">
                <a:solidFill>
                  <a:schemeClr val="tx1"/>
                </a:solidFill>
                <a:latin typeface="+mn-lt"/>
                <a:ea typeface="+mn-ea"/>
                <a:cs typeface="+mn-cs"/>
              </a:rPr>
              <a:t>vGPU</a:t>
            </a:r>
            <a:r>
              <a:rPr lang="en-US" sz="1200" b="0" i="0" u="none" strike="noStrike" kern="1200" baseline="0" dirty="0">
                <a:solidFill>
                  <a:schemeClr val="tx1"/>
                </a:solidFill>
                <a:latin typeface="+mn-lt"/>
                <a:ea typeface="+mn-ea"/>
                <a:cs typeface="+mn-cs"/>
              </a:rPr>
              <a:t> technology. </a:t>
            </a:r>
            <a:endParaRPr lang="en-US" dirty="0"/>
          </a:p>
        </p:txBody>
      </p:sp>
    </p:spTree>
    <p:extLst>
      <p:ext uri="{BB962C8B-B14F-4D97-AF65-F5344CB8AC3E}">
        <p14:creationId xmlns:p14="http://schemas.microsoft.com/office/powerpoint/2010/main" val="21932153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5775" y="384175"/>
            <a:ext cx="6040438" cy="3398838"/>
          </a:xfrm>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VxRail Appliance family, optimized for VDI, has been designed and arranged in three top-level overarching configurations which apply to the available physical platforms showcased below. </a:t>
            </a:r>
          </a:p>
          <a:p>
            <a:r>
              <a:rPr lang="en-US" sz="1200" b="0" i="0" u="none" strike="noStrike" kern="1200" baseline="0" dirty="0">
                <a:solidFill>
                  <a:schemeClr val="tx1"/>
                </a:solidFill>
                <a:latin typeface="+mn-lt"/>
                <a:ea typeface="+mn-ea"/>
                <a:cs typeface="+mn-cs"/>
              </a:rPr>
              <a:t>* The A3 configuration is perfect for small scale, POC or low density, cost-conscience environments. </a:t>
            </a:r>
          </a:p>
          <a:p>
            <a:r>
              <a:rPr lang="en-US" sz="1200" b="0" i="0" u="none" strike="noStrike" kern="1200" baseline="0" dirty="0">
                <a:solidFill>
                  <a:schemeClr val="tx1"/>
                </a:solidFill>
                <a:latin typeface="+mn-lt"/>
                <a:ea typeface="+mn-ea"/>
                <a:cs typeface="+mn-cs"/>
              </a:rPr>
              <a:t>* The B5 configuration is geared toward larger scale general purpose workloads, balancing performance and cost-effectiveness. </a:t>
            </a:r>
          </a:p>
          <a:p>
            <a:r>
              <a:rPr lang="en-US" sz="1200" b="0" i="0" u="none" strike="noStrike" kern="1200" baseline="0" dirty="0">
                <a:solidFill>
                  <a:schemeClr val="tx1"/>
                </a:solidFill>
                <a:latin typeface="+mn-lt"/>
                <a:ea typeface="+mn-ea"/>
                <a:cs typeface="+mn-cs"/>
              </a:rPr>
              <a:t>* The C7 is the premium configuration offering an abundance of high-performance features and tiered capacity that maximizes user density. </a:t>
            </a:r>
          </a:p>
          <a:p>
            <a:endParaRPr lang="en-US" dirty="0"/>
          </a:p>
        </p:txBody>
      </p:sp>
    </p:spTree>
    <p:extLst>
      <p:ext uri="{BB962C8B-B14F-4D97-AF65-F5344CB8AC3E}">
        <p14:creationId xmlns:p14="http://schemas.microsoft.com/office/powerpoint/2010/main" val="7856706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5775" y="384175"/>
            <a:ext cx="6040438" cy="3398838"/>
          </a:xfrm>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Best practices and testing has showed that aligning RDSH design to the physical Non-Uniform Memory Access (NUMA) architecture of the server CPUs results in increased and optimal performance. NUMA alignment ensures that a CPU can access its own directly-connected RAM banks faster than those banks of the adjacent processor, which are accessed via the </a:t>
            </a:r>
            <a:r>
              <a:rPr lang="en-US" sz="1200" b="0" i="0" u="none" strike="noStrike" kern="1200" baseline="0" dirty="0" err="1">
                <a:solidFill>
                  <a:schemeClr val="tx1"/>
                </a:solidFill>
                <a:latin typeface="+mn-lt"/>
                <a:ea typeface="+mn-ea"/>
                <a:cs typeface="+mn-cs"/>
              </a:rPr>
              <a:t>UltraPath</a:t>
            </a:r>
            <a:r>
              <a:rPr lang="en-US" sz="1200" b="0" i="0" u="none" strike="noStrike" kern="1200" baseline="0" dirty="0">
                <a:solidFill>
                  <a:schemeClr val="tx1"/>
                </a:solidFill>
                <a:latin typeface="+mn-lt"/>
                <a:ea typeface="+mn-ea"/>
                <a:cs typeface="+mn-cs"/>
              </a:rPr>
              <a:t> Interconnect (UPI). The same is true of VMs with large vCPU assignments, best performance will be achieved if your VMs receive their vCPU allotment from a single physical NUMA node. Ensuring that your virtual RDSH servers do not span physical NUMA nodes will ensure the greatest possible performance benefit. </a:t>
            </a:r>
          </a:p>
          <a:p>
            <a:r>
              <a:rPr lang="en-US" sz="1200" b="0" i="0" u="none" strike="noStrike" kern="1200" baseline="0" dirty="0">
                <a:solidFill>
                  <a:schemeClr val="tx1"/>
                </a:solidFill>
                <a:latin typeface="+mn-lt"/>
                <a:ea typeface="+mn-ea"/>
                <a:cs typeface="+mn-cs"/>
              </a:rPr>
              <a:t>The general guidance for RDSH NUMA-alignment on the Dell EMC VxRail Appliance is as follows: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10 physical cores per CPU in the V570/V570F A3 configuration, 20 logical with Hyper-threading active, gives us a total of 20 consumable cores per appliance. </a:t>
            </a:r>
            <a:endParaRPr lang="en-US" dirty="0"/>
          </a:p>
        </p:txBody>
      </p:sp>
    </p:spTree>
    <p:extLst>
      <p:ext uri="{BB962C8B-B14F-4D97-AF65-F5344CB8AC3E}">
        <p14:creationId xmlns:p14="http://schemas.microsoft.com/office/powerpoint/2010/main" val="37857575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5775" y="384175"/>
            <a:ext cx="6040438" cy="3398838"/>
          </a:xfrm>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Best practices and testing has showed that aligning RDSH design to the physical Non-Uniform Memory Access (NUMA) architecture of the server CPUs results in increased and optimal performance. NUMA alignment ensures that a CPU can access its own directly-connected RAM banks faster than those banks of the adjacent processor, which are accessed via the </a:t>
            </a:r>
            <a:r>
              <a:rPr lang="en-US" sz="1200" b="0" i="0" u="none" strike="noStrike" kern="1200" baseline="0" dirty="0" err="1">
                <a:solidFill>
                  <a:schemeClr val="tx1"/>
                </a:solidFill>
                <a:latin typeface="+mn-lt"/>
                <a:ea typeface="+mn-ea"/>
                <a:cs typeface="+mn-cs"/>
              </a:rPr>
              <a:t>UltraPath</a:t>
            </a:r>
            <a:r>
              <a:rPr lang="en-US" sz="1200" b="0" i="0" u="none" strike="noStrike" kern="1200" baseline="0" dirty="0">
                <a:solidFill>
                  <a:schemeClr val="tx1"/>
                </a:solidFill>
                <a:latin typeface="+mn-lt"/>
                <a:ea typeface="+mn-ea"/>
                <a:cs typeface="+mn-cs"/>
              </a:rPr>
              <a:t> Interconnect (UPI). The same is true of VMs with large vCPU assignments, best performance will be achieved if your VMs receive their vCPU allotment from a single physical NUMA node. Ensuring that your virtual RDSH servers do not span physical NUMA nodes will ensure the greatest possible performance benefit. </a:t>
            </a:r>
          </a:p>
          <a:p>
            <a:r>
              <a:rPr lang="en-US" sz="1200" b="0" i="0" u="none" strike="noStrike" kern="1200" baseline="0" dirty="0">
                <a:solidFill>
                  <a:schemeClr val="tx1"/>
                </a:solidFill>
                <a:latin typeface="+mn-lt"/>
                <a:ea typeface="+mn-ea"/>
                <a:cs typeface="+mn-cs"/>
              </a:rPr>
              <a:t>The general guidance for RDSH NUMA-alignment on the Dell EMC VxRail Appliance is as follows: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14 physical cores per CPU in the V570/V570F B5 configuration, 28 logical with Hyper-threading active, gives us a total of 56 consumable cores per appliance. </a:t>
            </a:r>
            <a:endParaRPr lang="en-US" dirty="0"/>
          </a:p>
        </p:txBody>
      </p:sp>
    </p:spTree>
    <p:extLst>
      <p:ext uri="{BB962C8B-B14F-4D97-AF65-F5344CB8AC3E}">
        <p14:creationId xmlns:p14="http://schemas.microsoft.com/office/powerpoint/2010/main" val="35530384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5775" y="384175"/>
            <a:ext cx="6040438" cy="3398838"/>
          </a:xfrm>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Best practices and testing has showed that aligning RDSH design to the physical Non-Uniform Memory Access (NUMA) architecture of the server CPUs results in increased and optimal performance. NUMA alignment ensures that a CPU can access its own directly-connected RAM banks faster than those banks of the adjacent processor, which are accessed via the </a:t>
            </a:r>
            <a:r>
              <a:rPr lang="en-US" sz="1200" b="0" i="0" u="none" strike="noStrike" kern="1200" baseline="0" dirty="0" err="1">
                <a:solidFill>
                  <a:schemeClr val="tx1"/>
                </a:solidFill>
                <a:latin typeface="+mn-lt"/>
                <a:ea typeface="+mn-ea"/>
                <a:cs typeface="+mn-cs"/>
              </a:rPr>
              <a:t>UltraPath</a:t>
            </a:r>
            <a:r>
              <a:rPr lang="en-US" sz="1200" b="0" i="0" u="none" strike="noStrike" kern="1200" baseline="0" dirty="0">
                <a:solidFill>
                  <a:schemeClr val="tx1"/>
                </a:solidFill>
                <a:latin typeface="+mn-lt"/>
                <a:ea typeface="+mn-ea"/>
                <a:cs typeface="+mn-cs"/>
              </a:rPr>
              <a:t> Interconnect (UPI). The same is true of VMs with large vCPU assignments, best performance will be achieved if your VMs receive their vCPU allotment from a single physical NUMA node. Ensuring that your virtual RDSH servers do not span physical NUMA nodes will ensure the greatest possible performance benefit. </a:t>
            </a:r>
          </a:p>
          <a:p>
            <a:r>
              <a:rPr lang="en-US" sz="1200" b="0" i="0" u="none" strike="noStrike" kern="1200" baseline="0" dirty="0">
                <a:solidFill>
                  <a:schemeClr val="tx1"/>
                </a:solidFill>
                <a:latin typeface="+mn-lt"/>
                <a:ea typeface="+mn-ea"/>
                <a:cs typeface="+mn-cs"/>
              </a:rPr>
              <a:t>The general guidance for RDSH NUMA-alignment on the Dell EMC VxRail Appliance is as follows: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20 physical cores per CPU in the V570/V570F C7 configuration, 40 logical with Hyper-threading active, gives us a total of 80 consumable cores per appliance. </a:t>
            </a:r>
            <a:endParaRPr lang="en-US" dirty="0"/>
          </a:p>
        </p:txBody>
      </p:sp>
    </p:spTree>
    <p:extLst>
      <p:ext uri="{BB962C8B-B14F-4D97-AF65-F5344CB8AC3E}">
        <p14:creationId xmlns:p14="http://schemas.microsoft.com/office/powerpoint/2010/main" val="3141179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5775" y="384175"/>
            <a:ext cx="6040438" cy="3398838"/>
          </a:xfrm>
        </p:spPr>
      </p:sp>
      <p:sp>
        <p:nvSpPr>
          <p:cNvPr id="3" name="Notes Placeholder 2"/>
          <p:cNvSpPr>
            <a:spLocks noGrp="1"/>
          </p:cNvSpPr>
          <p:nvPr>
            <p:ph type="body" idx="1"/>
          </p:nvPr>
        </p:nvSpPr>
        <p:spPr/>
        <p:txBody>
          <a:bodyPr/>
          <a:lstStyle/>
          <a:p>
            <a:r>
              <a:rPr lang="en-US" dirty="0"/>
              <a:t>http://images.nvidia.com/content/pdf/tesla/PB-08118-001_v03_TeslaM10-Product-Brief_12-16.pdf</a:t>
            </a:r>
          </a:p>
        </p:txBody>
      </p:sp>
    </p:spTree>
    <p:extLst>
      <p:ext uri="{BB962C8B-B14F-4D97-AF65-F5344CB8AC3E}">
        <p14:creationId xmlns:p14="http://schemas.microsoft.com/office/powerpoint/2010/main" val="13329203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5775" y="384175"/>
            <a:ext cx="6040438" cy="3398838"/>
          </a:xfrm>
        </p:spPr>
      </p:sp>
      <p:sp>
        <p:nvSpPr>
          <p:cNvPr id="3" name="Notes Placeholder 2"/>
          <p:cNvSpPr>
            <a:spLocks noGrp="1"/>
          </p:cNvSpPr>
          <p:nvPr>
            <p:ph type="body" idx="1"/>
          </p:nvPr>
        </p:nvSpPr>
        <p:spPr/>
        <p:txBody>
          <a:bodyPr/>
          <a:lstStyle/>
          <a:p>
            <a:r>
              <a:rPr lang="en-US" dirty="0"/>
              <a:t>http://images.nvidia.com/content/pdf/tesla/PB-07864-001_v02_TeslaM60-Product-Brief_12-16.pdf</a:t>
            </a:r>
          </a:p>
        </p:txBody>
      </p:sp>
    </p:spTree>
    <p:extLst>
      <p:ext uri="{BB962C8B-B14F-4D97-AF65-F5344CB8AC3E}">
        <p14:creationId xmlns:p14="http://schemas.microsoft.com/office/powerpoint/2010/main" val="871585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a:xfrm>
            <a:off x="3884320" y="8685864"/>
            <a:ext cx="2972113" cy="456569"/>
          </a:xfrm>
          <a:prstGeom prst="rect">
            <a:avLst/>
          </a:prstGeom>
        </p:spPr>
        <p:txBody>
          <a:bodyPr lIns="90159" tIns="45080" rIns="90159" bIns="45080"/>
          <a:lstStyle/>
          <a:p>
            <a:fld id="{F2570A1F-57B6-4DA1-96A3-04ED9036BA14}" type="slidenum">
              <a:rPr lang="en-US" smtClean="0">
                <a:solidFill>
                  <a:prstClr val="black"/>
                </a:solidFill>
                <a:latin typeface="Calibri"/>
              </a:rPr>
              <a:pPr/>
              <a:t>2</a:t>
            </a:fld>
            <a:endParaRPr lang="en-US" dirty="0">
              <a:solidFill>
                <a:prstClr val="black"/>
              </a:solidFill>
              <a:latin typeface="Calibri"/>
            </a:endParaRPr>
          </a:p>
        </p:txBody>
      </p:sp>
      <p:sp>
        <p:nvSpPr>
          <p:cNvPr id="8" name="Notes Placeholder 2"/>
          <p:cNvSpPr txBox="1">
            <a:spLocks/>
          </p:cNvSpPr>
          <p:nvPr/>
        </p:nvSpPr>
        <p:spPr>
          <a:xfrm>
            <a:off x="533407" y="4273314"/>
            <a:ext cx="5821207" cy="2051291"/>
          </a:xfrm>
          <a:prstGeom prst="rect">
            <a:avLst/>
          </a:prstGeom>
        </p:spPr>
        <p:txBody>
          <a:bodyPr vert="horz" lIns="0" tIns="0" rIns="0" bIns="0" rtlCol="0">
            <a:normAutofit lnSpcReduction="10000"/>
          </a:bodyPr>
          <a:lstStyle/>
          <a:p>
            <a:pPr defTabSz="671794">
              <a:spcBef>
                <a:spcPts val="1177"/>
              </a:spcBef>
              <a:defRPr/>
            </a:pPr>
            <a:r>
              <a:rPr lang="en-US" sz="1600" dirty="0">
                <a:solidFill>
                  <a:prstClr val="black"/>
                </a:solidFill>
                <a:latin typeface="MetaNormalLF-Roman" pitchFamily="34" charset="0"/>
                <a:cs typeface="Arial" charset="0"/>
              </a:rPr>
              <a:t>High Bandwidth test results include: </a:t>
            </a:r>
          </a:p>
          <a:p>
            <a:pPr defTabSz="671794">
              <a:spcBef>
                <a:spcPts val="1177"/>
              </a:spcBef>
              <a:defRPr/>
            </a:pPr>
            <a:r>
              <a:rPr lang="en-US" sz="1600" dirty="0">
                <a:solidFill>
                  <a:prstClr val="black"/>
                </a:solidFill>
                <a:latin typeface="MetaNormalLF-Roman" pitchFamily="34" charset="0"/>
                <a:cs typeface="Arial" charset="0"/>
              </a:rPr>
              <a:t>Large Block Sequential Read Cache Hits (from memory). The V2 test was run with </a:t>
            </a:r>
            <a:r>
              <a:rPr lang="en-US" sz="1600" u="sng" dirty="0">
                <a:solidFill>
                  <a:prstClr val="black"/>
                </a:solidFill>
                <a:latin typeface="MetaNormalLF-Roman" pitchFamily="34" charset="0"/>
                <a:cs typeface="Arial" charset="0"/>
              </a:rPr>
              <a:t>Local Cache Hits </a:t>
            </a:r>
            <a:r>
              <a:rPr lang="en-US" sz="1600" dirty="0">
                <a:solidFill>
                  <a:prstClr val="black"/>
                </a:solidFill>
                <a:latin typeface="MetaNormalLF-Roman" pitchFamily="34" charset="0"/>
                <a:cs typeface="Arial" charset="0"/>
              </a:rPr>
              <a:t>(no fabric)…</a:t>
            </a:r>
          </a:p>
          <a:p>
            <a:pPr defTabSz="671794">
              <a:spcBef>
                <a:spcPts val="1177"/>
              </a:spcBef>
              <a:defRPr/>
            </a:pPr>
            <a:r>
              <a:rPr lang="en-US" sz="1600" dirty="0">
                <a:solidFill>
                  <a:prstClr val="black"/>
                </a:solidFill>
                <a:latin typeface="MetaNormalLF-Roman" pitchFamily="34" charset="0"/>
                <a:cs typeface="Arial" charset="0"/>
              </a:rPr>
              <a:t>	- VMAX 2 = 83GB/s</a:t>
            </a:r>
          </a:p>
          <a:p>
            <a:pPr defTabSz="671794">
              <a:spcBef>
                <a:spcPts val="1177"/>
              </a:spcBef>
              <a:defRPr/>
            </a:pPr>
            <a:r>
              <a:rPr lang="en-US" sz="1600" dirty="0">
                <a:solidFill>
                  <a:prstClr val="black"/>
                </a:solidFill>
                <a:latin typeface="MetaNormalLF-Roman" pitchFamily="34" charset="0"/>
                <a:cs typeface="Arial" charset="0"/>
              </a:rPr>
              <a:t>	- Hitachi VSP = 17GB/s</a:t>
            </a:r>
          </a:p>
          <a:p>
            <a:pPr defTabSz="671794">
              <a:spcBef>
                <a:spcPts val="1177"/>
              </a:spcBef>
              <a:defRPr/>
            </a:pPr>
            <a:r>
              <a:rPr lang="en-US" sz="1600" dirty="0">
                <a:solidFill>
                  <a:prstClr val="black"/>
                </a:solidFill>
                <a:latin typeface="MetaNormalLF-Roman" pitchFamily="34" charset="0"/>
                <a:cs typeface="Arial" charset="0"/>
              </a:rPr>
              <a:t>	- IBM DS8800 = 16GB/s</a:t>
            </a:r>
          </a:p>
          <a:p>
            <a:pPr defTabSz="671794">
              <a:spcBef>
                <a:spcPts val="1177"/>
              </a:spcBef>
              <a:defRPr/>
            </a:pPr>
            <a:endParaRPr lang="en-US" sz="1600" dirty="0">
              <a:solidFill>
                <a:prstClr val="black"/>
              </a:solidFill>
              <a:latin typeface="MetaNormalLF-Roman" pitchFamily="34" charset="0"/>
              <a:cs typeface="Arial" charset="0"/>
            </a:endParaRPr>
          </a:p>
          <a:p>
            <a:pPr defTabSz="671794">
              <a:spcBef>
                <a:spcPts val="1177"/>
              </a:spcBef>
              <a:defRPr/>
            </a:pPr>
            <a:endParaRPr lang="en-US" sz="1600" dirty="0">
              <a:solidFill>
                <a:prstClr val="black"/>
              </a:solidFill>
              <a:latin typeface="MetaNormalLF-Roman" pitchFamily="34" charset="0"/>
              <a:cs typeface="Arial" charset="0"/>
            </a:endParaRPr>
          </a:p>
        </p:txBody>
      </p:sp>
      <p:pic>
        <p:nvPicPr>
          <p:cNvPr id="10" name="Picture 3"/>
          <p:cNvPicPr>
            <a:picLocks noChangeAspect="1" noChangeArrowheads="1"/>
          </p:cNvPicPr>
          <p:nvPr/>
        </p:nvPicPr>
        <p:blipFill>
          <a:blip r:embed="rId3"/>
          <a:srcRect/>
          <a:stretch>
            <a:fillRect/>
          </a:stretch>
        </p:blipFill>
        <p:spPr bwMode="auto">
          <a:xfrm>
            <a:off x="1699985" y="6450666"/>
            <a:ext cx="3440713" cy="2163159"/>
          </a:xfrm>
          <a:prstGeom prst="rect">
            <a:avLst/>
          </a:prstGeom>
          <a:noFill/>
          <a:ln w="9525">
            <a:noFill/>
            <a:miter lim="800000"/>
            <a:headEnd/>
            <a:tailEnd/>
          </a:ln>
        </p:spPr>
      </p:pic>
      <p:sp>
        <p:nvSpPr>
          <p:cNvPr id="3" name="Notes Placeholder 2"/>
          <p:cNvSpPr>
            <a:spLocks noGrp="1"/>
          </p:cNvSpPr>
          <p:nvPr>
            <p:ph type="body" idx="1"/>
          </p:nvPr>
        </p:nvSpPr>
        <p:spPr/>
        <p:txBody>
          <a:bodyPr/>
          <a:lstStyle/>
          <a:p>
            <a:r>
              <a:rPr lang="en-US" sz="900" dirty="0"/>
              <a:t>The promise is simple. Simplified end-to-end lifecycle management with VxRail.</a:t>
            </a:r>
          </a:p>
          <a:p>
            <a:br>
              <a:rPr lang="en-US" sz="900" dirty="0"/>
            </a:br>
            <a:r>
              <a:rPr lang="en-US" baseline="0" dirty="0"/>
              <a:t>VMware Hyper-Converged Software automatically builds, configure and validates your VxRail appliance accelerating your agility and time-to-value.  </a:t>
            </a:r>
            <a:r>
              <a:rPr lang="en-US" sz="900" dirty="0"/>
              <a:t>Customers will be able to set up a VMware cluster in 15min from power-on to provisioning VMs.  No one else can do this. This is fully automated.   To achieve this, over 200 config steps that would otherwise have to happen in a VMware deployment – whether on a “standalone appliance”, or a DIY server with VSAN - are going to be automatic.  The customer’s experience (when properly plugged into the network) is really pristine. Speaking of network, VxRail will also self-validate the network with an onboard pre-installation validation and instruct customers on how to proceed. And then adding a new appliance into that environment is as simple as saying “I have an appliance.  I want to attach it to the existing cluster.”  It takes 5 minutes, fully configured. </a:t>
            </a:r>
          </a:p>
          <a:p>
            <a:endParaRPr lang="en-US" sz="900" dirty="0"/>
          </a:p>
          <a:p>
            <a:pPr defTabSz="671822">
              <a:defRPr/>
            </a:pPr>
            <a:r>
              <a:rPr lang="en-US" sz="900" dirty="0"/>
              <a:t>This is the promise we make to customers, and deliver upon.</a:t>
            </a:r>
          </a:p>
        </p:txBody>
      </p:sp>
    </p:spTree>
    <p:extLst>
      <p:ext uri="{BB962C8B-B14F-4D97-AF65-F5344CB8AC3E}">
        <p14:creationId xmlns:p14="http://schemas.microsoft.com/office/powerpoint/2010/main" val="923155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5775" y="384175"/>
            <a:ext cx="6040438" cy="3398838"/>
          </a:xfrm>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most signification new features in this latest version of VMware </a:t>
            </a:r>
            <a:r>
              <a:rPr lang="en-US" sz="1200" b="0" i="0" u="none" strike="noStrike" kern="1200" baseline="0" dirty="0" err="1">
                <a:solidFill>
                  <a:schemeClr val="tx1"/>
                </a:solidFill>
                <a:latin typeface="+mn-lt"/>
                <a:ea typeface="+mn-ea"/>
                <a:cs typeface="+mn-cs"/>
              </a:rPr>
              <a:t>vSAN</a:t>
            </a:r>
            <a:r>
              <a:rPr lang="en-US" sz="1200" b="0" i="0" u="none" strike="noStrike" kern="1200" baseline="0" dirty="0">
                <a:solidFill>
                  <a:schemeClr val="tx1"/>
                </a:solidFill>
                <a:latin typeface="+mn-lt"/>
                <a:ea typeface="+mn-ea"/>
                <a:cs typeface="+mn-cs"/>
              </a:rPr>
              <a:t> are Deduplication &amp; Compression and erasure coding. These features are only supported in an All-Flash VMware </a:t>
            </a:r>
            <a:r>
              <a:rPr lang="en-US" sz="1200" b="0" i="0" u="none" strike="noStrike" kern="1200" baseline="0" dirty="0" err="1">
                <a:solidFill>
                  <a:schemeClr val="tx1"/>
                </a:solidFill>
                <a:latin typeface="+mn-lt"/>
                <a:ea typeface="+mn-ea"/>
                <a:cs typeface="+mn-cs"/>
              </a:rPr>
              <a:t>vSAN</a:t>
            </a:r>
            <a:r>
              <a:rPr lang="en-US" sz="1200" b="0" i="0" u="none" strike="noStrike" kern="1200" baseline="0" dirty="0">
                <a:solidFill>
                  <a:schemeClr val="tx1"/>
                </a:solidFill>
                <a:latin typeface="+mn-lt"/>
                <a:ea typeface="+mn-ea"/>
                <a:cs typeface="+mn-cs"/>
              </a:rPr>
              <a:t> configuration. The hesitance of a customer going the all flash route is cost but if you factor in the capacity savings achieved by these new features it bridges the gap between the Hybrid &amp; All Flash configurations. </a:t>
            </a:r>
          </a:p>
          <a:p>
            <a:r>
              <a:rPr lang="en-US" sz="1200" b="0" i="0" u="none" strike="noStrike" kern="1200" baseline="0" dirty="0">
                <a:solidFill>
                  <a:schemeClr val="tx1"/>
                </a:solidFill>
                <a:latin typeface="+mn-lt"/>
                <a:ea typeface="+mn-ea"/>
                <a:cs typeface="+mn-cs"/>
              </a:rPr>
              <a:t>The scenario below is using a VM which consumes 50 GB of space. The hybrid configuration has a default FTT value of 1 and Failure Tolerance Method (FTM) of RAID-1 which has 2x overhead and with FTT=2 that has 3x overhead. The FTM of RAID5/6 is only available with the all-flash configuration and with FTT=1 the overhead is 1.33x, for FTT=2 is 1.5x. </a:t>
            </a:r>
          </a:p>
          <a:p>
            <a:r>
              <a:rPr lang="en-US" sz="1200" b="0" i="0" u="none" strike="noStrike" kern="1200" baseline="0" dirty="0">
                <a:solidFill>
                  <a:schemeClr val="tx1"/>
                </a:solidFill>
                <a:latin typeface="+mn-lt"/>
                <a:ea typeface="+mn-ea"/>
                <a:cs typeface="+mn-cs"/>
              </a:rPr>
              <a:t>Comparing both FTT=1 scenarios below for both the hybrid and all-flash we can see the capacity savings of over 33GBs per VM so if we had 200VMs per Host that’s a capacity saving of over 660GB of usable VM space per Host. </a:t>
            </a:r>
            <a:endParaRPr lang="en-US" dirty="0"/>
          </a:p>
        </p:txBody>
      </p:sp>
    </p:spTree>
    <p:extLst>
      <p:ext uri="{BB962C8B-B14F-4D97-AF65-F5344CB8AC3E}">
        <p14:creationId xmlns:p14="http://schemas.microsoft.com/office/powerpoint/2010/main" val="1855580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5775" y="384175"/>
            <a:ext cx="6040438" cy="3398838"/>
          </a:xfrm>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below graph shows the performance data for 155 user sessions per host. The CPU reaches a steady state average of 95 % across the two compute hosts during the test cycle when 155 users were logged on to each compute host. </a:t>
            </a:r>
            <a:endParaRPr lang="en-US" dirty="0"/>
          </a:p>
        </p:txBody>
      </p:sp>
    </p:spTree>
    <p:extLst>
      <p:ext uri="{BB962C8B-B14F-4D97-AF65-F5344CB8AC3E}">
        <p14:creationId xmlns:p14="http://schemas.microsoft.com/office/powerpoint/2010/main" val="23232517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5775" y="384175"/>
            <a:ext cx="6040438" cy="3398838"/>
          </a:xfrm>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 regards to memory consumption for the cluster, out of a total of 384 GB available memory per node, memory usage was not pushed close to its maximum usage. The compute hosts reached a maximum memory consumption of 373 GB with active memory usage reaching a max of 372 GB during the recreation of the instant clones. A tiny amount of ballooning took place on one host for approximately 8 minutes and reached a peak of 1.2 GB. There was no memory swapping on any of the hosts and memory usage was not a constraint on the system’s resources during the test run, before the instant clone recreation. </a:t>
            </a:r>
            <a:endParaRPr lang="en-US" dirty="0"/>
          </a:p>
        </p:txBody>
      </p:sp>
    </p:spTree>
    <p:extLst>
      <p:ext uri="{BB962C8B-B14F-4D97-AF65-F5344CB8AC3E}">
        <p14:creationId xmlns:p14="http://schemas.microsoft.com/office/powerpoint/2010/main" val="11251986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5775" y="384175"/>
            <a:ext cx="6040438" cy="3398838"/>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347878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5775" y="384175"/>
            <a:ext cx="6040438" cy="3398838"/>
          </a:xfrm>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Network bandwidth is not an issue on this test run with a steady state peak of approximately 1,335 Mbps. The busiest period for network traffic was during the recreation of the instant clones after testing had completed. One of the hosts reached a peak of 11,400 Mbps during the deletion and recreation of the instant clones. </a:t>
            </a:r>
            <a:endParaRPr lang="en-US" dirty="0"/>
          </a:p>
        </p:txBody>
      </p:sp>
    </p:spTree>
    <p:extLst>
      <p:ext uri="{BB962C8B-B14F-4D97-AF65-F5344CB8AC3E}">
        <p14:creationId xmlns:p14="http://schemas.microsoft.com/office/powerpoint/2010/main" val="38840861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5775" y="384175"/>
            <a:ext cx="6040438" cy="3398838"/>
          </a:xfrm>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IOPS graphs and IOPS numbers are taken from the </a:t>
            </a:r>
            <a:r>
              <a:rPr lang="en-US" sz="1200" b="0" i="0" u="none" strike="noStrike" kern="1200" baseline="0" dirty="0" err="1">
                <a:solidFill>
                  <a:schemeClr val="tx1"/>
                </a:solidFill>
                <a:latin typeface="+mn-lt"/>
                <a:ea typeface="+mn-ea"/>
                <a:cs typeface="+mn-cs"/>
              </a:rPr>
              <a:t>vCenter</a:t>
            </a:r>
            <a:r>
              <a:rPr lang="en-US" sz="1200" b="0" i="0" u="none" strike="noStrike" kern="1200" baseline="0" dirty="0">
                <a:solidFill>
                  <a:schemeClr val="tx1"/>
                </a:solidFill>
                <a:latin typeface="+mn-lt"/>
                <a:ea typeface="+mn-ea"/>
                <a:cs typeface="+mn-cs"/>
              </a:rPr>
              <a:t> web console and the graphs clearly display the initial logon if the desktops, the steady state and logoff phases and finally the recreation of the desktops after testing was complete. The graph displays the Disk IOPS figure for the VSAN cluster. </a:t>
            </a:r>
          </a:p>
          <a:p>
            <a:r>
              <a:rPr lang="en-US" sz="1200" b="0" i="0" u="none" strike="noStrike" kern="1200" baseline="0" dirty="0">
                <a:solidFill>
                  <a:schemeClr val="tx1"/>
                </a:solidFill>
                <a:latin typeface="+mn-lt"/>
                <a:ea typeface="+mn-ea"/>
                <a:cs typeface="+mn-cs"/>
              </a:rPr>
              <a:t>The cluster reached a maximum of 5,974 Disk IOPS during the instant clone recreation period after testing and 3,320 IOPS at the start of steady state. </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Disk I/O Latency was not an issue during the Login VSI testing period of this test run. The maximum latency reached was approximately 1.6 </a:t>
            </a:r>
            <a:r>
              <a:rPr lang="en-US" sz="1200" b="0" i="0" u="none" strike="noStrike" kern="1200" baseline="0" dirty="0" err="1">
                <a:solidFill>
                  <a:schemeClr val="tx1"/>
                </a:solidFill>
                <a:latin typeface="+mn-lt"/>
                <a:ea typeface="+mn-ea"/>
                <a:cs typeface="+mn-cs"/>
              </a:rPr>
              <a:t>ms</a:t>
            </a:r>
            <a:r>
              <a:rPr lang="en-US" sz="1200" b="0" i="0" u="none" strike="noStrike" kern="1200" baseline="0" dirty="0">
                <a:solidFill>
                  <a:schemeClr val="tx1"/>
                </a:solidFill>
                <a:latin typeface="+mn-lt"/>
                <a:ea typeface="+mn-ea"/>
                <a:cs typeface="+mn-cs"/>
              </a:rPr>
              <a:t> at the beginning of steady state. This was well below the 20 </a:t>
            </a:r>
            <a:r>
              <a:rPr lang="en-US" sz="1200" b="0" i="0" u="none" strike="noStrike" kern="1200" baseline="0" dirty="0" err="1">
                <a:solidFill>
                  <a:schemeClr val="tx1"/>
                </a:solidFill>
                <a:latin typeface="+mn-lt"/>
                <a:ea typeface="+mn-ea"/>
                <a:cs typeface="+mn-cs"/>
              </a:rPr>
              <a:t>ms</a:t>
            </a:r>
            <a:r>
              <a:rPr lang="en-US" sz="1200" b="0" i="0" u="none" strike="noStrike" kern="1200" baseline="0" dirty="0">
                <a:solidFill>
                  <a:schemeClr val="tx1"/>
                </a:solidFill>
                <a:latin typeface="+mn-lt"/>
                <a:ea typeface="+mn-ea"/>
                <a:cs typeface="+mn-cs"/>
              </a:rPr>
              <a:t> threshold that is regarded as becoming potentially troublesome. During the instant clone recreation however there was a large latency spike reaching a peak of 38.8 </a:t>
            </a:r>
            <a:r>
              <a:rPr lang="en-US" sz="1200" b="0" i="0" u="none" strike="noStrike" kern="1200" baseline="0" dirty="0" err="1">
                <a:solidFill>
                  <a:schemeClr val="tx1"/>
                </a:solidFill>
                <a:latin typeface="+mn-lt"/>
                <a:ea typeface="+mn-ea"/>
                <a:cs typeface="+mn-cs"/>
              </a:rPr>
              <a:t>ms</a:t>
            </a:r>
            <a:r>
              <a:rPr lang="en-US" sz="1200" b="0" i="0" u="none" strike="noStrike" kern="1200" baseline="0" dirty="0">
                <a:solidFill>
                  <a:schemeClr val="tx1"/>
                </a:solidFill>
                <a:latin typeface="+mn-lt"/>
                <a:ea typeface="+mn-ea"/>
                <a:cs typeface="+mn-cs"/>
              </a:rPr>
              <a:t> which was somewhat expected during the instant clone recreation. </a:t>
            </a:r>
            <a:endParaRPr lang="en-US" dirty="0"/>
          </a:p>
        </p:txBody>
      </p:sp>
    </p:spTree>
    <p:extLst>
      <p:ext uri="{BB962C8B-B14F-4D97-AF65-F5344CB8AC3E}">
        <p14:creationId xmlns:p14="http://schemas.microsoft.com/office/powerpoint/2010/main" val="28794164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5775" y="384175"/>
            <a:ext cx="6040438" cy="3398838"/>
          </a:xfrm>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Login VSI Max user experience score shown below for this test was not reached indicating that the number of users tested is appropriate for this configuration. Manually interacting with the desktop sessions showed mouse response and switching between windows to be quick and smooth and video playback was of good quality. </a:t>
            </a:r>
            <a:endParaRPr lang="en-US" dirty="0"/>
          </a:p>
        </p:txBody>
      </p:sp>
    </p:spTree>
    <p:extLst>
      <p:ext uri="{BB962C8B-B14F-4D97-AF65-F5344CB8AC3E}">
        <p14:creationId xmlns:p14="http://schemas.microsoft.com/office/powerpoint/2010/main" val="42327545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5775" y="384175"/>
            <a:ext cx="6040438" cy="3398838"/>
          </a:xfrm>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Knowledge Worker, 140 users, </a:t>
            </a:r>
            <a:r>
              <a:rPr lang="en-US" sz="1200" b="0" i="0" u="none" strike="noStrike" kern="1200" baseline="0" dirty="0" err="1">
                <a:solidFill>
                  <a:schemeClr val="tx1"/>
                </a:solidFill>
                <a:latin typeface="+mn-lt"/>
                <a:ea typeface="+mn-ea"/>
                <a:cs typeface="+mn-cs"/>
              </a:rPr>
              <a:t>ESXi</a:t>
            </a:r>
            <a:r>
              <a:rPr lang="en-US" sz="1200" b="0" i="0" u="none" strike="noStrike" kern="1200" baseline="0" dirty="0">
                <a:solidFill>
                  <a:schemeClr val="tx1"/>
                </a:solidFill>
                <a:latin typeface="+mn-lt"/>
                <a:ea typeface="+mn-ea"/>
                <a:cs typeface="+mn-cs"/>
              </a:rPr>
              <a:t> 6.5, XD 7.15, MCS Linked Clones </a:t>
            </a:r>
          </a:p>
          <a:p>
            <a:r>
              <a:rPr lang="en-US" sz="1200" b="0" i="0" u="none" strike="noStrike" kern="1200" baseline="0" dirty="0">
                <a:solidFill>
                  <a:schemeClr val="tx1"/>
                </a:solidFill>
                <a:latin typeface="+mn-lt"/>
                <a:ea typeface="+mn-ea"/>
                <a:cs typeface="+mn-cs"/>
              </a:rPr>
              <a:t>Each compute host was populated with 140 virtual machines per host and the combined Management / Compute host was populated with 130 user </a:t>
            </a:r>
            <a:r>
              <a:rPr lang="en-US" sz="1200" b="0" i="0" u="none" strike="noStrike" kern="1200" baseline="0" dirty="0" err="1">
                <a:solidFill>
                  <a:schemeClr val="tx1"/>
                </a:solidFill>
                <a:latin typeface="+mn-lt"/>
                <a:ea typeface="+mn-ea"/>
                <a:cs typeface="+mn-cs"/>
              </a:rPr>
              <a:t>vm’s</a:t>
            </a:r>
            <a:r>
              <a:rPr lang="en-US" sz="1200" b="0" i="0" u="none" strike="noStrike" kern="1200" baseline="0" dirty="0">
                <a:solidFill>
                  <a:schemeClr val="tx1"/>
                </a:solidFill>
                <a:latin typeface="+mn-lt"/>
                <a:ea typeface="+mn-ea"/>
                <a:cs typeface="+mn-cs"/>
              </a:rPr>
              <a:t>. The combined Management / Compute host also hosted the VxRail Manager VM, </a:t>
            </a:r>
            <a:r>
              <a:rPr lang="en-US" sz="1200" b="0" i="0" u="none" strike="noStrike" kern="1200" baseline="0" dirty="0" err="1">
                <a:solidFill>
                  <a:schemeClr val="tx1"/>
                </a:solidFill>
                <a:latin typeface="+mn-lt"/>
                <a:ea typeface="+mn-ea"/>
                <a:cs typeface="+mn-cs"/>
              </a:rPr>
              <a:t>vCenter</a:t>
            </a:r>
            <a:r>
              <a:rPr lang="en-US" sz="1200" b="0" i="0" u="none" strike="noStrike" kern="1200" baseline="0" dirty="0">
                <a:solidFill>
                  <a:schemeClr val="tx1"/>
                </a:solidFill>
                <a:latin typeface="+mn-lt"/>
                <a:ea typeface="+mn-ea"/>
                <a:cs typeface="+mn-cs"/>
              </a:rPr>
              <a:t> VM and a Platform Services Controller VM. With all user virtual machines powered on and before starting test, the CPU usage was approximately 20% on the dedicated compute hosts. The CPU consumption of the management VM’s was minimal during the testing period. We see that increasing the amount of VM’s on the management host has an impact on the compute hosts user density, so even though we have 140 per compute host </a:t>
            </a:r>
          </a:p>
          <a:p>
            <a:r>
              <a:rPr lang="en-US" sz="1200" b="0" i="0" u="none" strike="noStrike" kern="1200" baseline="0" dirty="0">
                <a:solidFill>
                  <a:schemeClr val="tx1"/>
                </a:solidFill>
                <a:latin typeface="+mn-lt"/>
                <a:ea typeface="+mn-ea"/>
                <a:cs typeface="+mn-cs"/>
              </a:rPr>
              <a:t>The below graph shows the performance data for 140 user sessions per host. The CPU reaches a steady state average of 97.7% across the two compute hosts during the test cycle when 140 users were logged on to each compute host. </a:t>
            </a:r>
            <a:endParaRPr lang="en-US" dirty="0"/>
          </a:p>
        </p:txBody>
      </p:sp>
    </p:spTree>
    <p:extLst>
      <p:ext uri="{BB962C8B-B14F-4D97-AF65-F5344CB8AC3E}">
        <p14:creationId xmlns:p14="http://schemas.microsoft.com/office/powerpoint/2010/main" val="6274668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5775" y="384175"/>
            <a:ext cx="6040438" cy="3398838"/>
          </a:xfrm>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 regards to memory consumption for the cluster, out of a total of 384 GB available memory per node, memory usage was pushed close to its maximum. The compute hosts reached a maximum memory consumption of 378 GB with active memory usage reaching a max of 306 GB. Some ballooning occurred on the hosts which began approximately 20 minutes into the logon phase and ended during the logoff phase. The maximum amount of memory ballooning was approximately 46 GB. There was also some memory swapping on all of the hosts, this reached a peak of 2.5 GB. </a:t>
            </a:r>
            <a:endParaRPr lang="en-US" dirty="0"/>
          </a:p>
        </p:txBody>
      </p:sp>
    </p:spTree>
    <p:extLst>
      <p:ext uri="{BB962C8B-B14F-4D97-AF65-F5344CB8AC3E}">
        <p14:creationId xmlns:p14="http://schemas.microsoft.com/office/powerpoint/2010/main" val="27329168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5775" y="384175"/>
            <a:ext cx="6040438" cy="3398838"/>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9984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5775" y="384175"/>
            <a:ext cx="6040438" cy="3398838"/>
          </a:xfrm>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components are scaled either horizontally (by adding additional physical and virtual servers to each component of the solution architecture scales independently according to the desired number of supported users. Additional appliance nodes can be added at any time to expand the </a:t>
            </a:r>
            <a:r>
              <a:rPr lang="en-US" sz="1200" b="0" i="0" u="none" strike="noStrike" kern="1200" baseline="0" dirty="0" err="1">
                <a:solidFill>
                  <a:schemeClr val="tx1"/>
                </a:solidFill>
                <a:latin typeface="+mn-lt"/>
                <a:ea typeface="+mn-ea"/>
                <a:cs typeface="+mn-cs"/>
              </a:rPr>
              <a:t>vSAN</a:t>
            </a:r>
            <a:r>
              <a:rPr lang="en-US" sz="1200" b="0" i="0" u="none" strike="noStrike" kern="1200" baseline="0" dirty="0">
                <a:solidFill>
                  <a:schemeClr val="tx1"/>
                </a:solidFill>
                <a:latin typeface="+mn-lt"/>
                <a:ea typeface="+mn-ea"/>
                <a:cs typeface="+mn-cs"/>
              </a:rPr>
              <a:t> SDS pool in a modular fashion. The scaling limit for </a:t>
            </a:r>
            <a:r>
              <a:rPr lang="en-US" sz="1200" b="0" i="0" u="none" strike="noStrike" kern="1200" baseline="0" dirty="0" err="1">
                <a:solidFill>
                  <a:schemeClr val="tx1"/>
                </a:solidFill>
                <a:latin typeface="+mn-lt"/>
                <a:ea typeface="+mn-ea"/>
                <a:cs typeface="+mn-cs"/>
              </a:rPr>
              <a:t>vSAN</a:t>
            </a:r>
            <a:r>
              <a:rPr lang="en-US" sz="1200" b="0" i="0" u="none" strike="noStrike" kern="1200" baseline="0" dirty="0">
                <a:solidFill>
                  <a:schemeClr val="tx1"/>
                </a:solidFill>
                <a:latin typeface="+mn-lt"/>
                <a:ea typeface="+mn-ea"/>
                <a:cs typeface="+mn-cs"/>
              </a:rPr>
              <a:t> is restricted due to the limits of the Hypervisor so 64 Nodes in total per Cluster. The recommended limit by VMware with regards to the amount of VMs per Cluster is 2,000 so taking this into consideration we need 10 compute nodes for with 200 Task User VMs per Node. The image below shows a 2000 user Horizon with </a:t>
            </a:r>
            <a:r>
              <a:rPr lang="en-US" sz="1200" b="0" i="0" u="none" strike="noStrike" kern="1200" baseline="0" dirty="0" err="1">
                <a:solidFill>
                  <a:schemeClr val="tx1"/>
                </a:solidFill>
                <a:latin typeface="+mn-lt"/>
                <a:ea typeface="+mn-ea"/>
                <a:cs typeface="+mn-cs"/>
              </a:rPr>
              <a:t>vSAN</a:t>
            </a:r>
            <a:r>
              <a:rPr lang="en-US" sz="1200" b="0" i="0" u="none" strike="noStrike" kern="1200" baseline="0" dirty="0">
                <a:solidFill>
                  <a:schemeClr val="tx1"/>
                </a:solidFill>
                <a:latin typeface="+mn-lt"/>
                <a:ea typeface="+mn-ea"/>
                <a:cs typeface="+mn-cs"/>
              </a:rPr>
              <a:t> Block. </a:t>
            </a:r>
            <a:endParaRPr lang="en-US" dirty="0"/>
          </a:p>
        </p:txBody>
      </p:sp>
    </p:spTree>
    <p:extLst>
      <p:ext uri="{BB962C8B-B14F-4D97-AF65-F5344CB8AC3E}">
        <p14:creationId xmlns:p14="http://schemas.microsoft.com/office/powerpoint/2010/main" val="3937095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5775" y="384175"/>
            <a:ext cx="6040438" cy="3398838"/>
          </a:xfrm>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Network bandwidth is not an issue on this test run with a steady state peak of approximately 5,287 Mbps on the Compute hosts. The busiest period for network traffic was during logoff phase after testing had completed. One of the hosts reached a peak of 12,265 Mbps during the logoff phase at the end of testing. </a:t>
            </a:r>
            <a:endParaRPr lang="en-US" dirty="0"/>
          </a:p>
        </p:txBody>
      </p:sp>
    </p:spTree>
    <p:extLst>
      <p:ext uri="{BB962C8B-B14F-4D97-AF65-F5344CB8AC3E}">
        <p14:creationId xmlns:p14="http://schemas.microsoft.com/office/powerpoint/2010/main" val="14548364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5775" y="384175"/>
            <a:ext cx="6040438" cy="3398838"/>
          </a:xfrm>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IOPS graphs and IOPS numbers are taken from the </a:t>
            </a:r>
            <a:r>
              <a:rPr lang="en-US" sz="1200" b="0" i="0" u="none" strike="noStrike" kern="1200" baseline="0" dirty="0" err="1">
                <a:solidFill>
                  <a:schemeClr val="tx1"/>
                </a:solidFill>
                <a:latin typeface="+mn-lt"/>
                <a:ea typeface="+mn-ea"/>
                <a:cs typeface="+mn-cs"/>
              </a:rPr>
              <a:t>vCenter</a:t>
            </a:r>
            <a:r>
              <a:rPr lang="en-US" sz="1200" b="0" i="0" u="none" strike="noStrike" kern="1200" baseline="0" dirty="0">
                <a:solidFill>
                  <a:schemeClr val="tx1"/>
                </a:solidFill>
                <a:latin typeface="+mn-lt"/>
                <a:ea typeface="+mn-ea"/>
                <a:cs typeface="+mn-cs"/>
              </a:rPr>
              <a:t> web console and the graphs clearly display the boot storm, the initial logon of the desktops then the steady state and finally the logoff phase. The graph displays the Disk IOPS figure for the VSAN cluster. </a:t>
            </a:r>
          </a:p>
          <a:p>
            <a:r>
              <a:rPr lang="en-US" sz="1200" b="0" i="0" u="none" strike="noStrike" kern="1200" baseline="0" dirty="0">
                <a:solidFill>
                  <a:schemeClr val="tx1"/>
                </a:solidFill>
                <a:latin typeface="+mn-lt"/>
                <a:ea typeface="+mn-ea"/>
                <a:cs typeface="+mn-cs"/>
              </a:rPr>
              <a:t>The cluster reached a maximum of 27,878 Disk IOPS during the reboot of all the VM’s before test start and 7,340 IOPS at the start of steady state.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Disk I/O Latency was not an issue during the Login VSI testing period of this test run. The maximum latency reached was approximately 22 </a:t>
            </a:r>
            <a:r>
              <a:rPr lang="en-US" sz="1200" b="0" i="0" u="none" strike="noStrike" kern="1200" baseline="0" dirty="0" err="1">
                <a:solidFill>
                  <a:schemeClr val="tx1"/>
                </a:solidFill>
                <a:latin typeface="+mn-lt"/>
                <a:ea typeface="+mn-ea"/>
                <a:cs typeface="+mn-cs"/>
              </a:rPr>
              <a:t>ms</a:t>
            </a:r>
            <a:r>
              <a:rPr lang="en-US" sz="1200" b="0" i="0" u="none" strike="noStrike" kern="1200" baseline="0" dirty="0">
                <a:solidFill>
                  <a:schemeClr val="tx1"/>
                </a:solidFill>
                <a:latin typeface="+mn-lt"/>
                <a:ea typeface="+mn-ea"/>
                <a:cs typeface="+mn-cs"/>
              </a:rPr>
              <a:t> during the logoff phase and 7 </a:t>
            </a:r>
            <a:r>
              <a:rPr lang="en-US" sz="1200" b="0" i="0" u="none" strike="noStrike" kern="1200" baseline="0" dirty="0" err="1">
                <a:solidFill>
                  <a:schemeClr val="tx1"/>
                </a:solidFill>
                <a:latin typeface="+mn-lt"/>
                <a:ea typeface="+mn-ea"/>
                <a:cs typeface="+mn-cs"/>
              </a:rPr>
              <a:t>ms</a:t>
            </a:r>
            <a:r>
              <a:rPr lang="en-US" sz="1200" b="0" i="0" u="none" strike="noStrike" kern="1200" baseline="0" dirty="0">
                <a:solidFill>
                  <a:schemeClr val="tx1"/>
                </a:solidFill>
                <a:latin typeface="+mn-lt"/>
                <a:ea typeface="+mn-ea"/>
                <a:cs typeface="+mn-cs"/>
              </a:rPr>
              <a:t> at the beginning of steady state. This steady state number was well below the 20 </a:t>
            </a:r>
            <a:r>
              <a:rPr lang="en-US" sz="1200" b="0" i="0" u="none" strike="noStrike" kern="1200" baseline="0" dirty="0" err="1">
                <a:solidFill>
                  <a:schemeClr val="tx1"/>
                </a:solidFill>
                <a:latin typeface="+mn-lt"/>
                <a:ea typeface="+mn-ea"/>
                <a:cs typeface="+mn-cs"/>
              </a:rPr>
              <a:t>ms</a:t>
            </a:r>
            <a:r>
              <a:rPr lang="en-US" sz="1200" b="0" i="0" u="none" strike="noStrike" kern="1200" baseline="0" dirty="0">
                <a:solidFill>
                  <a:schemeClr val="tx1"/>
                </a:solidFill>
                <a:latin typeface="+mn-lt"/>
                <a:ea typeface="+mn-ea"/>
                <a:cs typeface="+mn-cs"/>
              </a:rPr>
              <a:t> threshold that is regarded as becoming potentially troublesome and the 22 </a:t>
            </a:r>
            <a:r>
              <a:rPr lang="en-US" sz="1200" b="0" i="0" u="none" strike="noStrike" kern="1200" baseline="0" dirty="0" err="1">
                <a:solidFill>
                  <a:schemeClr val="tx1"/>
                </a:solidFill>
                <a:latin typeface="+mn-lt"/>
                <a:ea typeface="+mn-ea"/>
                <a:cs typeface="+mn-cs"/>
              </a:rPr>
              <a:t>ms</a:t>
            </a:r>
            <a:r>
              <a:rPr lang="en-US" sz="1200" b="0" i="0" u="none" strike="noStrike" kern="1200" baseline="0" dirty="0">
                <a:solidFill>
                  <a:schemeClr val="tx1"/>
                </a:solidFill>
                <a:latin typeface="+mn-lt"/>
                <a:ea typeface="+mn-ea"/>
                <a:cs typeface="+mn-cs"/>
              </a:rPr>
              <a:t> figure was recorded while all the VM’s were logging off together and so was to be somewhat expected. </a:t>
            </a:r>
            <a:endParaRPr lang="en-US" dirty="0"/>
          </a:p>
        </p:txBody>
      </p:sp>
    </p:spTree>
    <p:extLst>
      <p:ext uri="{BB962C8B-B14F-4D97-AF65-F5344CB8AC3E}">
        <p14:creationId xmlns:p14="http://schemas.microsoft.com/office/powerpoint/2010/main" val="24688687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-*US Central Command -</a:t>
            </a:r>
            <a:r>
              <a:rPr lang="en-US" sz="1200" b="0" i="0" u="none" strike="noStrike" kern="1200" baseline="0" dirty="0" err="1">
                <a:solidFill>
                  <a:schemeClr val="tx1"/>
                </a:solidFill>
                <a:latin typeface="+mn-lt"/>
                <a:ea typeface="+mn-ea"/>
                <a:cs typeface="+mn-cs"/>
              </a:rPr>
              <a:t>Centcom</a:t>
            </a:r>
            <a:r>
              <a:rPr lang="en-US" sz="1200" b="0" i="0" u="none" strike="noStrike" kern="1200" baseline="0" dirty="0">
                <a:solidFill>
                  <a:schemeClr val="tx1"/>
                </a:solidFill>
                <a:latin typeface="+mn-lt"/>
                <a:ea typeface="+mn-ea"/>
                <a:cs typeface="+mn-cs"/>
              </a:rPr>
              <a:t>- has deployed more than 10K Horizon desktops on Dell PowerEdge servers (</a:t>
            </a:r>
            <a:r>
              <a:rPr lang="en-US" sz="1200" b="0" i="0" u="none" strike="noStrike" kern="1200" baseline="0" dirty="0" err="1">
                <a:solidFill>
                  <a:schemeClr val="tx1"/>
                </a:solidFill>
                <a:latin typeface="+mn-lt"/>
                <a:ea typeface="+mn-ea"/>
                <a:cs typeface="+mn-cs"/>
              </a:rPr>
              <a:t>VxRail</a:t>
            </a:r>
            <a:r>
              <a:rPr lang="en-US" sz="1200" b="0" i="0" u="none" strike="noStrike" kern="1200" baseline="0" dirty="0">
                <a:solidFill>
                  <a:schemeClr val="tx1"/>
                </a:solidFill>
                <a:latin typeface="+mn-lt"/>
                <a:ea typeface="+mn-ea"/>
                <a:cs typeface="+mn-cs"/>
              </a:rPr>
              <a:t>???) saving as much as $160M in hardware costs (no Storage area networks required) and vastly streamlining desktop management- they are able to  deploy desktops in a fraction of the time and assign apps on the fly.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American Red Cross couldn’t keep their traditional desktops deployments up to date and had issues with access to apps and compatibility. It was getting out of control. They moved 10K users to a virtual workspace powered by Horizon in just 6 months and used tools like </a:t>
            </a:r>
            <a:r>
              <a:rPr lang="en-US" sz="1200" b="0" i="0" u="none" strike="noStrike" kern="1200" baseline="0" dirty="0" err="1">
                <a:solidFill>
                  <a:schemeClr val="tx1"/>
                </a:solidFill>
                <a:latin typeface="+mn-lt"/>
                <a:ea typeface="+mn-ea"/>
                <a:cs typeface="+mn-cs"/>
              </a:rPr>
              <a:t>ThinApp</a:t>
            </a:r>
            <a:r>
              <a:rPr lang="en-US" sz="1200" b="0" i="0" u="none" strike="noStrike" kern="1200" baseline="0" dirty="0">
                <a:solidFill>
                  <a:schemeClr val="tx1"/>
                </a:solidFill>
                <a:latin typeface="+mn-lt"/>
                <a:ea typeface="+mn-ea"/>
                <a:cs typeface="+mn-cs"/>
              </a:rPr>
              <a:t> to ensure legacy apps would run on the latest operating system. It also gives volunteers access to a red cross digital workspace  through any device, which makes them productive much quicker hat having to get  volunteer station set up and devices </a:t>
            </a:r>
            <a:r>
              <a:rPr lang="en-US" sz="1200" b="0" i="0" u="none" strike="noStrike" kern="1200" baseline="0" dirty="0" err="1">
                <a:solidFill>
                  <a:schemeClr val="tx1"/>
                </a:solidFill>
                <a:latin typeface="+mn-lt"/>
                <a:ea typeface="+mn-ea"/>
                <a:cs typeface="+mn-cs"/>
              </a:rPr>
              <a:t>passout</a:t>
            </a:r>
            <a:r>
              <a:rPr lang="en-US" sz="1200" b="0" i="0" u="none" strike="noStrike" kern="1200" baseline="0" dirty="0">
                <a:solidFill>
                  <a:schemeClr val="tx1"/>
                </a:solidFill>
                <a:latin typeface="+mn-lt"/>
                <a:ea typeface="+mn-ea"/>
                <a:cs typeface="+mn-cs"/>
              </a:rPr>
              <a:t>. It’s changed their business for the better.</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NC State University- they are using Horizon virtualized apps and desktops platform with </a:t>
            </a:r>
            <a:r>
              <a:rPr lang="en-US" sz="1200" b="0" i="0" u="none" strike="noStrike" kern="1200" baseline="0" dirty="0" err="1">
                <a:solidFill>
                  <a:schemeClr val="tx1"/>
                </a:solidFill>
                <a:latin typeface="+mn-lt"/>
                <a:ea typeface="+mn-ea"/>
                <a:cs typeface="+mn-cs"/>
              </a:rPr>
              <a:t>hyperconverged</a:t>
            </a:r>
            <a:r>
              <a:rPr lang="en-US" sz="1200" b="0" i="0" u="none" strike="noStrike" kern="1200" baseline="0" dirty="0">
                <a:solidFill>
                  <a:schemeClr val="tx1"/>
                </a:solidFill>
                <a:latin typeface="+mn-lt"/>
                <a:ea typeface="+mn-ea"/>
                <a:cs typeface="+mn-cs"/>
              </a:rPr>
              <a:t> infrastructure equipped with NVIDIA GRID technology to deliver gaming design apps to their students. Students can access these sophisticated applications with their own devices. It is more cost effective because they are able to efficiently allocate Licenses across students and only purchase what they actually need. It’s a fantastic use  case –because if you can take down this use case, you can take down any use case.</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CENTCOM’s deployment of VMware’s Horizon desktop virtualization solution was successfully adopted and the organization continues to roll out new desktops, having deployed more than 10,000 over time. The new environment makes more efficient use of resources by requiring less Storage Area Network (SAN) space, saving as much as $160 million in hardware costs. The VMware solution also allowed CENTCOM to standardize desktop deployments for about 60 percent of its users, which makes it easier for IT to manage the environment and improves security. </a:t>
            </a:r>
          </a:p>
          <a:p>
            <a:r>
              <a:rPr lang="en-US" sz="1200" b="0" i="0" u="none" strike="noStrike" kern="1200" baseline="0" dirty="0">
                <a:solidFill>
                  <a:schemeClr val="tx1"/>
                </a:solidFill>
                <a:latin typeface="+mn-lt"/>
                <a:ea typeface="+mn-ea"/>
                <a:cs typeface="+mn-cs"/>
              </a:rPr>
              <a:t>In addition, the new environment allows new desktop images to be deployed in just 8 hours compared to the old system’s one week per network. This improved efficiency enables CENTCOM to reallocate IT technicians to areas that need more support. It has also made it possible for users to request new applications and have the new software within minutes, instead of 3-5 weeks as on the old platform. </a:t>
            </a:r>
          </a:p>
          <a:p>
            <a:r>
              <a:rPr lang="en-US" sz="1200" b="0" i="0" u="none" strike="noStrike" kern="1200" baseline="0" dirty="0">
                <a:solidFill>
                  <a:schemeClr val="tx1"/>
                </a:solidFill>
                <a:latin typeface="+mn-lt"/>
                <a:ea typeface="+mn-ea"/>
                <a:cs typeface="+mn-cs"/>
              </a:rPr>
              <a:t>Another improvement to the user experience is that users can log in and view their desktops in 30-45 seconds. This increase in availability combined with the integrated virtual 3D graphics card allows users to respond in real-time to military situations. VMware’s Horizon solution is robust enough to deliver 100 percent uptime which CENTCOM requires for its mission. </a:t>
            </a:r>
            <a:endParaRPr lang="en-US" dirty="0"/>
          </a:p>
        </p:txBody>
      </p:sp>
    </p:spTree>
    <p:extLst>
      <p:ext uri="{BB962C8B-B14F-4D97-AF65-F5344CB8AC3E}">
        <p14:creationId xmlns:p14="http://schemas.microsoft.com/office/powerpoint/2010/main" val="19214092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7400" y="609600"/>
            <a:ext cx="5283200" cy="2971800"/>
          </a:xfrm>
        </p:spPr>
      </p:sp>
      <p:sp>
        <p:nvSpPr>
          <p:cNvPr id="3" name="Notes Placeholder 2"/>
          <p:cNvSpPr>
            <a:spLocks noGrp="1"/>
          </p:cNvSpPr>
          <p:nvPr>
            <p:ph type="body" idx="1"/>
          </p:nvPr>
        </p:nvSpPr>
        <p:spPr/>
        <p:txBody>
          <a:bodyPr/>
          <a:lstStyle/>
          <a:p>
            <a:r>
              <a:rPr lang="en-US" dirty="0"/>
              <a:t>All the editions provide vSphere</a:t>
            </a:r>
            <a:r>
              <a:rPr lang="en-US" baseline="0" dirty="0"/>
              <a:t> and </a:t>
            </a:r>
            <a:r>
              <a:rPr lang="en-US" baseline="0" dirty="0" err="1"/>
              <a:t>vCenter</a:t>
            </a:r>
            <a:r>
              <a:rPr lang="en-US" baseline="0" dirty="0"/>
              <a:t> for the underlying infrastructure on which to host the desktops.</a:t>
            </a:r>
          </a:p>
          <a:p>
            <a:endParaRPr lang="en-US" baseline="0" dirty="0"/>
          </a:p>
          <a:p>
            <a:r>
              <a:rPr lang="en-US" dirty="0"/>
              <a:t>Drilling down into the editions, </a:t>
            </a:r>
            <a:r>
              <a:rPr lang="en-US" dirty="0" err="1"/>
              <a:t>Std</a:t>
            </a:r>
            <a:r>
              <a:rPr lang="en-US" dirty="0"/>
              <a:t> edition provides simple, powerful Virtual</a:t>
            </a:r>
            <a:r>
              <a:rPr lang="en-US" baseline="0" dirty="0"/>
              <a:t> Desktop. Advance Edition adds Virtualized apps, Image management and Virtual SAN. Enterprise Edition includes just-in time desktops and app delivery (from App Volumes and instant clone technology), Personalization and personalized Policy (from UEM), and performance monitoring for quick troubleshooting and proactive management of your virtual desktop and apps environment (from </a:t>
            </a:r>
            <a:r>
              <a:rPr lang="en-US" baseline="0" dirty="0" err="1"/>
              <a:t>vRealize</a:t>
            </a:r>
            <a:r>
              <a:rPr lang="en-US" baseline="0" dirty="0"/>
              <a:t> operations for Horizon)</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F4FBC3A-A12C-40F9-BB8D-BC30C7901396}" type="slidenum">
              <a:rPr lang="en-US" smtClean="0"/>
              <a:pPr/>
              <a:t>52</a:t>
            </a:fld>
            <a:endParaRPr lang="en-US" dirty="0"/>
          </a:p>
        </p:txBody>
      </p:sp>
    </p:spTree>
    <p:extLst>
      <p:ext uri="{BB962C8B-B14F-4D97-AF65-F5344CB8AC3E}">
        <p14:creationId xmlns:p14="http://schemas.microsoft.com/office/powerpoint/2010/main" val="40178903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7400" y="609600"/>
            <a:ext cx="5283200" cy="2971800"/>
          </a:xfrm>
        </p:spPr>
      </p:sp>
      <p:sp>
        <p:nvSpPr>
          <p:cNvPr id="3" name="Notes Placeholder 2"/>
          <p:cNvSpPr>
            <a:spLocks noGrp="1"/>
          </p:cNvSpPr>
          <p:nvPr>
            <p:ph type="body" idx="1"/>
          </p:nvPr>
        </p:nvSpPr>
        <p:spPr/>
        <p:txBody>
          <a:bodyPr/>
          <a:lstStyle/>
          <a:p>
            <a:r>
              <a:rPr lang="en-US" dirty="0"/>
              <a:t>All the editions provide vSphere</a:t>
            </a:r>
            <a:r>
              <a:rPr lang="en-US" baseline="0" dirty="0"/>
              <a:t> and </a:t>
            </a:r>
            <a:r>
              <a:rPr lang="en-US" baseline="0" dirty="0" err="1"/>
              <a:t>vCenter</a:t>
            </a:r>
            <a:r>
              <a:rPr lang="en-US" baseline="0" dirty="0"/>
              <a:t> for the underlying infrastructure on which to host the desktops.</a:t>
            </a:r>
          </a:p>
          <a:p>
            <a:endParaRPr lang="en-US" baseline="0" dirty="0"/>
          </a:p>
          <a:p>
            <a:r>
              <a:rPr lang="en-US" dirty="0"/>
              <a:t>Drilling down into the editions, </a:t>
            </a:r>
            <a:r>
              <a:rPr lang="en-US" dirty="0" err="1"/>
              <a:t>Std</a:t>
            </a:r>
            <a:r>
              <a:rPr lang="en-US" dirty="0"/>
              <a:t> edition provides simple, powerful Virtual</a:t>
            </a:r>
            <a:r>
              <a:rPr lang="en-US" baseline="0" dirty="0"/>
              <a:t> Desktop. Advance Edition adds Virtualized apps, Image management and Virtual SAN. Enterprise Edition includes just-in time desktops and app delivery (from App Volumes and instant clone technology), Personalization and personalized Policy (from UEM), and performance monitoring for quick troubleshooting and proactive management of your virtual desktop and apps environment (from </a:t>
            </a:r>
            <a:r>
              <a:rPr lang="en-US" baseline="0" dirty="0" err="1"/>
              <a:t>vRealize</a:t>
            </a:r>
            <a:r>
              <a:rPr lang="en-US" baseline="0" dirty="0"/>
              <a:t> operations for Horizon)</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F4FBC3A-A12C-40F9-BB8D-BC30C7901396}" type="slidenum">
              <a:rPr lang="en-US" smtClean="0"/>
              <a:pPr/>
              <a:t>53</a:t>
            </a:fld>
            <a:endParaRPr lang="en-US" dirty="0"/>
          </a:p>
        </p:txBody>
      </p:sp>
    </p:spTree>
    <p:extLst>
      <p:ext uri="{BB962C8B-B14F-4D97-AF65-F5344CB8AC3E}">
        <p14:creationId xmlns:p14="http://schemas.microsoft.com/office/powerpoint/2010/main" val="39293637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5775" y="384175"/>
            <a:ext cx="6040438" cy="3398838"/>
          </a:xfrm>
        </p:spPr>
      </p:sp>
      <p:sp>
        <p:nvSpPr>
          <p:cNvPr id="3" name="Notes Placeholder 2"/>
          <p:cNvSpPr>
            <a:spLocks noGrp="1"/>
          </p:cNvSpPr>
          <p:nvPr>
            <p:ph type="body" idx="1"/>
          </p:nvPr>
        </p:nvSpPr>
        <p:spPr/>
        <p:txBody>
          <a:bodyPr/>
          <a:lstStyle/>
          <a:p>
            <a:r>
              <a:rPr lang="en-US" dirty="0"/>
              <a:t>Windows 10 has the highest graphics usage of any operating system to date.   We’ve been working with one of our partners, Lakeside, and they have found that, compared to Windows 7, Windows 10 consumes 32% more GPU.  Lakeside determined the increase in GPU resource requirement by measuring the percent of time the OS is consuming GPU, making DirectX or OpenGL calls.  </a:t>
            </a:r>
          </a:p>
          <a:p>
            <a:r>
              <a:rPr lang="en-US" dirty="0"/>
              <a:t>We expect that the GPU requirements of Windows 10 will continue to increase as MS continues to evolve this release. </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2F6E51C7-C074-4A7D-8059-E1D572AD93E5}" type="slidenum">
              <a:rPr lang="en-US" smtClean="0"/>
              <a:t>55</a:t>
            </a:fld>
            <a:endParaRPr lang="en-US"/>
          </a:p>
        </p:txBody>
      </p:sp>
    </p:spTree>
    <p:extLst>
      <p:ext uri="{BB962C8B-B14F-4D97-AF65-F5344CB8AC3E}">
        <p14:creationId xmlns:p14="http://schemas.microsoft.com/office/powerpoint/2010/main" val="2568911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5775" y="384175"/>
            <a:ext cx="6040438" cy="3398838"/>
          </a:xfrm>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recommendation from VMware is not to exceed 2,000 VMs/Sessions per Block and once we have more than 2000 VMs we would then split the management and compute into separate </a:t>
            </a:r>
            <a:r>
              <a:rPr lang="en-US" sz="1200" b="0" i="0" u="none" strike="noStrike" kern="1200" baseline="0" dirty="0" err="1">
                <a:solidFill>
                  <a:schemeClr val="tx1"/>
                </a:solidFill>
                <a:latin typeface="+mn-lt"/>
                <a:ea typeface="+mn-ea"/>
                <a:cs typeface="+mn-cs"/>
              </a:rPr>
              <a:t>vSAN</a:t>
            </a:r>
            <a:r>
              <a:rPr lang="en-US" sz="1200" b="0" i="0" u="none" strike="noStrike" kern="1200" baseline="0" dirty="0">
                <a:solidFill>
                  <a:schemeClr val="tx1"/>
                </a:solidFill>
                <a:latin typeface="+mn-lt"/>
                <a:ea typeface="+mn-ea"/>
                <a:cs typeface="+mn-cs"/>
              </a:rPr>
              <a:t> Clusters. The example below shows a scale out of a 10,000 user Horizon </a:t>
            </a:r>
            <a:r>
              <a:rPr lang="en-US" sz="1200" b="0" i="0" u="none" strike="noStrike" kern="1200" baseline="0" dirty="0" err="1">
                <a:solidFill>
                  <a:schemeClr val="tx1"/>
                </a:solidFill>
                <a:latin typeface="+mn-lt"/>
                <a:ea typeface="+mn-ea"/>
                <a:cs typeface="+mn-cs"/>
              </a:rPr>
              <a:t>vSAN</a:t>
            </a:r>
            <a:r>
              <a:rPr lang="en-US" sz="1200" b="0" i="0" u="none" strike="noStrike" kern="1200" baseline="0" dirty="0">
                <a:solidFill>
                  <a:schemeClr val="tx1"/>
                </a:solidFill>
                <a:latin typeface="+mn-lt"/>
                <a:ea typeface="+mn-ea"/>
                <a:cs typeface="+mn-cs"/>
              </a:rPr>
              <a:t> Pod with 2000 user blocks, each block contains its own Virtual Center, Horizon connection &amp; composer servers. </a:t>
            </a:r>
            <a:endParaRPr lang="en-US" dirty="0"/>
          </a:p>
        </p:txBody>
      </p:sp>
    </p:spTree>
    <p:extLst>
      <p:ext uri="{BB962C8B-B14F-4D97-AF65-F5344CB8AC3E}">
        <p14:creationId xmlns:p14="http://schemas.microsoft.com/office/powerpoint/2010/main" val="3442070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5775" y="384175"/>
            <a:ext cx="6040438" cy="3398838"/>
          </a:xfrm>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Poor end-user experience is one of the main risk factors when implementing desktop virtualization but a root cause for poor end-user experience is resource contention: hardware resources at some point in the solution have been exhausted, thus causing the poor end-user experience. In order to ensure that this does not happen, PAAC on Dell EMC for VDI solutions monitors the relevant resource utilization parameters and applies relatively conservative thresholds as shown in the table below. Thresholds are carefully selected to deliver an optimal combination of good end-user experience and cost-per-user, while also providing burst capacity for seasonal / intermittent spikes in usage. Utilization within these thresholds is used to determine the number of virtual applications or desktops (density) that are hosted by a specific hardware environment (i.e. combination of server, storage and networking) that forms the basis for a Dell EMC for VDI RA </a:t>
            </a:r>
            <a:endParaRPr lang="en-US" dirty="0"/>
          </a:p>
        </p:txBody>
      </p:sp>
    </p:spTree>
    <p:extLst>
      <p:ext uri="{BB962C8B-B14F-4D97-AF65-F5344CB8AC3E}">
        <p14:creationId xmlns:p14="http://schemas.microsoft.com/office/powerpoint/2010/main" val="1841387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5775" y="384175"/>
            <a:ext cx="6040438" cy="3398838"/>
          </a:xfrm>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Density per Host</a:t>
            </a:r>
            <a:r>
              <a:rPr lang="en-US" sz="1200" b="0" i="0" u="none" strike="noStrike" kern="1200" baseline="0" dirty="0">
                <a:solidFill>
                  <a:schemeClr val="tx1"/>
                </a:solidFill>
                <a:latin typeface="+mn-lt"/>
                <a:ea typeface="+mn-ea"/>
                <a:cs typeface="+mn-cs"/>
              </a:rPr>
              <a:t>: Density reflects number of users per compute host that successfully completed the workload test within the acceptable resource limits for the host. For clusters, this reflects the average of the density achieved for all compute hosts in the cluster. </a:t>
            </a:r>
          </a:p>
          <a:p>
            <a:r>
              <a:rPr lang="en-US" sz="1200" b="1" i="0" u="none" strike="noStrike" kern="1200" baseline="0" dirty="0" err="1">
                <a:solidFill>
                  <a:schemeClr val="tx1"/>
                </a:solidFill>
                <a:latin typeface="+mn-lt"/>
                <a:ea typeface="+mn-ea"/>
                <a:cs typeface="+mn-cs"/>
              </a:rPr>
              <a:t>Avg</a:t>
            </a:r>
            <a:r>
              <a:rPr lang="en-US" sz="1200" b="1" i="0" u="none" strike="noStrike" kern="1200" baseline="0" dirty="0">
                <a:solidFill>
                  <a:schemeClr val="tx1"/>
                </a:solidFill>
                <a:latin typeface="+mn-lt"/>
                <a:ea typeface="+mn-ea"/>
                <a:cs typeface="+mn-cs"/>
              </a:rPr>
              <a:t> CPU</a:t>
            </a:r>
            <a:r>
              <a:rPr lang="en-US" sz="1200" b="0" i="0" u="none" strike="noStrike" kern="1200" baseline="0" dirty="0">
                <a:solidFill>
                  <a:schemeClr val="tx1"/>
                </a:solidFill>
                <a:latin typeface="+mn-lt"/>
                <a:ea typeface="+mn-ea"/>
                <a:cs typeface="+mn-cs"/>
              </a:rPr>
              <a:t>: This is the average CPU usage over the steady state period. For clusters, this represents the combined average CPU usage of all compute hosts. On the latest Intel series processors, the </a:t>
            </a:r>
            <a:r>
              <a:rPr lang="en-US" sz="1200" b="0" i="0" u="none" strike="noStrike" kern="1200" baseline="0" dirty="0" err="1">
                <a:solidFill>
                  <a:schemeClr val="tx1"/>
                </a:solidFill>
                <a:latin typeface="+mn-lt"/>
                <a:ea typeface="+mn-ea"/>
                <a:cs typeface="+mn-cs"/>
              </a:rPr>
              <a:t>ESXi</a:t>
            </a:r>
            <a:r>
              <a:rPr lang="en-US" sz="1200" b="0" i="0" u="none" strike="noStrike" kern="1200" baseline="0" dirty="0">
                <a:solidFill>
                  <a:schemeClr val="tx1"/>
                </a:solidFill>
                <a:latin typeface="+mn-lt"/>
                <a:ea typeface="+mn-ea"/>
                <a:cs typeface="+mn-cs"/>
              </a:rPr>
              <a:t> host CPU metrics will exceed the rated 100% for the host if Turbo Boost is enabled (by default). An additional 35% of CPU is available from the Turbo Boost feature but this additional CPU headroom is not reflected in the VMware vSphere metrics where the performance data is gathered. Therefore, CPU usage for </a:t>
            </a:r>
            <a:r>
              <a:rPr lang="en-US" sz="1200" b="0" i="0" u="none" strike="noStrike" kern="1200" baseline="0" dirty="0" err="1">
                <a:solidFill>
                  <a:schemeClr val="tx1"/>
                </a:solidFill>
                <a:latin typeface="+mn-lt"/>
                <a:ea typeface="+mn-ea"/>
                <a:cs typeface="+mn-cs"/>
              </a:rPr>
              <a:t>ESXi</a:t>
            </a:r>
            <a:r>
              <a:rPr lang="en-US" sz="1200" b="0" i="0" u="none" strike="noStrike" kern="1200" baseline="0" dirty="0">
                <a:solidFill>
                  <a:schemeClr val="tx1"/>
                </a:solidFill>
                <a:latin typeface="+mn-lt"/>
                <a:ea typeface="+mn-ea"/>
                <a:cs typeface="+mn-cs"/>
              </a:rPr>
              <a:t> hosts is adjusted and a line indicating the potential performance headroom provided by Turbo boost is included in each CPU graph. 68 Dell EMC VxRail Appliance with VMware Horizon – Reference Architecture </a:t>
            </a:r>
          </a:p>
          <a:p>
            <a:endParaRPr lang="en-US" sz="1200" b="0" i="0" u="none" strike="noStrike" kern="1200" baseline="0" dirty="0">
              <a:solidFill>
                <a:schemeClr val="tx1"/>
              </a:solidFill>
              <a:latin typeface="+mn-lt"/>
              <a:ea typeface="+mn-ea"/>
              <a:cs typeface="+mn-cs"/>
            </a:endParaRPr>
          </a:p>
          <a:p>
            <a:r>
              <a:rPr lang="en-US" sz="1200" b="1" i="0" u="none" strike="noStrike" kern="1200" baseline="0" dirty="0" err="1">
                <a:solidFill>
                  <a:schemeClr val="tx1"/>
                </a:solidFill>
                <a:latin typeface="+mn-lt"/>
                <a:ea typeface="+mn-ea"/>
                <a:cs typeface="+mn-cs"/>
              </a:rPr>
              <a:t>Avg</a:t>
            </a:r>
            <a:r>
              <a:rPr lang="en-US" sz="1200" b="1" i="0" u="none" strike="noStrike" kern="1200" baseline="0" dirty="0">
                <a:solidFill>
                  <a:schemeClr val="tx1"/>
                </a:solidFill>
                <a:latin typeface="+mn-lt"/>
                <a:ea typeface="+mn-ea"/>
                <a:cs typeface="+mn-cs"/>
              </a:rPr>
              <a:t> Consumed Memory</a:t>
            </a:r>
            <a:r>
              <a:rPr lang="en-US" sz="1200" b="0" i="0" u="none" strike="noStrike" kern="1200" baseline="0" dirty="0">
                <a:solidFill>
                  <a:schemeClr val="tx1"/>
                </a:solidFill>
                <a:latin typeface="+mn-lt"/>
                <a:ea typeface="+mn-ea"/>
                <a:cs typeface="+mn-cs"/>
              </a:rPr>
              <a:t>: Consumed memory is the amount of host physical memory consumed by a virtual machine, host, or cluster. For clusters, this is the average consumed memory across all compute hosts over the steady state period. </a:t>
            </a:r>
          </a:p>
          <a:p>
            <a:r>
              <a:rPr lang="en-US" sz="1200" b="1" i="0" u="none" strike="noStrike" kern="1200" baseline="0" dirty="0" err="1">
                <a:solidFill>
                  <a:schemeClr val="tx1"/>
                </a:solidFill>
                <a:latin typeface="+mn-lt"/>
                <a:ea typeface="+mn-ea"/>
                <a:cs typeface="+mn-cs"/>
              </a:rPr>
              <a:t>Avg</a:t>
            </a:r>
            <a:r>
              <a:rPr lang="en-US" sz="1200" b="1" i="0" u="none" strike="noStrike" kern="1200" baseline="0" dirty="0">
                <a:solidFill>
                  <a:schemeClr val="tx1"/>
                </a:solidFill>
                <a:latin typeface="+mn-lt"/>
                <a:ea typeface="+mn-ea"/>
                <a:cs typeface="+mn-cs"/>
              </a:rPr>
              <a:t> Mem Active</a:t>
            </a:r>
            <a:r>
              <a:rPr lang="en-US" sz="1200" b="0" i="0" u="none" strike="noStrike" kern="1200" baseline="0" dirty="0">
                <a:solidFill>
                  <a:schemeClr val="tx1"/>
                </a:solidFill>
                <a:latin typeface="+mn-lt"/>
                <a:ea typeface="+mn-ea"/>
                <a:cs typeface="+mn-cs"/>
              </a:rPr>
              <a:t>: For </a:t>
            </a:r>
            <a:r>
              <a:rPr lang="en-US" sz="1200" b="0" i="0" u="none" strike="noStrike" kern="1200" baseline="0" dirty="0" err="1">
                <a:solidFill>
                  <a:schemeClr val="tx1"/>
                </a:solidFill>
                <a:latin typeface="+mn-lt"/>
                <a:ea typeface="+mn-ea"/>
                <a:cs typeface="+mn-cs"/>
              </a:rPr>
              <a:t>ESXi</a:t>
            </a:r>
            <a:r>
              <a:rPr lang="en-US" sz="1200" b="0" i="0" u="none" strike="noStrike" kern="1200" baseline="0" dirty="0">
                <a:solidFill>
                  <a:schemeClr val="tx1"/>
                </a:solidFill>
                <a:latin typeface="+mn-lt"/>
                <a:ea typeface="+mn-ea"/>
                <a:cs typeface="+mn-cs"/>
              </a:rPr>
              <a:t> hosts, active memory is the amount of memory that is actively used, as estimated by </a:t>
            </a:r>
            <a:r>
              <a:rPr lang="en-US" sz="1200" b="0" i="0" u="none" strike="noStrike" kern="1200" baseline="0" dirty="0" err="1">
                <a:solidFill>
                  <a:schemeClr val="tx1"/>
                </a:solidFill>
                <a:latin typeface="+mn-lt"/>
                <a:ea typeface="+mn-ea"/>
                <a:cs typeface="+mn-cs"/>
              </a:rPr>
              <a:t>VMkernel</a:t>
            </a:r>
            <a:r>
              <a:rPr lang="en-US" sz="1200" b="0" i="0" u="none" strike="noStrike" kern="1200" baseline="0" dirty="0">
                <a:solidFill>
                  <a:schemeClr val="tx1"/>
                </a:solidFill>
                <a:latin typeface="+mn-lt"/>
                <a:ea typeface="+mn-ea"/>
                <a:cs typeface="+mn-cs"/>
              </a:rPr>
              <a:t> based on recently touched memory pages. For clusters, this is the average amount of guest “physical” memory actively used across all compute hosts over the steady state period. </a:t>
            </a:r>
          </a:p>
          <a:p>
            <a:r>
              <a:rPr lang="en-US" sz="1200" b="1" i="0" u="none" strike="noStrike" kern="1200" baseline="0" dirty="0" err="1">
                <a:solidFill>
                  <a:schemeClr val="tx1"/>
                </a:solidFill>
                <a:latin typeface="+mn-lt"/>
                <a:ea typeface="+mn-ea"/>
                <a:cs typeface="+mn-cs"/>
              </a:rPr>
              <a:t>Avg</a:t>
            </a:r>
            <a:r>
              <a:rPr lang="en-US" sz="1200" b="1" i="0" u="none" strike="noStrike" kern="1200" baseline="0" dirty="0">
                <a:solidFill>
                  <a:schemeClr val="tx1"/>
                </a:solidFill>
                <a:latin typeface="+mn-lt"/>
                <a:ea typeface="+mn-ea"/>
                <a:cs typeface="+mn-cs"/>
              </a:rPr>
              <a:t> IOPS/User</a:t>
            </a:r>
            <a:r>
              <a:rPr lang="en-US" sz="1200" b="0" i="0" u="none" strike="noStrike" kern="1200" baseline="0" dirty="0">
                <a:solidFill>
                  <a:schemeClr val="tx1"/>
                </a:solidFill>
                <a:latin typeface="+mn-lt"/>
                <a:ea typeface="+mn-ea"/>
                <a:cs typeface="+mn-cs"/>
              </a:rPr>
              <a:t>: IOPS calculated from the average Disk IOPS figure over the steady state period divided by the number of users. </a:t>
            </a:r>
          </a:p>
          <a:p>
            <a:r>
              <a:rPr lang="en-US" sz="1200" b="1" i="0" u="none" strike="noStrike" kern="1200" baseline="0" dirty="0" err="1">
                <a:solidFill>
                  <a:schemeClr val="tx1"/>
                </a:solidFill>
                <a:latin typeface="+mn-lt"/>
                <a:ea typeface="+mn-ea"/>
                <a:cs typeface="+mn-cs"/>
              </a:rPr>
              <a:t>Avg</a:t>
            </a:r>
            <a:r>
              <a:rPr lang="en-US" sz="1200" b="1" i="0" u="none" strike="noStrike" kern="1200" baseline="0" dirty="0">
                <a:solidFill>
                  <a:schemeClr val="tx1"/>
                </a:solidFill>
                <a:latin typeface="+mn-lt"/>
                <a:ea typeface="+mn-ea"/>
                <a:cs typeface="+mn-cs"/>
              </a:rPr>
              <a:t> Net Mbps/User</a:t>
            </a:r>
            <a:r>
              <a:rPr lang="en-US" sz="1200" b="0" i="0" u="none" strike="noStrike" kern="1200" baseline="0" dirty="0">
                <a:solidFill>
                  <a:schemeClr val="tx1"/>
                </a:solidFill>
                <a:latin typeface="+mn-lt"/>
                <a:ea typeface="+mn-ea"/>
                <a:cs typeface="+mn-cs"/>
              </a:rPr>
              <a:t>: Amount of network usage over the steady state period divided by the number of users. For clusters, this is the combined average of all compute hosts over the steady state period divided by the number of users on a host. </a:t>
            </a:r>
            <a:endParaRPr lang="en-US" dirty="0"/>
          </a:p>
        </p:txBody>
      </p:sp>
    </p:spTree>
    <p:extLst>
      <p:ext uri="{BB962C8B-B14F-4D97-AF65-F5344CB8AC3E}">
        <p14:creationId xmlns:p14="http://schemas.microsoft.com/office/powerpoint/2010/main" val="310977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5775" y="384175"/>
            <a:ext cx="6040438" cy="3398838"/>
          </a:xfrm>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Poor end-user experience is one of the main risk factors when implementing desktop virtualization but a root cause for poor end-user experience is resource contention: hardware resources at some point in the solution have been exhausted, thus causing the poor end-user experience. In order to ensure that this does not happen, PAAC on Dell EMC for VDI solutions monitors the relevant resource utilization parameters and applies relatively conservative thresholds as shown in the table below. Thresholds are carefully selected to deliver an optimal combination of good end-user experience and cost-per-user, while also providing burst capacity for seasonal / intermittent spikes in usage. Utilization within these thresholds is used to determine the number of virtual applications or desktops (density) that are hosted by a specific hardware environment (i.e. combination of server, storage and networking) that forms the basis for a Dell EMC for VDI RA </a:t>
            </a:r>
            <a:endParaRPr lang="en-US" dirty="0"/>
          </a:p>
        </p:txBody>
      </p:sp>
    </p:spTree>
    <p:extLst>
      <p:ext uri="{BB962C8B-B14F-4D97-AF65-F5344CB8AC3E}">
        <p14:creationId xmlns:p14="http://schemas.microsoft.com/office/powerpoint/2010/main" val="647010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5775" y="384175"/>
            <a:ext cx="6040438" cy="3398838"/>
          </a:xfrm>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Density per Host</a:t>
            </a:r>
            <a:r>
              <a:rPr lang="en-US" sz="1200" b="0" i="0" u="none" strike="noStrike" kern="1200" baseline="0" dirty="0">
                <a:solidFill>
                  <a:schemeClr val="tx1"/>
                </a:solidFill>
                <a:latin typeface="+mn-lt"/>
                <a:ea typeface="+mn-ea"/>
                <a:cs typeface="+mn-cs"/>
              </a:rPr>
              <a:t>: Density reflects number of users per compute host that successfully completed the workload test within the acceptable resource limits for the host. For clusters, this reflects the average of the density achieved for all compute hosts in the cluster. </a:t>
            </a:r>
          </a:p>
          <a:p>
            <a:r>
              <a:rPr lang="en-US" sz="1200" b="1" i="0" u="none" strike="noStrike" kern="1200" baseline="0" dirty="0" err="1">
                <a:solidFill>
                  <a:schemeClr val="tx1"/>
                </a:solidFill>
                <a:latin typeface="+mn-lt"/>
                <a:ea typeface="+mn-ea"/>
                <a:cs typeface="+mn-cs"/>
              </a:rPr>
              <a:t>Avg</a:t>
            </a:r>
            <a:r>
              <a:rPr lang="en-US" sz="1200" b="1" i="0" u="none" strike="noStrike" kern="1200" baseline="0" dirty="0">
                <a:solidFill>
                  <a:schemeClr val="tx1"/>
                </a:solidFill>
                <a:latin typeface="+mn-lt"/>
                <a:ea typeface="+mn-ea"/>
                <a:cs typeface="+mn-cs"/>
              </a:rPr>
              <a:t> CPU</a:t>
            </a:r>
            <a:r>
              <a:rPr lang="en-US" sz="1200" b="0" i="0" u="none" strike="noStrike" kern="1200" baseline="0" dirty="0">
                <a:solidFill>
                  <a:schemeClr val="tx1"/>
                </a:solidFill>
                <a:latin typeface="+mn-lt"/>
                <a:ea typeface="+mn-ea"/>
                <a:cs typeface="+mn-cs"/>
              </a:rPr>
              <a:t>: This is the average CPU usage over the steady state period. For clusters, this represents the combined average CPU usage of all compute hosts. On the latest Intel series processors, the </a:t>
            </a:r>
            <a:r>
              <a:rPr lang="en-US" sz="1200" b="0" i="0" u="none" strike="noStrike" kern="1200" baseline="0" dirty="0" err="1">
                <a:solidFill>
                  <a:schemeClr val="tx1"/>
                </a:solidFill>
                <a:latin typeface="+mn-lt"/>
                <a:ea typeface="+mn-ea"/>
                <a:cs typeface="+mn-cs"/>
              </a:rPr>
              <a:t>ESXi</a:t>
            </a:r>
            <a:r>
              <a:rPr lang="en-US" sz="1200" b="0" i="0" u="none" strike="noStrike" kern="1200" baseline="0" dirty="0">
                <a:solidFill>
                  <a:schemeClr val="tx1"/>
                </a:solidFill>
                <a:latin typeface="+mn-lt"/>
                <a:ea typeface="+mn-ea"/>
                <a:cs typeface="+mn-cs"/>
              </a:rPr>
              <a:t> host CPU metrics will exceed the rated 100% for the host if Turbo Boost is enabled (by default). An additional 35% of CPU is available from the Turbo Boost feature but this additional CPU headroom is not reflected in the VMware vSphere metrics where the performance data is gathered. Therefore, CPU usage for </a:t>
            </a:r>
            <a:r>
              <a:rPr lang="en-US" sz="1200" b="0" i="0" u="none" strike="noStrike" kern="1200" baseline="0" dirty="0" err="1">
                <a:solidFill>
                  <a:schemeClr val="tx1"/>
                </a:solidFill>
                <a:latin typeface="+mn-lt"/>
                <a:ea typeface="+mn-ea"/>
                <a:cs typeface="+mn-cs"/>
              </a:rPr>
              <a:t>ESXi</a:t>
            </a:r>
            <a:r>
              <a:rPr lang="en-US" sz="1200" b="0" i="0" u="none" strike="noStrike" kern="1200" baseline="0" dirty="0">
                <a:solidFill>
                  <a:schemeClr val="tx1"/>
                </a:solidFill>
                <a:latin typeface="+mn-lt"/>
                <a:ea typeface="+mn-ea"/>
                <a:cs typeface="+mn-cs"/>
              </a:rPr>
              <a:t> hosts is adjusted and a line indicating the potential performance headroom provided by Turbo boost is included in each CPU graph. </a:t>
            </a:r>
          </a:p>
          <a:p>
            <a:r>
              <a:rPr lang="en-US" sz="1200" b="1" i="0" u="none" strike="noStrike" kern="1200" baseline="0" dirty="0" err="1">
                <a:solidFill>
                  <a:schemeClr val="tx1"/>
                </a:solidFill>
                <a:latin typeface="+mn-lt"/>
                <a:ea typeface="+mn-ea"/>
                <a:cs typeface="+mn-cs"/>
              </a:rPr>
              <a:t>Avg</a:t>
            </a:r>
            <a:r>
              <a:rPr lang="en-US" sz="1200" b="1" i="0" u="none" strike="noStrike" kern="1200" baseline="0" dirty="0">
                <a:solidFill>
                  <a:schemeClr val="tx1"/>
                </a:solidFill>
                <a:latin typeface="+mn-lt"/>
                <a:ea typeface="+mn-ea"/>
                <a:cs typeface="+mn-cs"/>
              </a:rPr>
              <a:t> Consumed Memory</a:t>
            </a:r>
            <a:r>
              <a:rPr lang="en-US" sz="1200" b="0" i="0" u="none" strike="noStrike" kern="1200" baseline="0" dirty="0">
                <a:solidFill>
                  <a:schemeClr val="tx1"/>
                </a:solidFill>
                <a:latin typeface="+mn-lt"/>
                <a:ea typeface="+mn-ea"/>
                <a:cs typeface="+mn-cs"/>
              </a:rPr>
              <a:t>: Consumed memory is the amount of host physical memory consumed by a virtual machine, host, or cluster. For clusters, this is the average consumed memory across all compute hosts over the steady state period. </a:t>
            </a:r>
          </a:p>
          <a:p>
            <a:r>
              <a:rPr lang="en-US" sz="1200" b="1" i="0" u="none" strike="noStrike" kern="1200" baseline="0" dirty="0" err="1">
                <a:solidFill>
                  <a:schemeClr val="tx1"/>
                </a:solidFill>
                <a:latin typeface="+mn-lt"/>
                <a:ea typeface="+mn-ea"/>
                <a:cs typeface="+mn-cs"/>
              </a:rPr>
              <a:t>Avg</a:t>
            </a:r>
            <a:r>
              <a:rPr lang="en-US" sz="1200" b="1" i="0" u="none" strike="noStrike" kern="1200" baseline="0" dirty="0">
                <a:solidFill>
                  <a:schemeClr val="tx1"/>
                </a:solidFill>
                <a:latin typeface="+mn-lt"/>
                <a:ea typeface="+mn-ea"/>
                <a:cs typeface="+mn-cs"/>
              </a:rPr>
              <a:t> Mem Active</a:t>
            </a:r>
            <a:r>
              <a:rPr lang="en-US" sz="1200" b="0" i="0" u="none" strike="noStrike" kern="1200" baseline="0" dirty="0">
                <a:solidFill>
                  <a:schemeClr val="tx1"/>
                </a:solidFill>
                <a:latin typeface="+mn-lt"/>
                <a:ea typeface="+mn-ea"/>
                <a:cs typeface="+mn-cs"/>
              </a:rPr>
              <a:t>: For </a:t>
            </a:r>
            <a:r>
              <a:rPr lang="en-US" sz="1200" b="0" i="0" u="none" strike="noStrike" kern="1200" baseline="0" dirty="0" err="1">
                <a:solidFill>
                  <a:schemeClr val="tx1"/>
                </a:solidFill>
                <a:latin typeface="+mn-lt"/>
                <a:ea typeface="+mn-ea"/>
                <a:cs typeface="+mn-cs"/>
              </a:rPr>
              <a:t>ESXi</a:t>
            </a:r>
            <a:r>
              <a:rPr lang="en-US" sz="1200" b="0" i="0" u="none" strike="noStrike" kern="1200" baseline="0" dirty="0">
                <a:solidFill>
                  <a:schemeClr val="tx1"/>
                </a:solidFill>
                <a:latin typeface="+mn-lt"/>
                <a:ea typeface="+mn-ea"/>
                <a:cs typeface="+mn-cs"/>
              </a:rPr>
              <a:t> hosts, active memory is the amount of memory that is actively used, as estimated by </a:t>
            </a:r>
            <a:r>
              <a:rPr lang="en-US" sz="1200" b="0" i="0" u="none" strike="noStrike" kern="1200" baseline="0" dirty="0" err="1">
                <a:solidFill>
                  <a:schemeClr val="tx1"/>
                </a:solidFill>
                <a:latin typeface="+mn-lt"/>
                <a:ea typeface="+mn-ea"/>
                <a:cs typeface="+mn-cs"/>
              </a:rPr>
              <a:t>VMkernel</a:t>
            </a:r>
            <a:r>
              <a:rPr lang="en-US" sz="1200" b="0" i="0" u="none" strike="noStrike" kern="1200" baseline="0" dirty="0">
                <a:solidFill>
                  <a:schemeClr val="tx1"/>
                </a:solidFill>
                <a:latin typeface="+mn-lt"/>
                <a:ea typeface="+mn-ea"/>
                <a:cs typeface="+mn-cs"/>
              </a:rPr>
              <a:t> based on recently touched memory pages. For clusters, this is the average amount of guest “physical” memory actively used across all compute hosts over the steady state period. </a:t>
            </a:r>
          </a:p>
          <a:p>
            <a:r>
              <a:rPr lang="en-US" sz="1200" b="1" i="0" u="none" strike="noStrike" kern="1200" baseline="0" dirty="0" err="1">
                <a:solidFill>
                  <a:schemeClr val="tx1"/>
                </a:solidFill>
                <a:latin typeface="+mn-lt"/>
                <a:ea typeface="+mn-ea"/>
                <a:cs typeface="+mn-cs"/>
              </a:rPr>
              <a:t>Avg</a:t>
            </a:r>
            <a:r>
              <a:rPr lang="en-US" sz="1200" b="1" i="0" u="none" strike="noStrike" kern="1200" baseline="0" dirty="0">
                <a:solidFill>
                  <a:schemeClr val="tx1"/>
                </a:solidFill>
                <a:latin typeface="+mn-lt"/>
                <a:ea typeface="+mn-ea"/>
                <a:cs typeface="+mn-cs"/>
              </a:rPr>
              <a:t> IOPS/User</a:t>
            </a:r>
            <a:r>
              <a:rPr lang="en-US" sz="1200" b="0" i="0" u="none" strike="noStrike" kern="1200" baseline="0" dirty="0">
                <a:solidFill>
                  <a:schemeClr val="tx1"/>
                </a:solidFill>
                <a:latin typeface="+mn-lt"/>
                <a:ea typeface="+mn-ea"/>
                <a:cs typeface="+mn-cs"/>
              </a:rPr>
              <a:t>: IOPS calculated from the average Disk IOPS figure over the steady state period divided by the number of users. </a:t>
            </a:r>
          </a:p>
          <a:p>
            <a:r>
              <a:rPr lang="en-US" sz="1200" b="1" i="0" u="none" strike="noStrike" kern="1200" baseline="0" dirty="0" err="1">
                <a:solidFill>
                  <a:schemeClr val="tx1"/>
                </a:solidFill>
                <a:latin typeface="+mn-lt"/>
                <a:ea typeface="+mn-ea"/>
                <a:cs typeface="+mn-cs"/>
              </a:rPr>
              <a:t>Avg</a:t>
            </a:r>
            <a:r>
              <a:rPr lang="en-US" sz="1200" b="1" i="0" u="none" strike="noStrike" kern="1200" baseline="0" dirty="0">
                <a:solidFill>
                  <a:schemeClr val="tx1"/>
                </a:solidFill>
                <a:latin typeface="+mn-lt"/>
                <a:ea typeface="+mn-ea"/>
                <a:cs typeface="+mn-cs"/>
              </a:rPr>
              <a:t> Net Mbps/User</a:t>
            </a:r>
            <a:r>
              <a:rPr lang="en-US" sz="1200" b="0" i="0" u="none" strike="noStrike" kern="1200" baseline="0" dirty="0">
                <a:solidFill>
                  <a:schemeClr val="tx1"/>
                </a:solidFill>
                <a:latin typeface="+mn-lt"/>
                <a:ea typeface="+mn-ea"/>
                <a:cs typeface="+mn-cs"/>
              </a:rPr>
              <a:t>: Amount of network usage over the steady state period divided by the number of users. For clusters, this is the combined average of all compute hosts over the steady state period divided by the number of users on a host. </a:t>
            </a:r>
            <a:endParaRPr lang="en-US" dirty="0"/>
          </a:p>
        </p:txBody>
      </p:sp>
    </p:spTree>
    <p:extLst>
      <p:ext uri="{BB962C8B-B14F-4D97-AF65-F5344CB8AC3E}">
        <p14:creationId xmlns:p14="http://schemas.microsoft.com/office/powerpoint/2010/main" val="2261235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5775" y="384175"/>
            <a:ext cx="6040438" cy="3398838"/>
          </a:xfrm>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Designed for true linear scaling, Dell EMC VxRail Appliance series leverages a Leaf-Spine network architecture. A Leaf-Spine architecture consists of two network tiers: an L2 Leaf and an L3 Spine based on 40GbE and non-blocking switches. This architecture maintains consistent performance without any throughput reduction due to a static maximum of three hops from any node in the network. </a:t>
            </a:r>
            <a:endParaRPr lang="en-US" dirty="0"/>
          </a:p>
        </p:txBody>
      </p:sp>
    </p:spTree>
    <p:extLst>
      <p:ext uri="{BB962C8B-B14F-4D97-AF65-F5344CB8AC3E}">
        <p14:creationId xmlns:p14="http://schemas.microsoft.com/office/powerpoint/2010/main" val="36138156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60846" cy="5152976"/>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080133" y="4374069"/>
            <a:ext cx="1630654" cy="290800"/>
          </a:xfrm>
          <a:prstGeom prst="rect">
            <a:avLst/>
          </a:prstGeom>
        </p:spPr>
      </p:pic>
      <p:sp>
        <p:nvSpPr>
          <p:cNvPr id="2" name="Title 1"/>
          <p:cNvSpPr>
            <a:spLocks noGrp="1"/>
          </p:cNvSpPr>
          <p:nvPr>
            <p:ph type="title"/>
          </p:nvPr>
        </p:nvSpPr>
        <p:spPr>
          <a:xfrm>
            <a:off x="271462" y="386197"/>
            <a:ext cx="7500937" cy="1495794"/>
          </a:xfrm>
          <a:prstGeom prst="rect">
            <a:avLst/>
          </a:prstGeom>
        </p:spPr>
        <p:txBody>
          <a:bodyPr vert="horz" wrap="square" lIns="0" tIns="0" rIns="0" bIns="0" anchor="b" anchorCtr="0">
            <a:spAutoFit/>
          </a:bodyPr>
          <a:lstStyle>
            <a:lvl1pPr>
              <a:lnSpc>
                <a:spcPct val="90000"/>
              </a:lnSpc>
              <a:defRPr sz="5400">
                <a:solidFill>
                  <a:schemeClr val="tx2"/>
                </a:solidFill>
                <a:ea typeface="Arial"/>
              </a:defRPr>
            </a:lvl1pPr>
          </a:lstStyle>
          <a:p>
            <a:r>
              <a:rPr lang="en-US"/>
              <a:t>Click to edit Master title style</a:t>
            </a:r>
            <a:endParaRPr lang="en-US" dirty="0"/>
          </a:p>
        </p:txBody>
      </p:sp>
      <p:sp>
        <p:nvSpPr>
          <p:cNvPr id="9" name="Text Placeholder 12"/>
          <p:cNvSpPr>
            <a:spLocks noGrp="1"/>
          </p:cNvSpPr>
          <p:nvPr>
            <p:ph type="subTitle" idx="11" hasCustomPrompt="1"/>
          </p:nvPr>
        </p:nvSpPr>
        <p:spPr>
          <a:xfrm>
            <a:off x="266700" y="2198968"/>
            <a:ext cx="7507800" cy="307777"/>
          </a:xfrm>
          <a:prstGeom prst="rect">
            <a:avLst/>
          </a:prstGeom>
        </p:spPr>
        <p:txBody>
          <a:bodyPr wrap="square" lIns="0" tIns="0" rIns="0" bIns="0" anchor="t" anchorCtr="0">
            <a:spAutoFit/>
          </a:bodyPr>
          <a:lstStyle>
            <a:lvl1pPr marL="228600" indent="-228600">
              <a:buNone/>
              <a:defRPr lang="en-US" sz="2000"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Tree>
    <p:extLst>
      <p:ext uri="{BB962C8B-B14F-4D97-AF65-F5344CB8AC3E}">
        <p14:creationId xmlns:p14="http://schemas.microsoft.com/office/powerpoint/2010/main" val="4222164336"/>
      </p:ext>
    </p:extLst>
  </p:cSld>
  <p:clrMapOvr>
    <a:masterClrMapping/>
  </p:clrMapOvr>
  <p:transition spd="med">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6700" y="247650"/>
            <a:ext cx="8191500" cy="387798"/>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dirty="0"/>
              <a:t>Click to edit content page title</a:t>
            </a:r>
          </a:p>
        </p:txBody>
      </p:sp>
      <p:sp>
        <p:nvSpPr>
          <p:cNvPr id="5" name="Content Placeholder 4"/>
          <p:cNvSpPr>
            <a:spLocks noGrp="1"/>
          </p:cNvSpPr>
          <p:nvPr>
            <p:ph sz="quarter" idx="10"/>
          </p:nvPr>
        </p:nvSpPr>
        <p:spPr>
          <a:xfrm>
            <a:off x="271463" y="1200150"/>
            <a:ext cx="7958137" cy="3270249"/>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8838" indent="-169863">
              <a:lnSpc>
                <a:spcPct val="100000"/>
              </a:lnSpc>
              <a:spcBef>
                <a:spcPts val="300"/>
              </a:spcBef>
              <a:spcAft>
                <a:spcPts val="0"/>
              </a:spcAft>
              <a:buClr>
                <a:srgbClr val="808080"/>
              </a:buClr>
              <a:defRPr>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78062111"/>
      </p:ext>
    </p:extLst>
  </p:cSld>
  <p:clrMapOvr>
    <a:masterClrMapping/>
  </p:clrMapOvr>
  <p:transition spd="med">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amp;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6700" y="247650"/>
            <a:ext cx="8191500" cy="387798"/>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dirty="0"/>
              <a:t>Click to edit content page title </a:t>
            </a:r>
          </a:p>
        </p:txBody>
      </p:sp>
      <p:sp>
        <p:nvSpPr>
          <p:cNvPr id="5" name="Text Placeholder 12"/>
          <p:cNvSpPr>
            <a:spLocks noGrp="1"/>
          </p:cNvSpPr>
          <p:nvPr>
            <p:ph type="subTitle" idx="11" hasCustomPrompt="1"/>
          </p:nvPr>
        </p:nvSpPr>
        <p:spPr>
          <a:xfrm>
            <a:off x="266700" y="685800"/>
            <a:ext cx="8191500" cy="215444"/>
          </a:xfrm>
          <a:prstGeom prst="rect">
            <a:avLst/>
          </a:prstGeom>
        </p:spPr>
        <p:txBody>
          <a:bodyPr wrap="square" lIns="0" tIns="0" rIns="0" bIns="0" anchor="t" anchorCtr="0">
            <a:spAutoFit/>
          </a:bodyPr>
          <a:lstStyle>
            <a:lvl1pPr marL="228600" indent="-22860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463" y="1314450"/>
            <a:ext cx="7958137" cy="315595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8838" indent="-169863">
              <a:lnSpc>
                <a:spcPct val="100000"/>
              </a:lnSpc>
              <a:spcBef>
                <a:spcPts val="300"/>
              </a:spcBef>
              <a:spcAft>
                <a:spcPts val="0"/>
              </a:spcAft>
              <a:buClr>
                <a:srgbClr val="808080"/>
              </a:buClr>
              <a:defRPr>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54111004"/>
      </p:ext>
    </p:extLst>
  </p:cSld>
  <p:clrMapOvr>
    <a:masterClrMapping/>
  </p:clrMapOvr>
  <p:transition spd="med">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two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6700" y="247650"/>
            <a:ext cx="8191500" cy="387798"/>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dirty="0"/>
              <a:t>Click to edit content page title </a:t>
            </a:r>
          </a:p>
        </p:txBody>
      </p:sp>
      <p:sp>
        <p:nvSpPr>
          <p:cNvPr id="5" name="Content Placeholder 4"/>
          <p:cNvSpPr>
            <a:spLocks noGrp="1"/>
          </p:cNvSpPr>
          <p:nvPr>
            <p:ph sz="quarter" idx="10"/>
          </p:nvPr>
        </p:nvSpPr>
        <p:spPr>
          <a:xfrm>
            <a:off x="271462" y="1200150"/>
            <a:ext cx="3931920" cy="3270249"/>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8838" indent="-169863">
              <a:lnSpc>
                <a:spcPct val="100000"/>
              </a:lnSpc>
              <a:spcBef>
                <a:spcPts val="300"/>
              </a:spcBef>
              <a:spcAft>
                <a:spcPts val="0"/>
              </a:spcAft>
              <a:buClr>
                <a:srgbClr val="808080"/>
              </a:buClr>
              <a:defRPr>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526280" y="1197872"/>
            <a:ext cx="3931920" cy="327252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8838" indent="-169863">
              <a:lnSpc>
                <a:spcPct val="100000"/>
              </a:lnSpc>
              <a:spcBef>
                <a:spcPts val="300"/>
              </a:spcBef>
              <a:spcAft>
                <a:spcPts val="0"/>
              </a:spcAft>
              <a:buClr>
                <a:srgbClr val="808080"/>
              </a:buClr>
              <a:defRPr>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24378676"/>
      </p:ext>
    </p:extLst>
  </p:cSld>
  <p:clrMapOvr>
    <a:masterClrMapping/>
  </p:clrMapOvr>
  <p:transition spd="med">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6700" y="247650"/>
            <a:ext cx="8191500" cy="387798"/>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dirty="0"/>
              <a:t>Click to edit content page title</a:t>
            </a:r>
          </a:p>
        </p:txBody>
      </p:sp>
      <p:sp>
        <p:nvSpPr>
          <p:cNvPr id="4" name="Content Placeholder 4"/>
          <p:cNvSpPr>
            <a:spLocks noGrp="1"/>
          </p:cNvSpPr>
          <p:nvPr>
            <p:ph sz="quarter" idx="10"/>
          </p:nvPr>
        </p:nvSpPr>
        <p:spPr>
          <a:xfrm>
            <a:off x="271464" y="1200150"/>
            <a:ext cx="4291012" cy="3270249"/>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8838" indent="-169863">
              <a:lnSpc>
                <a:spcPct val="100000"/>
              </a:lnSpc>
              <a:spcBef>
                <a:spcPts val="300"/>
              </a:spcBef>
              <a:spcAft>
                <a:spcPts val="0"/>
              </a:spcAft>
              <a:buClr>
                <a:srgbClr val="808080"/>
              </a:buClr>
              <a:defRPr>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24754075"/>
      </p:ext>
    </p:extLst>
  </p:cSld>
  <p:clrMapOvr>
    <a:masterClrMapping/>
  </p:clrMapOvr>
  <p:transition spd="med">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amp; left margin">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6700" y="247650"/>
            <a:ext cx="8191500" cy="387798"/>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dirty="0"/>
              <a:t>Click to edit content page title</a:t>
            </a:r>
          </a:p>
        </p:txBody>
      </p:sp>
      <p:sp>
        <p:nvSpPr>
          <p:cNvPr id="7" name="Text Placeholder 12"/>
          <p:cNvSpPr>
            <a:spLocks noGrp="1"/>
          </p:cNvSpPr>
          <p:nvPr>
            <p:ph type="subTitle" idx="11" hasCustomPrompt="1"/>
          </p:nvPr>
        </p:nvSpPr>
        <p:spPr>
          <a:xfrm>
            <a:off x="266700" y="685800"/>
            <a:ext cx="8191500" cy="215444"/>
          </a:xfrm>
          <a:prstGeom prst="rect">
            <a:avLst/>
          </a:prstGeom>
        </p:spPr>
        <p:txBody>
          <a:bodyPr wrap="square" lIns="0" tIns="0" rIns="0" bIns="0" anchor="t" anchorCtr="0">
            <a:spAutoFit/>
          </a:bodyPr>
          <a:lstStyle>
            <a:lvl1pPr marL="228600" indent="-22860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314450"/>
            <a:ext cx="4291012" cy="3155949"/>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8838" indent="-169863">
              <a:lnSpc>
                <a:spcPct val="100000"/>
              </a:lnSpc>
              <a:spcBef>
                <a:spcPts val="300"/>
              </a:spcBef>
              <a:spcAft>
                <a:spcPts val="0"/>
              </a:spcAft>
              <a:buClr>
                <a:srgbClr val="808080"/>
              </a:buClr>
              <a:defRPr>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62848660"/>
      </p:ext>
    </p:extLst>
  </p:cSld>
  <p:clrMapOvr>
    <a:masterClrMapping/>
  </p:clrMapOvr>
  <p:transition spd="med">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line title, subtitle &amp; left margin">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6700" y="247650"/>
            <a:ext cx="4305300" cy="775597"/>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085850"/>
            <a:ext cx="4305300" cy="215444"/>
          </a:xfrm>
          <a:prstGeom prst="rect">
            <a:avLst/>
          </a:prstGeom>
        </p:spPr>
        <p:txBody>
          <a:bodyPr wrap="square" lIns="0" tIns="0" rIns="0" bIns="0" anchor="t" anchorCtr="0">
            <a:spAutoFit/>
          </a:bodyPr>
          <a:lstStyle>
            <a:lvl1pPr marL="228600" indent="-22860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600200"/>
            <a:ext cx="4291012" cy="2870200"/>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8838" indent="-169863">
              <a:lnSpc>
                <a:spcPct val="100000"/>
              </a:lnSpc>
              <a:spcBef>
                <a:spcPts val="300"/>
              </a:spcBef>
              <a:spcAft>
                <a:spcPts val="0"/>
              </a:spcAft>
              <a:buClr>
                <a:srgbClr val="808080"/>
              </a:buClr>
              <a:defRPr>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8229640"/>
      </p:ext>
    </p:extLst>
  </p:cSld>
  <p:clrMapOvr>
    <a:masterClrMapping/>
  </p:clrMapOvr>
  <p:transition spd="med">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4881903"/>
      </p:ext>
    </p:extLst>
  </p:cSld>
  <p:clrMapOvr>
    <a:masterClrMapping/>
  </p:clrMapOvr>
  <p:transition spd="med">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ivider image 1">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56780" cy="5150688"/>
          </a:xfrm>
          <a:prstGeom prst="rect">
            <a:avLst/>
          </a:prstGeom>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200368" y="4838501"/>
            <a:ext cx="675925" cy="12054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spTree>
    <p:extLst>
      <p:ext uri="{BB962C8B-B14F-4D97-AF65-F5344CB8AC3E}">
        <p14:creationId xmlns:p14="http://schemas.microsoft.com/office/powerpoint/2010/main" val="3840745338"/>
      </p:ext>
    </p:extLst>
  </p:cSld>
  <p:clrMapOvr>
    <a:masterClrMapping/>
  </p:clrMapOvr>
  <p:transition spd="med">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Divider image 2">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
            <a:ext cx="9156778" cy="5150688"/>
          </a:xfrm>
          <a:prstGeom prst="rect">
            <a:avLst/>
          </a:prstGeom>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200368" y="4838501"/>
            <a:ext cx="675925" cy="12054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spTree>
    <p:extLst>
      <p:ext uri="{BB962C8B-B14F-4D97-AF65-F5344CB8AC3E}">
        <p14:creationId xmlns:p14="http://schemas.microsoft.com/office/powerpoint/2010/main" val="3931186577"/>
      </p:ext>
    </p:extLst>
  </p:cSld>
  <p:clrMapOvr>
    <a:masterClrMapping/>
  </p:clrMapOvr>
  <p:transition spd="med">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ivider image 3">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
            <a:ext cx="9156778" cy="5150688"/>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200368" y="4838501"/>
            <a:ext cx="675925" cy="120540"/>
          </a:xfrm>
          <a:prstGeom prst="rect">
            <a:avLst/>
          </a:prstGeom>
        </p:spPr>
      </p:pic>
      <p:sp>
        <p:nvSpPr>
          <p:cNvPr id="6"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spTree>
    <p:extLst>
      <p:ext uri="{BB962C8B-B14F-4D97-AF65-F5344CB8AC3E}">
        <p14:creationId xmlns:p14="http://schemas.microsoft.com/office/powerpoint/2010/main" val="75122273"/>
      </p:ext>
    </p:extLst>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image 2">
    <p:bg>
      <p:bgPr>
        <a:solidFill>
          <a:schemeClr val="tx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60844" cy="5152975"/>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080133" y="4374069"/>
            <a:ext cx="1630654" cy="290800"/>
          </a:xfrm>
          <a:prstGeom prst="rect">
            <a:avLst/>
          </a:prstGeom>
        </p:spPr>
      </p:pic>
      <p:sp>
        <p:nvSpPr>
          <p:cNvPr id="361476" name="Title Placeholder 21"/>
          <p:cNvSpPr>
            <a:spLocks noGrp="1"/>
          </p:cNvSpPr>
          <p:nvPr>
            <p:ph type="ctrTitle" hasCustomPrompt="1"/>
          </p:nvPr>
        </p:nvSpPr>
        <p:spPr>
          <a:xfrm>
            <a:off x="274320" y="440519"/>
            <a:ext cx="7498080" cy="1495794"/>
          </a:xfrm>
          <a:prstGeom prst="rect">
            <a:avLst/>
          </a:prstGeom>
        </p:spPr>
        <p:txBody>
          <a:bodyPr vert="horz" wrap="square" lIns="0" tIns="0" rIns="0" bIns="0" anchor="b" anchorCtr="0">
            <a:spAutoFit/>
          </a:bodyPr>
          <a:lstStyle>
            <a:lvl1pPr>
              <a:defRPr lang="en-US" sz="5400" dirty="0" smtClean="0">
                <a:solidFill>
                  <a:schemeClr val="tx2"/>
                </a:solidFill>
                <a:ea typeface="Arial"/>
              </a:defRPr>
            </a:lvl1pPr>
          </a:lstStyle>
          <a:p>
            <a:pPr lvl="0"/>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0" y="2252133"/>
            <a:ext cx="7498080"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spTree>
    <p:extLst>
      <p:ext uri="{BB962C8B-B14F-4D97-AF65-F5344CB8AC3E}">
        <p14:creationId xmlns:p14="http://schemas.microsoft.com/office/powerpoint/2010/main" val="3679637455"/>
      </p:ext>
    </p:extLst>
  </p:cSld>
  <p:clrMapOvr>
    <a:masterClrMapping/>
  </p:clrMapOvr>
  <p:transition spd="med">
    <p:wipe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ivider 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ea typeface="Arial"/>
              </a:defRPr>
            </a:lvl1pPr>
          </a:lstStyle>
          <a:p>
            <a:r>
              <a:rPr lang="en-US" dirty="0"/>
              <a:t>Click to edit divider slide title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0368" y="4838501"/>
            <a:ext cx="675925" cy="120540"/>
          </a:xfrm>
          <a:prstGeom prst="rect">
            <a:avLst/>
          </a:prstGeom>
          <a:noFill/>
        </p:spPr>
      </p:pic>
    </p:spTree>
    <p:extLst>
      <p:ext uri="{BB962C8B-B14F-4D97-AF65-F5344CB8AC3E}">
        <p14:creationId xmlns:p14="http://schemas.microsoft.com/office/powerpoint/2010/main" val="4032179224"/>
      </p:ext>
    </p:extLst>
  </p:cSld>
  <p:clrMapOvr>
    <a:masterClrMapping/>
  </p:clrMapOvr>
  <p:transition spd="med">
    <p:wipe dir="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Divider 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ea typeface="Arial"/>
              </a:defRPr>
            </a:lvl1pPr>
          </a:lstStyle>
          <a:p>
            <a:r>
              <a:rPr lang="en-US" dirty="0"/>
              <a:t>Click to edit divider slide title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396161017"/>
      </p:ext>
    </p:extLst>
  </p:cSld>
  <p:clrMapOvr>
    <a:masterClrMapping/>
  </p:clrMapOvr>
  <p:transition spd="med">
    <p:wipe dir="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Divider 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2653901332"/>
      </p:ext>
    </p:extLst>
  </p:cSld>
  <p:clrMapOvr>
    <a:masterClrMapping/>
  </p:clrMapOvr>
  <p:transition spd="med">
    <p:wipe dir="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Logo slide 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388328111"/>
      </p:ext>
    </p:extLst>
  </p:cSld>
  <p:clrMapOvr>
    <a:masterClrMapping/>
  </p:clrMapOvr>
  <p:transition spd="med">
    <p:wipe dir="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3318876034"/>
      </p:ext>
    </p:extLst>
  </p:cSld>
  <p:clrMapOvr>
    <a:masterClrMapping/>
  </p:clrMapOvr>
  <p:transition spd="med">
    <p:wipe dir="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3205120661"/>
      </p:ext>
    </p:extLst>
  </p:cSld>
  <p:clrMapOvr>
    <a:masterClrMapping/>
  </p:clrMapOvr>
  <p:transition spd="med">
    <p:wipe dir="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472577"/>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648676832"/>
      </p:ext>
    </p:extLst>
  </p:cSld>
  <p:clrMapOvr>
    <a:masterClrMapping/>
  </p:clrMapOvr>
  <p:transition spd="med">
    <p:wipe dir="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6700" y="247650"/>
            <a:ext cx="8191500" cy="387798"/>
          </a:xfrm>
          <a:prstGeom prst="rect">
            <a:avLst/>
          </a:prstGeom>
        </p:spPr>
        <p:txBody>
          <a:bodyPr wrap="square" lIns="0" tIns="0" rIns="0" bIns="0">
            <a:spAutoFit/>
          </a:bodyPr>
          <a:lstStyle>
            <a:lvl1pPr>
              <a:defRPr>
                <a:solidFill>
                  <a:srgbClr val="3DC6EF"/>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341647081"/>
      </p:ext>
    </p:extLst>
  </p:cSld>
  <p:clrMapOvr>
    <a:masterClrMapping/>
  </p:clrMapOvr>
  <p:transition spd="med">
    <p:wipe dir="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6700" y="247650"/>
            <a:ext cx="8191500" cy="387798"/>
          </a:xfrm>
          <a:prstGeom prst="rect">
            <a:avLst/>
          </a:prstGeom>
        </p:spPr>
        <p:txBody>
          <a:bodyPr wrap="square" lIns="0" tIns="0" rIns="0" bIns="0">
            <a:spAutoFit/>
          </a:bodyPr>
          <a:lstStyle>
            <a:lvl1pPr>
              <a:defRPr lang="en-US" dirty="0">
                <a:solidFill>
                  <a:srgbClr val="3DC6EF"/>
                </a:solidFill>
                <a:latin typeface="Arial" panose="020B0604020202020204" pitchFamily="34" charset="0"/>
                <a:ea typeface="Arial"/>
                <a:cs typeface="Arial" panose="020B0604020202020204" pitchFamily="34" charset="0"/>
              </a:defRPr>
            </a:lvl1pPr>
          </a:lstStyle>
          <a:p>
            <a:pPr lvl="0"/>
            <a:r>
              <a:rPr lang="en-US" dirty="0"/>
              <a:t>Click to edit content page title</a:t>
            </a:r>
          </a:p>
        </p:txBody>
      </p:sp>
      <p:sp>
        <p:nvSpPr>
          <p:cNvPr id="3" name="Text Placeholder 12"/>
          <p:cNvSpPr>
            <a:spLocks noGrp="1"/>
          </p:cNvSpPr>
          <p:nvPr>
            <p:ph type="subTitle" idx="11" hasCustomPrompt="1"/>
          </p:nvPr>
        </p:nvSpPr>
        <p:spPr>
          <a:xfrm>
            <a:off x="273050" y="685800"/>
            <a:ext cx="8185150" cy="215444"/>
          </a:xfrm>
          <a:prstGeom prst="rect">
            <a:avLst/>
          </a:prstGeom>
        </p:spPr>
        <p:txBody>
          <a:bodyPr wrap="square" lIns="0" tIns="0" rIns="0" bIns="0" anchor="t" anchorCtr="0">
            <a:spAutoFit/>
          </a:bodyPr>
          <a:lstStyle>
            <a:lvl1pPr marL="285750" indent="-285750">
              <a:buFont typeface="Arial" panose="020B0604020202020204" pitchFamily="34" charset="0"/>
              <a:buNone/>
              <a:defRPr lang="en-US" b="1" dirty="0" smtClean="0">
                <a:solidFill>
                  <a:schemeClr val="tx2"/>
                </a:solidFill>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Tree>
    <p:extLst>
      <p:ext uri="{BB962C8B-B14F-4D97-AF65-F5344CB8AC3E}">
        <p14:creationId xmlns:p14="http://schemas.microsoft.com/office/powerpoint/2010/main" val="1625920278"/>
      </p:ext>
    </p:extLst>
  </p:cSld>
  <p:clrMapOvr>
    <a:masterClrMapping/>
  </p:clrMapOvr>
  <p:transition spd="med">
    <p:wipe dir="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6700" y="247650"/>
            <a:ext cx="8191500" cy="387798"/>
          </a:xfrm>
          <a:prstGeom prst="rect">
            <a:avLst/>
          </a:prstGeom>
        </p:spPr>
        <p:txBody>
          <a:bodyPr wrap="square" lIns="0" tIns="0" rIns="0" bIns="0">
            <a:spAutoFit/>
          </a:bodyPr>
          <a:lstStyle>
            <a:lvl1pPr>
              <a:defRPr lang="en-US" dirty="0">
                <a:solidFill>
                  <a:srgbClr val="3DC6EF"/>
                </a:solidFill>
                <a:latin typeface="Arial" panose="020B0604020202020204" pitchFamily="34" charset="0"/>
                <a:ea typeface="Arial"/>
                <a:cs typeface="Arial" panose="020B0604020202020204" pitchFamily="34" charset="0"/>
              </a:defRPr>
            </a:lvl1pPr>
          </a:lstStyle>
          <a:p>
            <a:pPr lvl="0"/>
            <a:r>
              <a:rPr lang="en-US" dirty="0"/>
              <a:t>Click to edit content page title</a:t>
            </a:r>
          </a:p>
        </p:txBody>
      </p:sp>
      <p:sp>
        <p:nvSpPr>
          <p:cNvPr id="4" name="Content Placeholder 4"/>
          <p:cNvSpPr>
            <a:spLocks noGrp="1"/>
          </p:cNvSpPr>
          <p:nvPr>
            <p:ph sz="quarter" idx="10"/>
          </p:nvPr>
        </p:nvSpPr>
        <p:spPr>
          <a:xfrm>
            <a:off x="271463" y="1200150"/>
            <a:ext cx="7958137" cy="3270249"/>
          </a:xfrm>
          <a:prstGeom prst="rect">
            <a:avLst/>
          </a:prstGeom>
        </p:spPr>
        <p:txBody>
          <a:bodyPr vert="horz" lIns="0" tIns="0" rIns="0" bIns="0"/>
          <a:lstStyle>
            <a:lvl1pPr marL="0" indent="0">
              <a:lnSpc>
                <a:spcPct val="100000"/>
              </a:lnSpc>
              <a:spcBef>
                <a:spcPts val="1200"/>
              </a:spcBef>
              <a:spcAft>
                <a:spcPts val="0"/>
              </a:spcAft>
              <a:buClr>
                <a:srgbClr val="808080"/>
              </a:buClr>
              <a:buNone/>
              <a:defRPr>
                <a:solidFill>
                  <a:schemeClr val="tx2"/>
                </a:solidFill>
                <a:latin typeface="+mn-lt"/>
                <a:ea typeface="Arial"/>
              </a:defRPr>
            </a:lvl1pPr>
            <a:lvl2pPr marL="341312" indent="0">
              <a:lnSpc>
                <a:spcPct val="100000"/>
              </a:lnSpc>
              <a:spcBef>
                <a:spcPts val="300"/>
              </a:spcBef>
              <a:spcAft>
                <a:spcPts val="0"/>
              </a:spcAft>
              <a:buClr>
                <a:srgbClr val="808080"/>
              </a:buClr>
              <a:buNone/>
              <a:defRPr>
                <a:solidFill>
                  <a:schemeClr val="tx2"/>
                </a:solidFill>
                <a:latin typeface="+mn-lt"/>
                <a:ea typeface="Arial"/>
              </a:defRPr>
            </a:lvl2pPr>
            <a:lvl3pPr marL="688975" indent="0">
              <a:lnSpc>
                <a:spcPct val="100000"/>
              </a:lnSpc>
              <a:spcBef>
                <a:spcPts val="300"/>
              </a:spcBef>
              <a:spcAft>
                <a:spcPts val="0"/>
              </a:spcAft>
              <a:buClr>
                <a:srgbClr val="808080"/>
              </a:buClr>
              <a:buNone/>
              <a:defRPr>
                <a:solidFill>
                  <a:schemeClr val="tx2"/>
                </a:solidFill>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16862059"/>
      </p:ext>
    </p:extLst>
  </p:cSld>
  <p:clrMapOvr>
    <a:masterClrMapping/>
  </p:clrMapOvr>
  <p:transition spd="med">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image 3">
    <p:bg>
      <p:bgPr>
        <a:solidFill>
          <a:schemeClr val="tx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60844" cy="5152975"/>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080133" y="4374069"/>
            <a:ext cx="1630654" cy="290800"/>
          </a:xfrm>
          <a:prstGeom prst="rect">
            <a:avLst/>
          </a:prstGeom>
        </p:spPr>
      </p:pic>
      <p:sp>
        <p:nvSpPr>
          <p:cNvPr id="361476" name="Title Placeholder 21"/>
          <p:cNvSpPr>
            <a:spLocks noGrp="1"/>
          </p:cNvSpPr>
          <p:nvPr>
            <p:ph type="ctrTitle" hasCustomPrompt="1"/>
          </p:nvPr>
        </p:nvSpPr>
        <p:spPr>
          <a:xfrm>
            <a:off x="274320" y="440519"/>
            <a:ext cx="7498080" cy="1495794"/>
          </a:xfrm>
          <a:prstGeom prst="rect">
            <a:avLst/>
          </a:prstGeom>
        </p:spPr>
        <p:txBody>
          <a:bodyPr vert="horz" wrap="square" lIns="0" tIns="0" rIns="0" bIns="0" anchor="b" anchorCtr="0">
            <a:spAutoFit/>
          </a:bodyPr>
          <a:lstStyle>
            <a:lvl1pPr>
              <a:defRPr lang="en-US" sz="5400" dirty="0" smtClean="0">
                <a:solidFill>
                  <a:schemeClr val="tx2"/>
                </a:solidFill>
                <a:ea typeface="Arial"/>
              </a:defRPr>
            </a:lvl1pPr>
          </a:lstStyle>
          <a:p>
            <a:pPr lvl="0"/>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0" y="2252133"/>
            <a:ext cx="7498080"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spTree>
    <p:extLst>
      <p:ext uri="{BB962C8B-B14F-4D97-AF65-F5344CB8AC3E}">
        <p14:creationId xmlns:p14="http://schemas.microsoft.com/office/powerpoint/2010/main" val="755275569"/>
      </p:ext>
    </p:extLst>
  </p:cSld>
  <p:clrMapOvr>
    <a:masterClrMapping/>
  </p:clrMapOvr>
  <p:transition spd="med">
    <p:wipe dir="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6700" y="247650"/>
            <a:ext cx="8191500" cy="387798"/>
          </a:xfrm>
          <a:prstGeom prst="rect">
            <a:avLst/>
          </a:prstGeom>
        </p:spPr>
        <p:txBody>
          <a:bodyPr wrap="square" lIns="0" tIns="0" rIns="0" bIns="0">
            <a:spAutoFit/>
          </a:bodyPr>
          <a:lstStyle>
            <a:lvl1pPr>
              <a:defRPr lang="en-US" dirty="0">
                <a:solidFill>
                  <a:srgbClr val="3DC6EF"/>
                </a:solidFill>
                <a:latin typeface="Arial" panose="020B0604020202020204" pitchFamily="34" charset="0"/>
                <a:ea typeface="Arial"/>
                <a:cs typeface="Arial" panose="020B0604020202020204" pitchFamily="34" charset="0"/>
              </a:defRPr>
            </a:lvl1pPr>
          </a:lstStyle>
          <a:p>
            <a:pPr lvl="0"/>
            <a:r>
              <a:rPr lang="en-US" dirty="0"/>
              <a:t>Click to edit content page title</a:t>
            </a:r>
          </a:p>
        </p:txBody>
      </p:sp>
      <p:sp>
        <p:nvSpPr>
          <p:cNvPr id="5" name="Content Placeholder 4"/>
          <p:cNvSpPr>
            <a:spLocks noGrp="1"/>
          </p:cNvSpPr>
          <p:nvPr>
            <p:ph sz="quarter" idx="10"/>
          </p:nvPr>
        </p:nvSpPr>
        <p:spPr>
          <a:xfrm>
            <a:off x="271463" y="1200150"/>
            <a:ext cx="7958137" cy="3270249"/>
          </a:xfrm>
          <a:prstGeom prst="rect">
            <a:avLst/>
          </a:prstGeom>
        </p:spPr>
        <p:txBody>
          <a:bodyPr vert="horz" lIns="0" tIns="0" rIns="0" bIns="0"/>
          <a:lstStyle>
            <a:lvl1pPr>
              <a:lnSpc>
                <a:spcPct val="100000"/>
              </a:lnSpc>
              <a:spcBef>
                <a:spcPts val="1200"/>
              </a:spcBef>
              <a:spcAft>
                <a:spcPts val="0"/>
              </a:spcAft>
              <a:buClr>
                <a:srgbClr val="808080"/>
              </a:buClr>
              <a:defRPr>
                <a:solidFill>
                  <a:schemeClr val="tx2"/>
                </a:solidFill>
                <a:latin typeface="+mn-lt"/>
                <a:ea typeface="Arial"/>
              </a:defRPr>
            </a:lvl1pPr>
            <a:lvl2pPr>
              <a:lnSpc>
                <a:spcPct val="100000"/>
              </a:lnSpc>
              <a:spcBef>
                <a:spcPts val="300"/>
              </a:spcBef>
              <a:spcAft>
                <a:spcPts val="0"/>
              </a:spcAft>
              <a:buClr>
                <a:srgbClr val="808080"/>
              </a:buClr>
              <a:defRPr>
                <a:solidFill>
                  <a:schemeClr val="tx2"/>
                </a:solidFill>
                <a:latin typeface="+mn-lt"/>
                <a:ea typeface="Arial"/>
              </a:defRPr>
            </a:lvl2pPr>
            <a:lvl3pPr marL="858838" indent="-169863">
              <a:lnSpc>
                <a:spcPct val="100000"/>
              </a:lnSpc>
              <a:spcBef>
                <a:spcPts val="300"/>
              </a:spcBef>
              <a:spcAft>
                <a:spcPts val="0"/>
              </a:spcAft>
              <a:buClr>
                <a:srgbClr val="808080"/>
              </a:buClr>
              <a:defRPr>
                <a:solidFill>
                  <a:schemeClr val="tx2"/>
                </a:solidFill>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85911284"/>
      </p:ext>
    </p:extLst>
  </p:cSld>
  <p:clrMapOvr>
    <a:masterClrMapping/>
  </p:clrMapOvr>
  <p:transition spd="med">
    <p:wipe dir="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ubtitle, &amp;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6700" y="247650"/>
            <a:ext cx="8191500" cy="387798"/>
          </a:xfrm>
          <a:prstGeom prst="rect">
            <a:avLst/>
          </a:prstGeom>
        </p:spPr>
        <p:txBody>
          <a:bodyPr wrap="square" lIns="0" tIns="0" rIns="0" bIns="0">
            <a:spAutoFit/>
          </a:bodyPr>
          <a:lstStyle>
            <a:lvl1pPr>
              <a:defRPr lang="en-US" dirty="0">
                <a:solidFill>
                  <a:srgbClr val="3DC6EF"/>
                </a:solidFill>
                <a:latin typeface="Arial" panose="020B0604020202020204" pitchFamily="34" charset="0"/>
                <a:ea typeface="Arial"/>
                <a:cs typeface="Arial" panose="020B0604020202020204" pitchFamily="34" charset="0"/>
              </a:defRPr>
            </a:lvl1pPr>
          </a:lstStyle>
          <a:p>
            <a:pPr lvl="0"/>
            <a:r>
              <a:rPr lang="en-US" dirty="0"/>
              <a:t>Click to edit content page title </a:t>
            </a:r>
          </a:p>
        </p:txBody>
      </p:sp>
      <p:sp>
        <p:nvSpPr>
          <p:cNvPr id="5" name="Text Placeholder 12"/>
          <p:cNvSpPr>
            <a:spLocks noGrp="1"/>
          </p:cNvSpPr>
          <p:nvPr>
            <p:ph type="subTitle" idx="11" hasCustomPrompt="1"/>
          </p:nvPr>
        </p:nvSpPr>
        <p:spPr>
          <a:xfrm>
            <a:off x="266700" y="685800"/>
            <a:ext cx="8191500" cy="215444"/>
          </a:xfrm>
          <a:prstGeom prst="rect">
            <a:avLst/>
          </a:prstGeom>
        </p:spPr>
        <p:txBody>
          <a:bodyPr wrap="square" lIns="0" tIns="0" rIns="0" bIns="0" anchor="t" anchorCtr="0">
            <a:spAutoFit/>
          </a:bodyPr>
          <a:lstStyle>
            <a:lvl1pPr marL="228600" indent="-228600">
              <a:buNone/>
              <a:defRPr lang="en-US" b="1" dirty="0" smtClean="0">
                <a:solidFill>
                  <a:schemeClr val="tx2"/>
                </a:solidFill>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463" y="1314450"/>
            <a:ext cx="7958137" cy="3155951"/>
          </a:xfrm>
          <a:prstGeom prst="rect">
            <a:avLst/>
          </a:prstGeom>
        </p:spPr>
        <p:txBody>
          <a:bodyPr vert="horz" lIns="0" tIns="0" rIns="0" bIns="0"/>
          <a:lstStyle>
            <a:lvl1pPr>
              <a:lnSpc>
                <a:spcPct val="100000"/>
              </a:lnSpc>
              <a:spcBef>
                <a:spcPts val="1200"/>
              </a:spcBef>
              <a:spcAft>
                <a:spcPts val="0"/>
              </a:spcAft>
              <a:buClr>
                <a:srgbClr val="808080"/>
              </a:buClr>
              <a:defRPr>
                <a:solidFill>
                  <a:schemeClr val="tx2"/>
                </a:solidFill>
                <a:latin typeface="+mn-lt"/>
                <a:ea typeface="Arial"/>
              </a:defRPr>
            </a:lvl1pPr>
            <a:lvl2pPr>
              <a:lnSpc>
                <a:spcPct val="100000"/>
              </a:lnSpc>
              <a:spcBef>
                <a:spcPts val="300"/>
              </a:spcBef>
              <a:spcAft>
                <a:spcPts val="0"/>
              </a:spcAft>
              <a:buClr>
                <a:srgbClr val="808080"/>
              </a:buClr>
              <a:defRPr>
                <a:solidFill>
                  <a:schemeClr val="tx2"/>
                </a:solidFill>
                <a:latin typeface="+mn-lt"/>
                <a:ea typeface="Arial"/>
              </a:defRPr>
            </a:lvl2pPr>
            <a:lvl3pPr marL="858838" indent="-169863">
              <a:lnSpc>
                <a:spcPct val="100000"/>
              </a:lnSpc>
              <a:spcBef>
                <a:spcPts val="300"/>
              </a:spcBef>
              <a:spcAft>
                <a:spcPts val="0"/>
              </a:spcAft>
              <a:buClr>
                <a:srgbClr val="808080"/>
              </a:buClr>
              <a:defRPr>
                <a:solidFill>
                  <a:schemeClr val="tx2"/>
                </a:solidFill>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27515090"/>
      </p:ext>
    </p:extLst>
  </p:cSld>
  <p:clrMapOvr>
    <a:masterClrMapping/>
  </p:clrMapOvr>
  <p:transition spd="med">
    <p:wipe dir="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two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6700" y="247650"/>
            <a:ext cx="8191500" cy="387798"/>
          </a:xfrm>
          <a:prstGeom prst="rect">
            <a:avLst/>
          </a:prstGeom>
        </p:spPr>
        <p:txBody>
          <a:bodyPr wrap="square" lIns="0" tIns="0" rIns="0" bIns="0">
            <a:spAutoFit/>
          </a:bodyPr>
          <a:lstStyle>
            <a:lvl1pPr>
              <a:defRPr lang="en-US" dirty="0">
                <a:solidFill>
                  <a:srgbClr val="3DC6EF"/>
                </a:solidFill>
                <a:latin typeface="Arial" panose="020B0604020202020204" pitchFamily="34" charset="0"/>
                <a:ea typeface="Arial"/>
                <a:cs typeface="Arial" panose="020B0604020202020204" pitchFamily="34" charset="0"/>
              </a:defRPr>
            </a:lvl1pPr>
          </a:lstStyle>
          <a:p>
            <a:pPr lvl="0"/>
            <a:r>
              <a:rPr lang="en-US" dirty="0"/>
              <a:t>Click to edit content page title </a:t>
            </a:r>
          </a:p>
        </p:txBody>
      </p:sp>
      <p:sp>
        <p:nvSpPr>
          <p:cNvPr id="5" name="Content Placeholder 4"/>
          <p:cNvSpPr>
            <a:spLocks noGrp="1"/>
          </p:cNvSpPr>
          <p:nvPr>
            <p:ph sz="quarter" idx="10"/>
          </p:nvPr>
        </p:nvSpPr>
        <p:spPr>
          <a:xfrm>
            <a:off x="271462" y="1200150"/>
            <a:ext cx="3931920" cy="3270249"/>
          </a:xfrm>
          <a:prstGeom prst="rect">
            <a:avLst/>
          </a:prstGeom>
        </p:spPr>
        <p:txBody>
          <a:bodyPr vert="horz" lIns="0" tIns="0" rIns="0" bIns="0"/>
          <a:lstStyle>
            <a:lvl1pPr>
              <a:lnSpc>
                <a:spcPct val="100000"/>
              </a:lnSpc>
              <a:spcBef>
                <a:spcPts val="1200"/>
              </a:spcBef>
              <a:spcAft>
                <a:spcPts val="0"/>
              </a:spcAft>
              <a:buClr>
                <a:srgbClr val="808080"/>
              </a:buClr>
              <a:defRPr>
                <a:solidFill>
                  <a:schemeClr val="tx2"/>
                </a:solidFill>
                <a:latin typeface="+mn-lt"/>
                <a:ea typeface="Arial"/>
              </a:defRPr>
            </a:lvl1pPr>
            <a:lvl2pPr>
              <a:lnSpc>
                <a:spcPct val="100000"/>
              </a:lnSpc>
              <a:spcBef>
                <a:spcPts val="300"/>
              </a:spcBef>
              <a:spcAft>
                <a:spcPts val="0"/>
              </a:spcAft>
              <a:buClr>
                <a:srgbClr val="808080"/>
              </a:buClr>
              <a:defRPr>
                <a:solidFill>
                  <a:schemeClr val="tx2"/>
                </a:solidFill>
                <a:latin typeface="+mn-lt"/>
                <a:ea typeface="Arial"/>
              </a:defRPr>
            </a:lvl2pPr>
            <a:lvl3pPr marL="858838" indent="-169863">
              <a:lnSpc>
                <a:spcPct val="100000"/>
              </a:lnSpc>
              <a:spcBef>
                <a:spcPts val="300"/>
              </a:spcBef>
              <a:spcAft>
                <a:spcPts val="0"/>
              </a:spcAft>
              <a:buClr>
                <a:srgbClr val="808080"/>
              </a:buClr>
              <a:defRPr>
                <a:solidFill>
                  <a:schemeClr val="tx2"/>
                </a:solidFill>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526280" y="1197872"/>
            <a:ext cx="3931920" cy="3272527"/>
          </a:xfrm>
          <a:prstGeom prst="rect">
            <a:avLst/>
          </a:prstGeom>
        </p:spPr>
        <p:txBody>
          <a:bodyPr vert="horz" lIns="0" tIns="0" rIns="0" bIns="0"/>
          <a:lstStyle>
            <a:lvl1pPr>
              <a:lnSpc>
                <a:spcPct val="100000"/>
              </a:lnSpc>
              <a:spcBef>
                <a:spcPts val="1200"/>
              </a:spcBef>
              <a:spcAft>
                <a:spcPts val="0"/>
              </a:spcAft>
              <a:buClr>
                <a:srgbClr val="808080"/>
              </a:buClr>
              <a:defRPr>
                <a:solidFill>
                  <a:schemeClr val="tx2"/>
                </a:solidFill>
                <a:latin typeface="+mn-lt"/>
                <a:ea typeface="Arial"/>
              </a:defRPr>
            </a:lvl1pPr>
            <a:lvl2pPr>
              <a:lnSpc>
                <a:spcPct val="100000"/>
              </a:lnSpc>
              <a:spcBef>
                <a:spcPts val="300"/>
              </a:spcBef>
              <a:spcAft>
                <a:spcPts val="0"/>
              </a:spcAft>
              <a:buClr>
                <a:srgbClr val="808080"/>
              </a:buClr>
              <a:defRPr>
                <a:solidFill>
                  <a:schemeClr val="tx2"/>
                </a:solidFill>
                <a:latin typeface="+mn-lt"/>
                <a:ea typeface="Arial"/>
              </a:defRPr>
            </a:lvl2pPr>
            <a:lvl3pPr marL="858838" indent="-169863">
              <a:lnSpc>
                <a:spcPct val="100000"/>
              </a:lnSpc>
              <a:spcBef>
                <a:spcPts val="300"/>
              </a:spcBef>
              <a:spcAft>
                <a:spcPts val="0"/>
              </a:spcAft>
              <a:buClr>
                <a:srgbClr val="808080"/>
              </a:buClr>
              <a:defRPr>
                <a:solidFill>
                  <a:schemeClr val="tx2"/>
                </a:solidFill>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54176667"/>
      </p:ext>
    </p:extLst>
  </p:cSld>
  <p:clrMapOvr>
    <a:masterClrMapping/>
  </p:clrMapOvr>
  <p:transition spd="med">
    <p:wipe dir="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6700" y="247650"/>
            <a:ext cx="8191500" cy="387798"/>
          </a:xfrm>
          <a:prstGeom prst="rect">
            <a:avLst/>
          </a:prstGeom>
        </p:spPr>
        <p:txBody>
          <a:bodyPr wrap="square" lIns="0" tIns="0" rIns="0" bIns="0">
            <a:spAutoFit/>
          </a:bodyPr>
          <a:lstStyle>
            <a:lvl1pPr>
              <a:defRPr lang="en-US" dirty="0">
                <a:solidFill>
                  <a:srgbClr val="3DC6EF"/>
                </a:solidFill>
                <a:latin typeface="Arial" panose="020B0604020202020204" pitchFamily="34" charset="0"/>
                <a:ea typeface="Arial"/>
                <a:cs typeface="Arial" panose="020B0604020202020204" pitchFamily="34" charset="0"/>
              </a:defRPr>
            </a:lvl1pPr>
          </a:lstStyle>
          <a:p>
            <a:pPr lvl="0"/>
            <a:r>
              <a:rPr lang="en-US" dirty="0"/>
              <a:t>Click to edit content page title</a:t>
            </a:r>
          </a:p>
        </p:txBody>
      </p:sp>
      <p:sp>
        <p:nvSpPr>
          <p:cNvPr id="4" name="Content Placeholder 4"/>
          <p:cNvSpPr>
            <a:spLocks noGrp="1"/>
          </p:cNvSpPr>
          <p:nvPr>
            <p:ph sz="quarter" idx="10"/>
          </p:nvPr>
        </p:nvSpPr>
        <p:spPr>
          <a:xfrm>
            <a:off x="271464" y="1200150"/>
            <a:ext cx="4291012" cy="3270249"/>
          </a:xfrm>
          <a:prstGeom prst="rect">
            <a:avLst/>
          </a:prstGeom>
        </p:spPr>
        <p:txBody>
          <a:bodyPr vert="horz" lIns="0" tIns="0" rIns="0" bIns="0"/>
          <a:lstStyle>
            <a:lvl1pPr>
              <a:lnSpc>
                <a:spcPct val="100000"/>
              </a:lnSpc>
              <a:spcBef>
                <a:spcPts val="1200"/>
              </a:spcBef>
              <a:spcAft>
                <a:spcPts val="0"/>
              </a:spcAft>
              <a:buClr>
                <a:srgbClr val="808080"/>
              </a:buClr>
              <a:defRPr>
                <a:solidFill>
                  <a:schemeClr val="tx2"/>
                </a:solidFill>
                <a:latin typeface="+mn-lt"/>
                <a:ea typeface="Arial"/>
              </a:defRPr>
            </a:lvl1pPr>
            <a:lvl2pPr>
              <a:lnSpc>
                <a:spcPct val="100000"/>
              </a:lnSpc>
              <a:spcBef>
                <a:spcPts val="300"/>
              </a:spcBef>
              <a:spcAft>
                <a:spcPts val="0"/>
              </a:spcAft>
              <a:buClr>
                <a:srgbClr val="808080"/>
              </a:buClr>
              <a:defRPr>
                <a:solidFill>
                  <a:schemeClr val="tx2"/>
                </a:solidFill>
                <a:latin typeface="+mn-lt"/>
                <a:ea typeface="Arial"/>
              </a:defRPr>
            </a:lvl2pPr>
            <a:lvl3pPr marL="858838" indent="-169863">
              <a:lnSpc>
                <a:spcPct val="100000"/>
              </a:lnSpc>
              <a:spcBef>
                <a:spcPts val="300"/>
              </a:spcBef>
              <a:spcAft>
                <a:spcPts val="0"/>
              </a:spcAft>
              <a:buClr>
                <a:srgbClr val="808080"/>
              </a:buClr>
              <a:defRPr>
                <a:solidFill>
                  <a:schemeClr val="tx2"/>
                </a:solidFill>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82609198"/>
      </p:ext>
    </p:extLst>
  </p:cSld>
  <p:clrMapOvr>
    <a:masterClrMapping/>
  </p:clrMapOvr>
  <p:transition spd="med">
    <p:wipe dir="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ubtitle &amp; left margin">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6700" y="247650"/>
            <a:ext cx="8191500" cy="387798"/>
          </a:xfrm>
          <a:prstGeom prst="rect">
            <a:avLst/>
          </a:prstGeom>
        </p:spPr>
        <p:txBody>
          <a:bodyPr wrap="square" lIns="0" tIns="0" rIns="0" bIns="0">
            <a:spAutoFit/>
          </a:bodyPr>
          <a:lstStyle>
            <a:lvl1pPr>
              <a:defRPr lang="en-US" dirty="0">
                <a:solidFill>
                  <a:srgbClr val="3DC6EF"/>
                </a:solidFill>
                <a:latin typeface="Arial" panose="020B0604020202020204" pitchFamily="34" charset="0"/>
                <a:ea typeface="Arial"/>
                <a:cs typeface="Arial" panose="020B0604020202020204" pitchFamily="34" charset="0"/>
              </a:defRPr>
            </a:lvl1pPr>
          </a:lstStyle>
          <a:p>
            <a:pPr lvl="0"/>
            <a:r>
              <a:rPr lang="en-US" dirty="0"/>
              <a:t>Click to edit content page title</a:t>
            </a:r>
          </a:p>
        </p:txBody>
      </p:sp>
      <p:sp>
        <p:nvSpPr>
          <p:cNvPr id="7" name="Text Placeholder 12"/>
          <p:cNvSpPr>
            <a:spLocks noGrp="1"/>
          </p:cNvSpPr>
          <p:nvPr>
            <p:ph type="subTitle" idx="11" hasCustomPrompt="1"/>
          </p:nvPr>
        </p:nvSpPr>
        <p:spPr>
          <a:xfrm>
            <a:off x="266700" y="685800"/>
            <a:ext cx="8191500" cy="215444"/>
          </a:xfrm>
          <a:prstGeom prst="rect">
            <a:avLst/>
          </a:prstGeom>
        </p:spPr>
        <p:txBody>
          <a:bodyPr wrap="square" lIns="0" tIns="0" rIns="0" bIns="0" anchor="t" anchorCtr="0">
            <a:spAutoFit/>
          </a:bodyPr>
          <a:lstStyle>
            <a:lvl1pPr marL="228600" indent="-228600">
              <a:buNone/>
              <a:defRPr lang="en-US" b="1" dirty="0" smtClean="0">
                <a:solidFill>
                  <a:schemeClr val="tx2"/>
                </a:solidFill>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314450"/>
            <a:ext cx="4291012" cy="3155949"/>
          </a:xfrm>
          <a:prstGeom prst="rect">
            <a:avLst/>
          </a:prstGeom>
        </p:spPr>
        <p:txBody>
          <a:bodyPr vert="horz" lIns="0" tIns="0" rIns="0" bIns="0"/>
          <a:lstStyle>
            <a:lvl1pPr>
              <a:lnSpc>
                <a:spcPct val="100000"/>
              </a:lnSpc>
              <a:spcBef>
                <a:spcPts val="1200"/>
              </a:spcBef>
              <a:spcAft>
                <a:spcPts val="0"/>
              </a:spcAft>
              <a:buClr>
                <a:srgbClr val="808080"/>
              </a:buClr>
              <a:defRPr>
                <a:solidFill>
                  <a:schemeClr val="tx2"/>
                </a:solidFill>
                <a:latin typeface="+mn-lt"/>
                <a:ea typeface="Arial"/>
              </a:defRPr>
            </a:lvl1pPr>
            <a:lvl2pPr>
              <a:lnSpc>
                <a:spcPct val="100000"/>
              </a:lnSpc>
              <a:spcBef>
                <a:spcPts val="300"/>
              </a:spcBef>
              <a:spcAft>
                <a:spcPts val="0"/>
              </a:spcAft>
              <a:buClr>
                <a:srgbClr val="808080"/>
              </a:buClr>
              <a:defRPr>
                <a:solidFill>
                  <a:schemeClr val="tx2"/>
                </a:solidFill>
                <a:latin typeface="+mn-lt"/>
                <a:ea typeface="Arial"/>
              </a:defRPr>
            </a:lvl2pPr>
            <a:lvl3pPr marL="858838" indent="-169863">
              <a:lnSpc>
                <a:spcPct val="100000"/>
              </a:lnSpc>
              <a:spcBef>
                <a:spcPts val="300"/>
              </a:spcBef>
              <a:spcAft>
                <a:spcPts val="0"/>
              </a:spcAft>
              <a:buClr>
                <a:srgbClr val="808080"/>
              </a:buClr>
              <a:defRPr>
                <a:solidFill>
                  <a:schemeClr val="tx2"/>
                </a:solidFill>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88841422"/>
      </p:ext>
    </p:extLst>
  </p:cSld>
  <p:clrMapOvr>
    <a:masterClrMapping/>
  </p:clrMapOvr>
  <p:transition spd="med">
    <p:wipe dir="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line title, subtitle &amp; left margin">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6700" y="247650"/>
            <a:ext cx="4305300" cy="775597"/>
          </a:xfrm>
          <a:prstGeom prst="rect">
            <a:avLst/>
          </a:prstGeom>
        </p:spPr>
        <p:txBody>
          <a:bodyPr wrap="square" lIns="0" tIns="0" rIns="0" bIns="0">
            <a:spAutoFit/>
          </a:bodyPr>
          <a:lstStyle>
            <a:lvl1pPr>
              <a:defRPr lang="en-US" dirty="0">
                <a:solidFill>
                  <a:srgbClr val="3DC6EF"/>
                </a:solidFill>
                <a:latin typeface="Arial" panose="020B0604020202020204" pitchFamily="34" charset="0"/>
                <a:ea typeface="Arial"/>
                <a:cs typeface="Arial" panose="020B0604020202020204" pitchFamily="34" charset="0"/>
              </a:defRPr>
            </a:lvl1pPr>
          </a:lstStyle>
          <a:p>
            <a:pPr lvl="0"/>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66700" y="1085850"/>
            <a:ext cx="4305300" cy="215444"/>
          </a:xfrm>
          <a:prstGeom prst="rect">
            <a:avLst/>
          </a:prstGeom>
        </p:spPr>
        <p:txBody>
          <a:bodyPr wrap="square" lIns="0" tIns="0" rIns="0" bIns="0" anchor="t" anchorCtr="0">
            <a:spAutoFit/>
          </a:bodyPr>
          <a:lstStyle>
            <a:lvl1pPr marL="228600" indent="-228600">
              <a:buNone/>
              <a:defRPr lang="en-US" b="1" dirty="0" smtClean="0">
                <a:solidFill>
                  <a:schemeClr val="tx2"/>
                </a:solidFill>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600200"/>
            <a:ext cx="4291012" cy="2870200"/>
          </a:xfrm>
          <a:prstGeom prst="rect">
            <a:avLst/>
          </a:prstGeom>
        </p:spPr>
        <p:txBody>
          <a:bodyPr vert="horz" lIns="0" tIns="0" rIns="0" bIns="0"/>
          <a:lstStyle>
            <a:lvl1pPr>
              <a:lnSpc>
                <a:spcPct val="100000"/>
              </a:lnSpc>
              <a:spcBef>
                <a:spcPts val="1200"/>
              </a:spcBef>
              <a:spcAft>
                <a:spcPts val="0"/>
              </a:spcAft>
              <a:buClr>
                <a:srgbClr val="808080"/>
              </a:buClr>
              <a:defRPr>
                <a:solidFill>
                  <a:schemeClr val="tx2"/>
                </a:solidFill>
                <a:latin typeface="+mn-lt"/>
                <a:ea typeface="Arial"/>
              </a:defRPr>
            </a:lvl1pPr>
            <a:lvl2pPr>
              <a:lnSpc>
                <a:spcPct val="100000"/>
              </a:lnSpc>
              <a:spcBef>
                <a:spcPts val="300"/>
              </a:spcBef>
              <a:spcAft>
                <a:spcPts val="0"/>
              </a:spcAft>
              <a:buClr>
                <a:srgbClr val="808080"/>
              </a:buClr>
              <a:defRPr>
                <a:solidFill>
                  <a:schemeClr val="tx2"/>
                </a:solidFill>
                <a:latin typeface="+mn-lt"/>
                <a:ea typeface="Arial"/>
              </a:defRPr>
            </a:lvl2pPr>
            <a:lvl3pPr marL="858838" indent="-169863">
              <a:lnSpc>
                <a:spcPct val="100000"/>
              </a:lnSpc>
              <a:spcBef>
                <a:spcPts val="300"/>
              </a:spcBef>
              <a:spcAft>
                <a:spcPts val="0"/>
              </a:spcAft>
              <a:buClr>
                <a:srgbClr val="808080"/>
              </a:buClr>
              <a:defRPr>
                <a:solidFill>
                  <a:schemeClr val="tx2"/>
                </a:solidFill>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74708673"/>
      </p:ext>
    </p:extLst>
  </p:cSld>
  <p:clrMapOvr>
    <a:masterClrMapping/>
  </p:clrMapOvr>
  <p:transition spd="med">
    <p:wipe dir="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3144482"/>
      </p:ext>
    </p:extLst>
  </p:cSld>
  <p:clrMapOvr>
    <a:masterClrMapping/>
  </p:clrMapOvr>
  <p:transition spd="med">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black">
    <p:bg>
      <p:bgPr>
        <a:solidFill>
          <a:schemeClr val="bg2"/>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0" y="440519"/>
            <a:ext cx="7498080" cy="1495794"/>
          </a:xfrm>
          <a:prstGeom prst="rect">
            <a:avLst/>
          </a:prstGeom>
        </p:spPr>
        <p:txBody>
          <a:bodyPr vert="horz" wrap="square" lIns="0" tIns="0" rIns="0" bIns="0" anchor="b" anchorCtr="0">
            <a:spAutoFit/>
          </a:bodyPr>
          <a:lstStyle>
            <a:lvl1pPr>
              <a:defRPr lang="en-US" sz="5400" dirty="0" smtClean="0">
                <a:solidFill>
                  <a:schemeClr val="tx2"/>
                </a:solidFill>
                <a:ea typeface="Arial"/>
              </a:defRPr>
            </a:lvl1pPr>
          </a:lstStyle>
          <a:p>
            <a:pPr lvl="0"/>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0" y="2252133"/>
            <a:ext cx="7498080"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3038008502"/>
      </p:ext>
    </p:extLst>
  </p:cSld>
  <p:clrMapOvr>
    <a:masterClrMapping/>
  </p:clrMapOvr>
  <p:transition spd="med">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carbon">
    <p:bg>
      <p:bgPr>
        <a:solidFill>
          <a:schemeClr val="tx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0" y="440519"/>
            <a:ext cx="7498080" cy="1495794"/>
          </a:xfrm>
          <a:prstGeom prst="rect">
            <a:avLst/>
          </a:prstGeom>
        </p:spPr>
        <p:txBody>
          <a:bodyPr vert="horz" wrap="square" lIns="0" tIns="0" rIns="0" bIns="0" anchor="b" anchorCtr="0">
            <a:spAutoFit/>
          </a:bodyPr>
          <a:lstStyle>
            <a:lvl1pPr>
              <a:defRPr lang="en-US" sz="5400" dirty="0" smtClean="0">
                <a:solidFill>
                  <a:schemeClr val="tx2"/>
                </a:solidFill>
                <a:ea typeface="Arial"/>
              </a:defRPr>
            </a:lvl1pPr>
          </a:lstStyle>
          <a:p>
            <a:pPr lvl="0"/>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0" y="2252133"/>
            <a:ext cx="7498080"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2025522185"/>
      </p:ext>
    </p:extLst>
  </p:cSld>
  <p:clrMapOvr>
    <a:masterClrMapping/>
  </p:clrMapOvr>
  <p:transition spd="med">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slide Dell 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274320" y="440519"/>
            <a:ext cx="7498080" cy="1495794"/>
          </a:xfrm>
          <a:prstGeom prst="rect">
            <a:avLst/>
          </a:prstGeom>
        </p:spPr>
        <p:txBody>
          <a:bodyPr vert="horz" wrap="square" lIns="0" tIns="0" rIns="0" bIns="0" anchor="b" anchorCtr="0">
            <a:spAutoFit/>
          </a:bodyPr>
          <a:lstStyle>
            <a:lvl1pPr>
              <a:defRPr lang="en-US" sz="5400" dirty="0" smtClean="0">
                <a:solidFill>
                  <a:schemeClr val="tx2"/>
                </a:solidFill>
                <a:ea typeface="Arial"/>
              </a:defRPr>
            </a:lvl1pPr>
          </a:lstStyle>
          <a:p>
            <a:pPr lvl="0"/>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0" y="2252133"/>
            <a:ext cx="7498080"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888849704"/>
      </p:ext>
    </p:extLst>
  </p:cSld>
  <p:clrMapOvr>
    <a:masterClrMapping/>
  </p:clrMapOvr>
  <p:transition spd="med">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6700" y="247650"/>
            <a:ext cx="8191500" cy="387798"/>
          </a:xfrm>
          <a:prstGeom prst="rect">
            <a:avLst/>
          </a:prstGeom>
        </p:spPr>
        <p:txBody>
          <a:bodyPr wrap="square" lIns="0" tIns="0" rIns="0" bIns="0">
            <a:spAutoFit/>
          </a:bodyPr>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775402808"/>
      </p:ext>
    </p:extLst>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6700" y="247650"/>
            <a:ext cx="8191500" cy="387798"/>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dirty="0"/>
              <a:t>Click to edit content page title</a:t>
            </a:r>
          </a:p>
        </p:txBody>
      </p:sp>
      <p:sp>
        <p:nvSpPr>
          <p:cNvPr id="3" name="Text Placeholder 12"/>
          <p:cNvSpPr>
            <a:spLocks noGrp="1"/>
          </p:cNvSpPr>
          <p:nvPr>
            <p:ph type="subTitle" idx="11" hasCustomPrompt="1"/>
          </p:nvPr>
        </p:nvSpPr>
        <p:spPr>
          <a:xfrm>
            <a:off x="273050" y="685800"/>
            <a:ext cx="8185150" cy="215444"/>
          </a:xfrm>
          <a:prstGeom prst="rect">
            <a:avLst/>
          </a:prstGeom>
        </p:spPr>
        <p:txBody>
          <a:bodyPr wrap="square" lIns="0" tIns="0" rIns="0" bIns="0" anchor="t" anchorCtr="0">
            <a:spAutoFit/>
          </a:bodyPr>
          <a:lstStyle>
            <a:lvl1pPr marL="285750" indent="-285750">
              <a:buFont typeface="Arial" panose="020B0604020202020204" pitchFamily="34" charset="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Tree>
    <p:extLst>
      <p:ext uri="{BB962C8B-B14F-4D97-AF65-F5344CB8AC3E}">
        <p14:creationId xmlns:p14="http://schemas.microsoft.com/office/powerpoint/2010/main" val="2586806557"/>
      </p:ext>
    </p:extLst>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6700" y="247650"/>
            <a:ext cx="8191500" cy="387798"/>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dirty="0"/>
              <a:t>Click to edit content page title</a:t>
            </a:r>
          </a:p>
        </p:txBody>
      </p:sp>
      <p:sp>
        <p:nvSpPr>
          <p:cNvPr id="4" name="Content Placeholder 4"/>
          <p:cNvSpPr>
            <a:spLocks noGrp="1"/>
          </p:cNvSpPr>
          <p:nvPr>
            <p:ph sz="quarter" idx="10"/>
          </p:nvPr>
        </p:nvSpPr>
        <p:spPr>
          <a:xfrm>
            <a:off x="271463" y="1200150"/>
            <a:ext cx="7958137" cy="3270249"/>
          </a:xfrm>
          <a:prstGeom prst="rect">
            <a:avLst/>
          </a:prstGeom>
        </p:spPr>
        <p:txBody>
          <a:bodyPr vert="horz" lIns="0" tIns="0" rIns="0" bIns="0"/>
          <a:lstStyle>
            <a:lvl1pPr marL="0" indent="0">
              <a:lnSpc>
                <a:spcPct val="100000"/>
              </a:lnSpc>
              <a:spcBef>
                <a:spcPts val="1200"/>
              </a:spcBef>
              <a:spcAft>
                <a:spcPts val="0"/>
              </a:spcAft>
              <a:buClr>
                <a:srgbClr val="808080"/>
              </a:buClr>
              <a:buNone/>
              <a:defRPr>
                <a:latin typeface="+mn-lt"/>
                <a:ea typeface="Arial"/>
              </a:defRPr>
            </a:lvl1pPr>
            <a:lvl2pPr marL="341312" indent="0">
              <a:lnSpc>
                <a:spcPct val="100000"/>
              </a:lnSpc>
              <a:spcBef>
                <a:spcPts val="300"/>
              </a:spcBef>
              <a:spcAft>
                <a:spcPts val="0"/>
              </a:spcAft>
              <a:buClr>
                <a:srgbClr val="808080"/>
              </a:buClr>
              <a:buNone/>
              <a:defRPr>
                <a:latin typeface="+mn-lt"/>
                <a:ea typeface="Arial"/>
              </a:defRPr>
            </a:lvl2pPr>
            <a:lvl3pPr marL="688975" indent="0">
              <a:lnSpc>
                <a:spcPct val="100000"/>
              </a:lnSpc>
              <a:spcBef>
                <a:spcPts val="300"/>
              </a:spcBef>
              <a:spcAft>
                <a:spcPts val="0"/>
              </a:spcAft>
              <a:buClr>
                <a:srgbClr val="808080"/>
              </a:buClr>
              <a:buNone/>
              <a:defRPr>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75678912"/>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image" Target="../media/image1.png"/><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theme" Target="../theme/theme2.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5/19/2018</a:t>
            </a:fld>
            <a:endParaRPr lang="en-US" sz="900" dirty="0">
              <a:solidFill>
                <a:schemeClr val="bg2">
                  <a:lumMod val="50000"/>
                  <a:lumOff val="50000"/>
                </a:schemeClr>
              </a:solidFill>
              <a:latin typeface="+mn-lt"/>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5/19/2018</a:t>
            </a:fld>
            <a:endParaRPr lang="en-US" sz="900" dirty="0">
              <a:solidFill>
                <a:schemeClr val="bg2">
                  <a:lumMod val="50000"/>
                  <a:lumOff val="50000"/>
                </a:schemeClr>
              </a:solidFill>
              <a:latin typeface="+mn-lt"/>
            </a:endParaRPr>
          </a:p>
        </p:txBody>
      </p:sp>
      <p:pic>
        <p:nvPicPr>
          <p:cNvPr id="9" name="Picture 8"/>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a:off x="8201289" y="4838853"/>
            <a:ext cx="675370" cy="120065"/>
          </a:xfrm>
          <a:prstGeom prst="rect">
            <a:avLst/>
          </a:prstGeom>
        </p:spPr>
      </p:pic>
      <p:sp>
        <p:nvSpPr>
          <p:cNvPr id="14" name="fl" descr="                              Dell - Internal Use - Confidential&#10;"/>
          <p:cNvSpPr txBox="1"/>
          <p:nvPr userDrawn="1"/>
        </p:nvSpPr>
        <p:spPr>
          <a:xfrm>
            <a:off x="576263" y="5007744"/>
            <a:ext cx="902491" cy="83100"/>
          </a:xfrm>
          <a:prstGeom prst="rect">
            <a:avLst/>
          </a:prstGeom>
          <a:noFill/>
        </p:spPr>
        <p:txBody>
          <a:bodyPr vert="horz" wrap="none" lIns="0" tIns="0" rIns="0" bIns="0" rtlCol="0" anchor="ctr" anchorCtr="0">
            <a:spAutoFit/>
          </a:bodyPr>
          <a:lstStyle/>
          <a:p>
            <a:pPr marL="0" marR="0" indent="0" algn="l" defTabSz="914400" rtl="0" eaLnBrk="1" fontAlgn="base" latinLnBrk="0" hangingPunct="1">
              <a:lnSpc>
                <a:spcPct val="90000"/>
              </a:lnSpc>
              <a:spcBef>
                <a:spcPts val="100"/>
              </a:spcBef>
              <a:spcAft>
                <a:spcPts val="100"/>
              </a:spcAft>
              <a:buClrTx/>
              <a:buSzTx/>
              <a:buFontTx/>
              <a:buNone/>
              <a:tabLst/>
              <a:defRPr/>
            </a:pPr>
            <a:r>
              <a:rPr lang="en-US" sz="600" b="0" i="0" u="none" baseline="0" dirty="0">
                <a:solidFill>
                  <a:srgbClr val="7F7F7F"/>
                </a:solidFill>
                <a:latin typeface="+mn-lt"/>
              </a:rPr>
              <a:t>© Copyright 2018 Dell Inc.</a:t>
            </a:r>
          </a:p>
        </p:txBody>
      </p:sp>
      <p:sp>
        <p:nvSpPr>
          <p:cNvPr id="15" name="TextBox 14"/>
          <p:cNvSpPr txBox="1"/>
          <p:nvPr userDrawn="1"/>
        </p:nvSpPr>
        <p:spPr>
          <a:xfrm>
            <a:off x="276035" y="5006975"/>
            <a:ext cx="94039" cy="84639"/>
          </a:xfrm>
          <a:prstGeom prst="rect">
            <a:avLst/>
          </a:prstGeom>
        </p:spPr>
        <p:txBody>
          <a:bodyPr vert="horz" wrap="none" lIns="0" tIns="0" rIns="0" bIns="0" rtlCol="0" anchor="ctr" anchorCtr="0">
            <a:spAutoFit/>
          </a:bodyPr>
          <a:lstStyle/>
          <a:p>
            <a:pPr algn="l" rtl="0" fontAlgn="base">
              <a:lnSpc>
                <a:spcPct val="90000"/>
              </a:lnSpc>
              <a:spcBef>
                <a:spcPct val="0"/>
              </a:spcBef>
              <a:spcAft>
                <a:spcPct val="0"/>
              </a:spcAft>
              <a:buClr>
                <a:schemeClr val="bg1"/>
              </a:buClr>
            </a:pPr>
            <a:fld id="{58EC7406-F4CC-4ABF-902E-2AF4E70E5C0F}" type="slidenum">
              <a:rPr lang="en-US" sz="600" b="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600" b="0" kern="1200" dirty="0" err="1">
              <a:solidFill>
                <a:schemeClr val="bg2">
                  <a:lumMod val="50000"/>
                  <a:lumOff val="50000"/>
                </a:schemeClr>
              </a:solidFill>
              <a:latin typeface="+mn-lt"/>
              <a:ea typeface="+mn-ea"/>
              <a:cs typeface="+mn-cs"/>
            </a:endParaRPr>
          </a:p>
        </p:txBody>
      </p:sp>
    </p:spTree>
    <p:extLst>
      <p:ext uri="{BB962C8B-B14F-4D97-AF65-F5344CB8AC3E}">
        <p14:creationId xmlns:p14="http://schemas.microsoft.com/office/powerpoint/2010/main" val="2209482782"/>
      </p:ext>
    </p:extLst>
  </p:cSld>
  <p:clrMap bg1="dk2" tx1="lt1" bg2="dk1" tx2="lt2" accent1="accent1" accent2="accent2" accent3="accent3" accent4="accent4" accent5="accent5" accent6="accent6" hlink="hlink" folHlink="folHlink"/>
  <p:sldLayoutIdLst>
    <p:sldLayoutId id="2147484423" r:id="rId1"/>
    <p:sldLayoutId id="2147484428" r:id="rId2"/>
    <p:sldLayoutId id="2147484463" r:id="rId3"/>
    <p:sldLayoutId id="2147484464" r:id="rId4"/>
    <p:sldLayoutId id="2147484418" r:id="rId5"/>
    <p:sldLayoutId id="2147484405" r:id="rId6"/>
    <p:sldLayoutId id="2147484250" r:id="rId7"/>
    <p:sldLayoutId id="2147484462" r:id="rId8"/>
    <p:sldLayoutId id="2147484367" r:id="rId9"/>
    <p:sldLayoutId id="2147484244" r:id="rId10"/>
    <p:sldLayoutId id="2147484245" r:id="rId11"/>
    <p:sldLayoutId id="2147484246" r:id="rId12"/>
    <p:sldLayoutId id="2147484247" r:id="rId13"/>
    <p:sldLayoutId id="2147484460" r:id="rId14"/>
    <p:sldLayoutId id="2147484249" r:id="rId15"/>
    <p:sldLayoutId id="2147484468" r:id="rId16"/>
    <p:sldLayoutId id="2147484411" r:id="rId17"/>
    <p:sldLayoutId id="2147484454" r:id="rId18"/>
    <p:sldLayoutId id="2147484451" r:id="rId19"/>
    <p:sldLayoutId id="2147484396" r:id="rId20"/>
    <p:sldLayoutId id="2147484420" r:id="rId21"/>
    <p:sldLayoutId id="2147484413" r:id="rId22"/>
    <p:sldLayoutId id="2147484465" r:id="rId23"/>
    <p:sldLayoutId id="2147484466" r:id="rId24"/>
    <p:sldLayoutId id="2147484467" r:id="rId25"/>
    <p:sldLayoutId id="2147484480" r:id="rId26"/>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userDrawn="1">
          <p15:clr>
            <a:srgbClr val="F26B43"/>
          </p15:clr>
        </p15:guide>
        <p15:guide id="3" pos="28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5/19/2018</a:t>
            </a:fld>
            <a:endParaRPr lang="en-US" sz="900" dirty="0">
              <a:solidFill>
                <a:schemeClr val="bg2">
                  <a:lumMod val="50000"/>
                  <a:lumOff val="50000"/>
                </a:schemeClr>
              </a:solidFill>
              <a:latin typeface="+mn-lt"/>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5/19/2018</a:t>
            </a:fld>
            <a:endParaRPr lang="en-US" sz="900" dirty="0">
              <a:solidFill>
                <a:schemeClr val="bg2">
                  <a:lumMod val="50000"/>
                  <a:lumOff val="50000"/>
                </a:schemeClr>
              </a:solidFill>
              <a:latin typeface="+mn-lt"/>
            </a:endParaRPr>
          </a:p>
        </p:txBody>
      </p:sp>
      <p:pic>
        <p:nvPicPr>
          <p:cNvPr id="9" name="Picture 8"/>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201289" y="4838853"/>
            <a:ext cx="675370" cy="120065"/>
          </a:xfrm>
          <a:prstGeom prst="rect">
            <a:avLst/>
          </a:prstGeom>
        </p:spPr>
      </p:pic>
      <p:sp>
        <p:nvSpPr>
          <p:cNvPr id="11" name="fl" descr="                              Dell - Internal Use - Confidential&#10;"/>
          <p:cNvSpPr txBox="1"/>
          <p:nvPr userDrawn="1"/>
        </p:nvSpPr>
        <p:spPr>
          <a:xfrm>
            <a:off x="576263" y="5007744"/>
            <a:ext cx="902491" cy="83100"/>
          </a:xfrm>
          <a:prstGeom prst="rect">
            <a:avLst/>
          </a:prstGeom>
          <a:noFill/>
        </p:spPr>
        <p:txBody>
          <a:bodyPr vert="horz" wrap="none" lIns="0" tIns="0" rIns="0" bIns="0" rtlCol="0" anchor="ctr" anchorCtr="0">
            <a:spAutoFit/>
          </a:bodyPr>
          <a:lstStyle/>
          <a:p>
            <a:pPr marL="0" marR="0" indent="0" algn="l" defTabSz="914400" rtl="0" eaLnBrk="1" fontAlgn="base" latinLnBrk="0" hangingPunct="1">
              <a:lnSpc>
                <a:spcPct val="90000"/>
              </a:lnSpc>
              <a:spcBef>
                <a:spcPts val="100"/>
              </a:spcBef>
              <a:spcAft>
                <a:spcPts val="100"/>
              </a:spcAft>
              <a:buClrTx/>
              <a:buSzTx/>
              <a:buFontTx/>
              <a:buNone/>
              <a:tabLst/>
              <a:defRPr/>
            </a:pPr>
            <a:r>
              <a:rPr lang="en-US" sz="600" b="0" i="0" u="none" baseline="0" dirty="0">
                <a:solidFill>
                  <a:srgbClr val="7F7F7F"/>
                </a:solidFill>
                <a:latin typeface="+mn-lt"/>
              </a:rPr>
              <a:t>© Copyright 2018 Dell Inc.</a:t>
            </a:r>
          </a:p>
        </p:txBody>
      </p:sp>
      <p:sp>
        <p:nvSpPr>
          <p:cNvPr id="12" name="TextBox 11"/>
          <p:cNvSpPr txBox="1"/>
          <p:nvPr userDrawn="1"/>
        </p:nvSpPr>
        <p:spPr>
          <a:xfrm>
            <a:off x="276035" y="5006975"/>
            <a:ext cx="94039" cy="84639"/>
          </a:xfrm>
          <a:prstGeom prst="rect">
            <a:avLst/>
          </a:prstGeom>
        </p:spPr>
        <p:txBody>
          <a:bodyPr vert="horz" wrap="none" lIns="0" tIns="0" rIns="0" bIns="0" rtlCol="0" anchor="ctr" anchorCtr="0">
            <a:spAutoFit/>
          </a:bodyPr>
          <a:lstStyle/>
          <a:p>
            <a:pPr algn="l" rtl="0" fontAlgn="base">
              <a:lnSpc>
                <a:spcPct val="90000"/>
              </a:lnSpc>
              <a:spcBef>
                <a:spcPct val="0"/>
              </a:spcBef>
              <a:spcAft>
                <a:spcPct val="0"/>
              </a:spcAft>
              <a:buClr>
                <a:schemeClr val="bg1"/>
              </a:buClr>
            </a:pPr>
            <a:fld id="{58EC7406-F4CC-4ABF-902E-2AF4E70E5C0F}" type="slidenum">
              <a:rPr lang="en-US" sz="600" b="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600" b="0" kern="1200" dirty="0" err="1">
              <a:solidFill>
                <a:schemeClr val="bg2">
                  <a:lumMod val="50000"/>
                  <a:lumOff val="50000"/>
                </a:schemeClr>
              </a:solidFill>
              <a:latin typeface="+mn-lt"/>
              <a:ea typeface="+mn-ea"/>
              <a:cs typeface="+mn-cs"/>
            </a:endParaRPr>
          </a:p>
        </p:txBody>
      </p:sp>
    </p:spTree>
    <p:extLst>
      <p:ext uri="{BB962C8B-B14F-4D97-AF65-F5344CB8AC3E}">
        <p14:creationId xmlns:p14="http://schemas.microsoft.com/office/powerpoint/2010/main" val="2647747246"/>
      </p:ext>
    </p:extLst>
  </p:cSld>
  <p:clrMap bg1="dk2" tx1="lt1" bg2="dk1" tx2="lt2" accent1="accent1" accent2="accent2" accent3="accent3" accent4="accent4" accent5="accent5" accent6="accent6" hlink="hlink" folHlink="folHlink"/>
  <p:sldLayoutIdLst>
    <p:sldLayoutId id="2147484470" r:id="rId1"/>
    <p:sldLayoutId id="2147484471" r:id="rId2"/>
    <p:sldLayoutId id="2147484472" r:id="rId3"/>
    <p:sldLayoutId id="2147484473" r:id="rId4"/>
    <p:sldLayoutId id="2147484474" r:id="rId5"/>
    <p:sldLayoutId id="2147484475" r:id="rId6"/>
    <p:sldLayoutId id="2147484476" r:id="rId7"/>
    <p:sldLayoutId id="2147484477" r:id="rId8"/>
    <p:sldLayoutId id="2147484478" r:id="rId9"/>
    <p:sldLayoutId id="2147484479" r:id="rId10"/>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hyperlink" Target="http://www.loginvsi.com/" TargetMode="Externa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6.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png"/></Relationships>
</file>

<file path=ppt/slides/_rels/slide30.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8.xml"/><Relationship Id="rId1" Type="http://schemas.openxmlformats.org/officeDocument/2006/relationships/slideLayout" Target="../slideLayouts/slideLayout26.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9.xml"/><Relationship Id="rId1" Type="http://schemas.openxmlformats.org/officeDocument/2006/relationships/slideLayout" Target="../slideLayouts/slideLayout26.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47.png"/><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53.emf"/></Relationships>
</file>

<file path=ppt/slides/_rels/slide44.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60.emf"/></Relationships>
</file>

<file path=ppt/slides/_rels/slide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32.xml"/><Relationship Id="rId1" Type="http://schemas.openxmlformats.org/officeDocument/2006/relationships/slideLayout" Target="../slideLayouts/slideLayout26.xml"/><Relationship Id="rId5" Type="http://schemas.openxmlformats.org/officeDocument/2006/relationships/image" Target="../media/image64.jpeg"/><Relationship Id="rId4" Type="http://schemas.openxmlformats.org/officeDocument/2006/relationships/image" Target="../media/image63.jpe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55.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tiff"/><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jpeg"/><Relationship Id="rId10" Type="http://schemas.openxmlformats.org/officeDocument/2006/relationships/image" Target="../media/image80.png"/><Relationship Id="rId4" Type="http://schemas.openxmlformats.org/officeDocument/2006/relationships/image" Target="../media/image74.gif"/><Relationship Id="rId9" Type="http://schemas.openxmlformats.org/officeDocument/2006/relationships/image" Target="../media/image79.png"/></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18" Type="http://schemas.openxmlformats.org/officeDocument/2006/relationships/image" Target="../media/image101.png"/><Relationship Id="rId3" Type="http://schemas.openxmlformats.org/officeDocument/2006/relationships/image" Target="../media/image86.jpeg"/><Relationship Id="rId21" Type="http://schemas.openxmlformats.org/officeDocument/2006/relationships/image" Target="../media/image104.png"/><Relationship Id="rId7" Type="http://schemas.openxmlformats.org/officeDocument/2006/relationships/image" Target="../media/image90.png"/><Relationship Id="rId12" Type="http://schemas.openxmlformats.org/officeDocument/2006/relationships/image" Target="../media/image95.png"/><Relationship Id="rId17" Type="http://schemas.openxmlformats.org/officeDocument/2006/relationships/image" Target="../media/image100.png"/><Relationship Id="rId2" Type="http://schemas.openxmlformats.org/officeDocument/2006/relationships/image" Target="../media/image85.png"/><Relationship Id="rId16" Type="http://schemas.openxmlformats.org/officeDocument/2006/relationships/image" Target="../media/image99.png"/><Relationship Id="rId20" Type="http://schemas.openxmlformats.org/officeDocument/2006/relationships/image" Target="../media/image103.png"/><Relationship Id="rId1" Type="http://schemas.openxmlformats.org/officeDocument/2006/relationships/slideLayout" Target="../slideLayouts/slideLayout7.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5" Type="http://schemas.openxmlformats.org/officeDocument/2006/relationships/image" Target="../media/image98.png"/><Relationship Id="rId10" Type="http://schemas.openxmlformats.org/officeDocument/2006/relationships/image" Target="../media/image93.png"/><Relationship Id="rId19" Type="http://schemas.openxmlformats.org/officeDocument/2006/relationships/image" Target="../media/image102.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png"/><Relationship Id="rId22" Type="http://schemas.openxmlformats.org/officeDocument/2006/relationships/image" Target="../media/image10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hyperlink" Target="http://www.loginvsi.com/" TargetMode="Externa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74320" y="606718"/>
            <a:ext cx="7498080" cy="1329595"/>
          </a:xfrm>
        </p:spPr>
        <p:txBody>
          <a:bodyPr/>
          <a:lstStyle/>
          <a:p>
            <a:r>
              <a:rPr lang="en-US" sz="4800" dirty="0"/>
              <a:t>Dell EMC Ready System for VDI on VxRail</a:t>
            </a:r>
          </a:p>
        </p:txBody>
      </p:sp>
    </p:spTree>
    <p:extLst>
      <p:ext uri="{BB962C8B-B14F-4D97-AF65-F5344CB8AC3E}">
        <p14:creationId xmlns:p14="http://schemas.microsoft.com/office/powerpoint/2010/main" val="1483875235"/>
      </p:ext>
    </p:extLst>
  </p:cSld>
  <p:clrMapOvr>
    <a:masterClrMapping/>
  </p:clrMapOvr>
  <p:transition spd="med">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 VM Configurations</a:t>
            </a:r>
          </a:p>
        </p:txBody>
      </p:sp>
      <p:sp>
        <p:nvSpPr>
          <p:cNvPr id="4" name="Subtitle 3"/>
          <p:cNvSpPr>
            <a:spLocks noGrp="1"/>
          </p:cNvSpPr>
          <p:nvPr>
            <p:ph type="subTitle" idx="11"/>
          </p:nvPr>
        </p:nvSpPr>
        <p:spPr/>
        <p:txBody>
          <a:bodyPr/>
          <a:lstStyle/>
          <a:p>
            <a:r>
              <a:rPr lang="en-US" dirty="0"/>
              <a:t>With VMware vSphere Horizon</a:t>
            </a:r>
          </a:p>
        </p:txBody>
      </p:sp>
      <p:pic>
        <p:nvPicPr>
          <p:cNvPr id="3" name="Picture 2"/>
          <p:cNvPicPr>
            <a:picLocks noChangeAspect="1"/>
          </p:cNvPicPr>
          <p:nvPr/>
        </p:nvPicPr>
        <p:blipFill>
          <a:blip r:embed="rId2"/>
          <a:stretch>
            <a:fillRect/>
          </a:stretch>
        </p:blipFill>
        <p:spPr>
          <a:xfrm>
            <a:off x="1140959" y="951596"/>
            <a:ext cx="6715125" cy="3638550"/>
          </a:xfrm>
          <a:prstGeom prst="rect">
            <a:avLst/>
          </a:prstGeom>
        </p:spPr>
      </p:pic>
    </p:spTree>
    <p:extLst>
      <p:ext uri="{BB962C8B-B14F-4D97-AF65-F5344CB8AC3E}">
        <p14:creationId xmlns:p14="http://schemas.microsoft.com/office/powerpoint/2010/main" val="933742794"/>
      </p:ext>
    </p:extLst>
  </p:cSld>
  <p:clrMapOvr>
    <a:masterClrMapping/>
  </p:clrMapOvr>
  <p:transition spd="med">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Results and Analysis</a:t>
            </a:r>
          </a:p>
        </p:txBody>
      </p:sp>
      <p:sp>
        <p:nvSpPr>
          <p:cNvPr id="4" name="Subtitle 3"/>
          <p:cNvSpPr>
            <a:spLocks noGrp="1"/>
          </p:cNvSpPr>
          <p:nvPr>
            <p:ph type="subTitle" idx="11"/>
          </p:nvPr>
        </p:nvSpPr>
        <p:spPr/>
        <p:txBody>
          <a:bodyPr/>
          <a:lstStyle/>
          <a:p>
            <a:r>
              <a:rPr lang="en-US" dirty="0"/>
              <a:t>With VMware vSphere Horizon</a:t>
            </a:r>
          </a:p>
        </p:txBody>
      </p:sp>
      <p:pic>
        <p:nvPicPr>
          <p:cNvPr id="3" name="Picture 2"/>
          <p:cNvPicPr>
            <a:picLocks noChangeAspect="1"/>
          </p:cNvPicPr>
          <p:nvPr/>
        </p:nvPicPr>
        <p:blipFill>
          <a:blip r:embed="rId3"/>
          <a:stretch>
            <a:fillRect/>
          </a:stretch>
        </p:blipFill>
        <p:spPr>
          <a:xfrm>
            <a:off x="942975" y="1076325"/>
            <a:ext cx="7258050" cy="2990850"/>
          </a:xfrm>
          <a:prstGeom prst="rect">
            <a:avLst/>
          </a:prstGeom>
        </p:spPr>
      </p:pic>
    </p:spTree>
    <p:extLst>
      <p:ext uri="{BB962C8B-B14F-4D97-AF65-F5344CB8AC3E}">
        <p14:creationId xmlns:p14="http://schemas.microsoft.com/office/powerpoint/2010/main" val="1002700811"/>
      </p:ext>
    </p:extLst>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Performance and Testing </a:t>
            </a:r>
          </a:p>
        </p:txBody>
      </p:sp>
      <p:sp>
        <p:nvSpPr>
          <p:cNvPr id="5" name="Subtitle 4"/>
          <p:cNvSpPr>
            <a:spLocks noGrp="1"/>
          </p:cNvSpPr>
          <p:nvPr>
            <p:ph type="subTitle" idx="11"/>
          </p:nvPr>
        </p:nvSpPr>
        <p:spPr/>
        <p:txBody>
          <a:bodyPr/>
          <a:lstStyle/>
          <a:p>
            <a:r>
              <a:rPr lang="en-US" dirty="0"/>
              <a:t>With Citrix </a:t>
            </a:r>
            <a:r>
              <a:rPr lang="en-US" dirty="0" err="1"/>
              <a:t>XenDesktop</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724835309"/>
              </p:ext>
            </p:extLst>
          </p:nvPr>
        </p:nvGraphicFramePr>
        <p:xfrm>
          <a:off x="274321" y="1282700"/>
          <a:ext cx="8595360" cy="2072640"/>
        </p:xfrm>
        <a:graphic>
          <a:graphicData uri="http://schemas.openxmlformats.org/drawingml/2006/table">
            <a:tbl>
              <a:tblPr firstRow="1" bandRow="1">
                <a:tableStyleId>{5C22544A-7EE6-4342-B048-85BDC9FD1C3A}</a:tableStyleId>
              </a:tblPr>
              <a:tblGrid>
                <a:gridCol w="1432560">
                  <a:extLst>
                    <a:ext uri="{9D8B030D-6E8A-4147-A177-3AD203B41FA5}">
                      <a16:colId xmlns:a16="http://schemas.microsoft.com/office/drawing/2014/main" val="20000"/>
                    </a:ext>
                  </a:extLst>
                </a:gridCol>
                <a:gridCol w="1432560">
                  <a:extLst>
                    <a:ext uri="{9D8B030D-6E8A-4147-A177-3AD203B41FA5}">
                      <a16:colId xmlns:a16="http://schemas.microsoft.com/office/drawing/2014/main" val="20001"/>
                    </a:ext>
                  </a:extLst>
                </a:gridCol>
                <a:gridCol w="1432560">
                  <a:extLst>
                    <a:ext uri="{9D8B030D-6E8A-4147-A177-3AD203B41FA5}">
                      <a16:colId xmlns:a16="http://schemas.microsoft.com/office/drawing/2014/main" val="20002"/>
                    </a:ext>
                  </a:extLst>
                </a:gridCol>
                <a:gridCol w="1432560">
                  <a:extLst>
                    <a:ext uri="{9D8B030D-6E8A-4147-A177-3AD203B41FA5}">
                      <a16:colId xmlns:a16="http://schemas.microsoft.com/office/drawing/2014/main" val="20003"/>
                    </a:ext>
                  </a:extLst>
                </a:gridCol>
                <a:gridCol w="1432560">
                  <a:extLst>
                    <a:ext uri="{9D8B030D-6E8A-4147-A177-3AD203B41FA5}">
                      <a16:colId xmlns:a16="http://schemas.microsoft.com/office/drawing/2014/main" val="20004"/>
                    </a:ext>
                  </a:extLst>
                </a:gridCol>
                <a:gridCol w="1432560">
                  <a:extLst>
                    <a:ext uri="{9D8B030D-6E8A-4147-A177-3AD203B41FA5}">
                      <a16:colId xmlns:a16="http://schemas.microsoft.com/office/drawing/2014/main" val="20005"/>
                    </a:ext>
                  </a:extLst>
                </a:gridCol>
              </a:tblGrid>
              <a:tr h="370840">
                <a:tc>
                  <a:txBody>
                    <a:bodyPr/>
                    <a:lstStyle/>
                    <a:p>
                      <a:pPr algn="ctr"/>
                      <a:r>
                        <a:rPr lang="en-US" sz="1400" dirty="0">
                          <a:solidFill>
                            <a:schemeClr val="tx2"/>
                          </a:solidFill>
                        </a:rPr>
                        <a:t>Host </a:t>
                      </a:r>
                      <a:r>
                        <a:rPr lang="en-US" sz="1400" dirty="0" err="1">
                          <a:solidFill>
                            <a:schemeClr val="tx2"/>
                          </a:solidFill>
                        </a:rPr>
                        <a:t>Config</a:t>
                      </a:r>
                      <a:endParaRPr lang="en-US" sz="1400" dirty="0">
                        <a:solidFill>
                          <a:schemeClr val="tx2"/>
                        </a:solidFill>
                      </a:endParaRPr>
                    </a:p>
                  </a:txBody>
                  <a:tcPr anchor="ctr">
                    <a:solidFill>
                      <a:schemeClr val="tx2">
                        <a:lumMod val="50000"/>
                      </a:schemeClr>
                    </a:solidFill>
                  </a:tcPr>
                </a:tc>
                <a:tc>
                  <a:txBody>
                    <a:bodyPr/>
                    <a:lstStyle/>
                    <a:p>
                      <a:pPr algn="ctr"/>
                      <a:r>
                        <a:rPr lang="en-US" sz="1400" dirty="0">
                          <a:solidFill>
                            <a:schemeClr val="tx2"/>
                          </a:solidFill>
                        </a:rPr>
                        <a:t>Hypervisor</a:t>
                      </a:r>
                    </a:p>
                  </a:txBody>
                  <a:tcPr anchor="ctr">
                    <a:solidFill>
                      <a:schemeClr val="tx2">
                        <a:lumMod val="50000"/>
                      </a:schemeClr>
                    </a:solidFill>
                  </a:tcPr>
                </a:tc>
                <a:tc>
                  <a:txBody>
                    <a:bodyPr/>
                    <a:lstStyle/>
                    <a:p>
                      <a:pPr algn="ctr"/>
                      <a:r>
                        <a:rPr lang="en-US" sz="1400" dirty="0">
                          <a:solidFill>
                            <a:schemeClr val="tx2"/>
                          </a:solidFill>
                        </a:rPr>
                        <a:t>Broker</a:t>
                      </a:r>
                      <a:r>
                        <a:rPr lang="en-US" sz="1400" baseline="0" dirty="0">
                          <a:solidFill>
                            <a:schemeClr val="tx2"/>
                          </a:solidFill>
                        </a:rPr>
                        <a:t> &amp; Provisioning</a:t>
                      </a:r>
                      <a:endParaRPr lang="en-US" sz="1400" dirty="0">
                        <a:solidFill>
                          <a:schemeClr val="tx2"/>
                        </a:solidFill>
                      </a:endParaRPr>
                    </a:p>
                  </a:txBody>
                  <a:tcPr anchor="ctr">
                    <a:solidFill>
                      <a:schemeClr val="tx2">
                        <a:lumMod val="50000"/>
                      </a:schemeClr>
                    </a:solidFill>
                  </a:tcPr>
                </a:tc>
                <a:tc>
                  <a:txBody>
                    <a:bodyPr/>
                    <a:lstStyle/>
                    <a:p>
                      <a:pPr algn="ctr"/>
                      <a:r>
                        <a:rPr lang="en-US" sz="1400" dirty="0">
                          <a:solidFill>
                            <a:schemeClr val="tx2"/>
                          </a:solidFill>
                        </a:rPr>
                        <a:t>Workload</a:t>
                      </a:r>
                    </a:p>
                  </a:txBody>
                  <a:tcPr anchor="ctr">
                    <a:solidFill>
                      <a:schemeClr val="tx2">
                        <a:lumMod val="50000"/>
                      </a:schemeClr>
                    </a:solidFill>
                  </a:tcPr>
                </a:tc>
                <a:tc>
                  <a:txBody>
                    <a:bodyPr/>
                    <a:lstStyle/>
                    <a:p>
                      <a:pPr algn="ctr"/>
                      <a:r>
                        <a:rPr lang="en-US" sz="1400" dirty="0">
                          <a:solidFill>
                            <a:schemeClr val="tx2"/>
                          </a:solidFill>
                        </a:rPr>
                        <a:t>Template</a:t>
                      </a:r>
                    </a:p>
                  </a:txBody>
                  <a:tcPr anchor="ctr">
                    <a:solidFill>
                      <a:schemeClr val="tx2">
                        <a:lumMod val="50000"/>
                      </a:schemeClr>
                    </a:solidFill>
                  </a:tcPr>
                </a:tc>
                <a:tc>
                  <a:txBody>
                    <a:bodyPr/>
                    <a:lstStyle/>
                    <a:p>
                      <a:pPr algn="ctr"/>
                      <a:r>
                        <a:rPr lang="en-US" sz="1400" dirty="0">
                          <a:solidFill>
                            <a:schemeClr val="tx2"/>
                          </a:solidFill>
                        </a:rPr>
                        <a:t>User Density</a:t>
                      </a:r>
                    </a:p>
                  </a:txBody>
                  <a:tcPr anchor="ctr">
                    <a:solidFill>
                      <a:schemeClr val="tx2">
                        <a:lumMod val="50000"/>
                      </a:schemeClr>
                    </a:solidFill>
                  </a:tcPr>
                </a:tc>
                <a:extLst>
                  <a:ext uri="{0D108BD9-81ED-4DB2-BD59-A6C34878D82A}">
                    <a16:rowId xmlns:a16="http://schemas.microsoft.com/office/drawing/2014/main" val="10000"/>
                  </a:ext>
                </a:extLst>
              </a:tr>
              <a:tr h="370840">
                <a:tc>
                  <a:txBody>
                    <a:bodyPr/>
                    <a:lstStyle/>
                    <a:p>
                      <a:pPr algn="ctr"/>
                      <a:r>
                        <a:rPr lang="en-US" sz="1400" dirty="0"/>
                        <a:t>V570F</a:t>
                      </a:r>
                      <a:r>
                        <a:rPr lang="en-US" sz="1400" baseline="0" dirty="0"/>
                        <a:t> B5</a:t>
                      </a:r>
                      <a:endParaRPr lang="en-US" sz="1400" dirty="0"/>
                    </a:p>
                  </a:txBody>
                  <a:tcPr anchor="ctr"/>
                </a:tc>
                <a:tc>
                  <a:txBody>
                    <a:bodyPr/>
                    <a:lstStyle/>
                    <a:p>
                      <a:pPr algn="ctr"/>
                      <a:r>
                        <a:rPr lang="en-US" sz="1400" dirty="0" err="1"/>
                        <a:t>ESXi</a:t>
                      </a:r>
                      <a:r>
                        <a:rPr lang="en-US" sz="1400" dirty="0"/>
                        <a:t> 6.5</a:t>
                      </a:r>
                    </a:p>
                  </a:txBody>
                  <a:tcPr anchor="ctr"/>
                </a:tc>
                <a:tc>
                  <a:txBody>
                    <a:bodyPr/>
                    <a:lstStyle/>
                    <a:p>
                      <a:pPr algn="ctr"/>
                      <a:r>
                        <a:rPr lang="en-US" sz="1400" dirty="0"/>
                        <a:t>XD 7.15, MCS linked clones</a:t>
                      </a:r>
                    </a:p>
                  </a:txBody>
                  <a:tcPr anchor="ctr"/>
                </a:tc>
                <a:tc>
                  <a:txBody>
                    <a:bodyPr/>
                    <a:lstStyle/>
                    <a:p>
                      <a:pPr algn="ctr"/>
                      <a:r>
                        <a:rPr lang="en-US" sz="1400" dirty="0"/>
                        <a:t>Task Worker</a:t>
                      </a:r>
                    </a:p>
                  </a:txBody>
                  <a:tcPr anchor="ctr"/>
                </a:tc>
                <a:tc>
                  <a:txBody>
                    <a:bodyPr/>
                    <a:lstStyle/>
                    <a:p>
                      <a:pPr algn="ctr"/>
                      <a:r>
                        <a:rPr lang="en-US" sz="1400" dirty="0"/>
                        <a:t>Windows 10 &amp; Office 2016</a:t>
                      </a:r>
                    </a:p>
                  </a:txBody>
                  <a:tcPr anchor="ctr"/>
                </a:tc>
                <a:tc>
                  <a:txBody>
                    <a:bodyPr/>
                    <a:lstStyle/>
                    <a:p>
                      <a:pPr algn="ctr"/>
                      <a:r>
                        <a:rPr lang="en-US" sz="1400" dirty="0"/>
                        <a:t>210</a:t>
                      </a:r>
                    </a:p>
                  </a:txBody>
                  <a:tcPr anchor="ctr"/>
                </a:tc>
                <a:extLst>
                  <a:ext uri="{0D108BD9-81ED-4DB2-BD59-A6C34878D82A}">
                    <a16:rowId xmlns:a16="http://schemas.microsoft.com/office/drawing/2014/main" val="10001"/>
                  </a:ext>
                </a:extLst>
              </a:tr>
              <a:tr h="370840">
                <a:tc>
                  <a:txBody>
                    <a:bodyPr/>
                    <a:lstStyle/>
                    <a:p>
                      <a:pPr algn="ctr"/>
                      <a:r>
                        <a:rPr lang="en-US" sz="1400" dirty="0"/>
                        <a:t>V570F</a:t>
                      </a:r>
                      <a:r>
                        <a:rPr lang="en-US" sz="1400" baseline="0" dirty="0"/>
                        <a:t> B5</a:t>
                      </a:r>
                      <a:endParaRPr lang="en-US" sz="1400" dirty="0"/>
                    </a:p>
                  </a:txBody>
                  <a:tcPr anchor="ctr"/>
                </a:tc>
                <a:tc>
                  <a:txBody>
                    <a:bodyPr/>
                    <a:lstStyle/>
                    <a:p>
                      <a:pPr algn="ctr"/>
                      <a:r>
                        <a:rPr lang="en-US" sz="1400" dirty="0" err="1"/>
                        <a:t>ESXi</a:t>
                      </a:r>
                      <a:r>
                        <a:rPr lang="en-US" sz="1400" dirty="0"/>
                        <a:t> 6.5</a:t>
                      </a:r>
                    </a:p>
                  </a:txBody>
                  <a:tcPr anchor="ctr"/>
                </a:tc>
                <a:tc>
                  <a:txBody>
                    <a:bodyPr/>
                    <a:lstStyle/>
                    <a:p>
                      <a:pPr algn="ctr"/>
                      <a:r>
                        <a:rPr lang="en-US" sz="1400" dirty="0"/>
                        <a:t>XD 7.15, MCS linked clones</a:t>
                      </a:r>
                    </a:p>
                  </a:txBody>
                  <a:tcPr anchor="ctr"/>
                </a:tc>
                <a:tc>
                  <a:txBody>
                    <a:bodyPr/>
                    <a:lstStyle/>
                    <a:p>
                      <a:pPr algn="ctr"/>
                      <a:r>
                        <a:rPr lang="en-US" sz="1400" dirty="0"/>
                        <a:t>Knowledge Worker</a:t>
                      </a:r>
                    </a:p>
                  </a:txBody>
                  <a:tcPr anchor="ctr"/>
                </a:tc>
                <a:tc>
                  <a:txBody>
                    <a:bodyPr/>
                    <a:lstStyle/>
                    <a:p>
                      <a:pPr algn="ctr"/>
                      <a:r>
                        <a:rPr lang="en-US" sz="1400" dirty="0"/>
                        <a:t>Windows 10 &amp; Office 2016</a:t>
                      </a:r>
                    </a:p>
                  </a:txBody>
                  <a:tcPr anchor="ctr"/>
                </a:tc>
                <a:tc>
                  <a:txBody>
                    <a:bodyPr/>
                    <a:lstStyle/>
                    <a:p>
                      <a:pPr algn="ctr"/>
                      <a:r>
                        <a:rPr lang="en-US" sz="1400" dirty="0"/>
                        <a:t>140</a:t>
                      </a:r>
                    </a:p>
                  </a:txBody>
                  <a:tcPr anchor="ctr"/>
                </a:tc>
                <a:extLst>
                  <a:ext uri="{0D108BD9-81ED-4DB2-BD59-A6C34878D82A}">
                    <a16:rowId xmlns:a16="http://schemas.microsoft.com/office/drawing/2014/main" val="10002"/>
                  </a:ext>
                </a:extLst>
              </a:tr>
              <a:tr h="370840">
                <a:tc>
                  <a:txBody>
                    <a:bodyPr/>
                    <a:lstStyle/>
                    <a:p>
                      <a:pPr algn="ctr"/>
                      <a:r>
                        <a:rPr lang="en-US" sz="1400" dirty="0"/>
                        <a:t>V570F</a:t>
                      </a:r>
                      <a:r>
                        <a:rPr lang="en-US" sz="1400" baseline="0" dirty="0"/>
                        <a:t> B5</a:t>
                      </a:r>
                      <a:endParaRPr lang="en-US" sz="1400" dirty="0"/>
                    </a:p>
                  </a:txBody>
                  <a:tcPr anchor="ctr"/>
                </a:tc>
                <a:tc>
                  <a:txBody>
                    <a:bodyPr/>
                    <a:lstStyle/>
                    <a:p>
                      <a:pPr algn="ctr"/>
                      <a:r>
                        <a:rPr lang="en-US" sz="1400" dirty="0" err="1"/>
                        <a:t>ESXi</a:t>
                      </a:r>
                      <a:r>
                        <a:rPr lang="en-US" sz="1400" dirty="0"/>
                        <a:t> 6.5</a:t>
                      </a:r>
                    </a:p>
                  </a:txBody>
                  <a:tcPr anchor="ctr"/>
                </a:tc>
                <a:tc>
                  <a:txBody>
                    <a:bodyPr/>
                    <a:lstStyle/>
                    <a:p>
                      <a:pPr algn="ctr"/>
                      <a:r>
                        <a:rPr lang="en-US" sz="1400" dirty="0"/>
                        <a:t>XD 7.15, MCS linked clones</a:t>
                      </a:r>
                    </a:p>
                  </a:txBody>
                  <a:tcPr anchor="ctr"/>
                </a:tc>
                <a:tc>
                  <a:txBody>
                    <a:bodyPr/>
                    <a:lstStyle/>
                    <a:p>
                      <a:pPr algn="ctr"/>
                      <a:r>
                        <a:rPr lang="en-US" sz="1400" dirty="0"/>
                        <a:t>Power Worker</a:t>
                      </a:r>
                    </a:p>
                  </a:txBody>
                  <a:tcPr anchor="ctr"/>
                </a:tc>
                <a:tc>
                  <a:txBody>
                    <a:bodyPr/>
                    <a:lstStyle/>
                    <a:p>
                      <a:pPr algn="ctr"/>
                      <a:r>
                        <a:rPr lang="en-US" sz="1400" dirty="0"/>
                        <a:t>Windows 10 &amp; Office 2016</a:t>
                      </a:r>
                    </a:p>
                  </a:txBody>
                  <a:tcPr anchor="ctr"/>
                </a:tc>
                <a:tc>
                  <a:txBody>
                    <a:bodyPr/>
                    <a:lstStyle/>
                    <a:p>
                      <a:pPr algn="ctr"/>
                      <a:r>
                        <a:rPr lang="en-US" sz="1400" dirty="0"/>
                        <a:t>120</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105358621"/>
      </p:ext>
    </p:extLst>
  </p:cSld>
  <p:clrMapOvr>
    <a:masterClrMapping/>
  </p:clrMapOvr>
  <p:transition spd="med">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Workload</a:t>
            </a:r>
          </a:p>
        </p:txBody>
      </p:sp>
      <p:sp>
        <p:nvSpPr>
          <p:cNvPr id="5" name="Subtitle 4"/>
          <p:cNvSpPr>
            <a:spLocks noGrp="1"/>
          </p:cNvSpPr>
          <p:nvPr>
            <p:ph type="subTitle" idx="11"/>
          </p:nvPr>
        </p:nvSpPr>
        <p:spPr>
          <a:xfrm>
            <a:off x="273050" y="685800"/>
            <a:ext cx="8185150" cy="215444"/>
          </a:xfrm>
        </p:spPr>
        <p:txBody>
          <a:bodyPr/>
          <a:lstStyle/>
          <a:p>
            <a:r>
              <a:rPr lang="en-US" dirty="0"/>
              <a:t>With Citrix </a:t>
            </a:r>
            <a:r>
              <a:rPr lang="en-US" dirty="0" err="1"/>
              <a:t>XenDesktop</a:t>
            </a:r>
            <a:endParaRPr lang="en-US" dirty="0"/>
          </a:p>
        </p:txBody>
      </p:sp>
      <p:graphicFrame>
        <p:nvGraphicFramePr>
          <p:cNvPr id="3" name="Table 2"/>
          <p:cNvGraphicFramePr>
            <a:graphicFrameLocks noGrp="1"/>
          </p:cNvGraphicFramePr>
          <p:nvPr/>
        </p:nvGraphicFramePr>
        <p:xfrm>
          <a:off x="367393" y="1225550"/>
          <a:ext cx="8409214" cy="2494280"/>
        </p:xfrm>
        <a:graphic>
          <a:graphicData uri="http://schemas.openxmlformats.org/drawingml/2006/table">
            <a:tbl>
              <a:tblPr firstRow="1" bandRow="1">
                <a:tableStyleId>{5C22544A-7EE6-4342-B048-85BDC9FD1C3A}</a:tableStyleId>
              </a:tblPr>
              <a:tblGrid>
                <a:gridCol w="4204607">
                  <a:extLst>
                    <a:ext uri="{9D8B030D-6E8A-4147-A177-3AD203B41FA5}">
                      <a16:colId xmlns:a16="http://schemas.microsoft.com/office/drawing/2014/main" val="20000"/>
                    </a:ext>
                  </a:extLst>
                </a:gridCol>
                <a:gridCol w="4204607">
                  <a:extLst>
                    <a:ext uri="{9D8B030D-6E8A-4147-A177-3AD203B41FA5}">
                      <a16:colId xmlns:a16="http://schemas.microsoft.com/office/drawing/2014/main" val="20001"/>
                    </a:ext>
                  </a:extLst>
                </a:gridCol>
              </a:tblGrid>
              <a:tr h="370840">
                <a:tc>
                  <a:txBody>
                    <a:bodyPr/>
                    <a:lstStyle/>
                    <a:p>
                      <a:r>
                        <a:rPr lang="en-US" dirty="0">
                          <a:solidFill>
                            <a:schemeClr val="tx2"/>
                          </a:solidFill>
                        </a:rPr>
                        <a:t>Profile Name</a:t>
                      </a:r>
                    </a:p>
                  </a:txBody>
                  <a:tcPr>
                    <a:solidFill>
                      <a:schemeClr val="tx2">
                        <a:lumMod val="50000"/>
                      </a:schemeClr>
                    </a:solidFill>
                  </a:tcPr>
                </a:tc>
                <a:tc>
                  <a:txBody>
                    <a:bodyPr/>
                    <a:lstStyle/>
                    <a:p>
                      <a:r>
                        <a:rPr lang="en-US" dirty="0">
                          <a:solidFill>
                            <a:schemeClr val="tx2"/>
                          </a:solidFill>
                        </a:rPr>
                        <a:t>Workload</a:t>
                      </a:r>
                    </a:p>
                  </a:txBody>
                  <a:tcPr>
                    <a:solidFill>
                      <a:schemeClr val="tx2">
                        <a:lumMod val="50000"/>
                      </a:schemeClr>
                    </a:solidFill>
                  </a:tcPr>
                </a:tc>
                <a:extLst>
                  <a:ext uri="{0D108BD9-81ED-4DB2-BD59-A6C34878D82A}">
                    <a16:rowId xmlns:a16="http://schemas.microsoft.com/office/drawing/2014/main" val="10000"/>
                  </a:ext>
                </a:extLst>
              </a:tr>
              <a:tr h="370840">
                <a:tc>
                  <a:txBody>
                    <a:bodyPr/>
                    <a:lstStyle/>
                    <a:p>
                      <a:r>
                        <a:rPr lang="en-US" dirty="0"/>
                        <a:t>Task Worker</a:t>
                      </a:r>
                    </a:p>
                  </a:txBody>
                  <a:tcPr/>
                </a:tc>
                <a:tc>
                  <a:txBody>
                    <a:bodyPr/>
                    <a:lstStyle/>
                    <a:p>
                      <a:r>
                        <a:rPr lang="en-US" dirty="0"/>
                        <a:t>Login VSI Task worker</a:t>
                      </a:r>
                    </a:p>
                  </a:txBody>
                  <a:tcPr/>
                </a:tc>
                <a:extLst>
                  <a:ext uri="{0D108BD9-81ED-4DB2-BD59-A6C34878D82A}">
                    <a16:rowId xmlns:a16="http://schemas.microsoft.com/office/drawing/2014/main" val="10001"/>
                  </a:ext>
                </a:extLst>
              </a:tr>
              <a:tr h="370840">
                <a:tc>
                  <a:txBody>
                    <a:bodyPr/>
                    <a:lstStyle/>
                    <a:p>
                      <a:r>
                        <a:rPr lang="en-US" dirty="0"/>
                        <a:t>Knowledge Worker</a:t>
                      </a:r>
                    </a:p>
                  </a:txBody>
                  <a:tcPr/>
                </a:tc>
                <a:tc>
                  <a:txBody>
                    <a:bodyPr/>
                    <a:lstStyle/>
                    <a:p>
                      <a:r>
                        <a:rPr lang="en-US" dirty="0"/>
                        <a:t>Login VSI Knowledge worker</a:t>
                      </a:r>
                    </a:p>
                  </a:txBody>
                  <a:tcPr/>
                </a:tc>
                <a:extLst>
                  <a:ext uri="{0D108BD9-81ED-4DB2-BD59-A6C34878D82A}">
                    <a16:rowId xmlns:a16="http://schemas.microsoft.com/office/drawing/2014/main" val="10002"/>
                  </a:ext>
                </a:extLst>
              </a:tr>
              <a:tr h="370840">
                <a:tc>
                  <a:txBody>
                    <a:bodyPr/>
                    <a:lstStyle/>
                    <a:p>
                      <a:r>
                        <a:rPr lang="en-US" dirty="0"/>
                        <a:t>Power Worker</a:t>
                      </a:r>
                    </a:p>
                  </a:txBody>
                  <a:tcPr/>
                </a:tc>
                <a:tc>
                  <a:txBody>
                    <a:bodyPr/>
                    <a:lstStyle/>
                    <a:p>
                      <a:r>
                        <a:rPr lang="en-US" dirty="0"/>
                        <a:t>Login VSI Power worker</a:t>
                      </a:r>
                    </a:p>
                  </a:txBody>
                  <a:tcPr/>
                </a:tc>
                <a:extLst>
                  <a:ext uri="{0D108BD9-81ED-4DB2-BD59-A6C34878D82A}">
                    <a16:rowId xmlns:a16="http://schemas.microsoft.com/office/drawing/2014/main" val="10003"/>
                  </a:ext>
                </a:extLst>
              </a:tr>
              <a:tr h="370840">
                <a:tc>
                  <a:txBody>
                    <a:bodyPr/>
                    <a:lstStyle/>
                    <a:p>
                      <a:r>
                        <a:rPr lang="en-US" dirty="0"/>
                        <a:t>Graphics LVSI Power + </a:t>
                      </a:r>
                      <a:r>
                        <a:rPr lang="en-US" dirty="0" err="1"/>
                        <a:t>ProLibrary</a:t>
                      </a:r>
                      <a:endParaRPr lang="en-US" dirty="0"/>
                    </a:p>
                  </a:txBody>
                  <a:tcPr/>
                </a:tc>
                <a:tc>
                  <a:txBody>
                    <a:bodyPr/>
                    <a:lstStyle/>
                    <a:p>
                      <a:r>
                        <a:rPr lang="en-US" dirty="0"/>
                        <a:t>Graphics - Login VSI Power worker with </a:t>
                      </a:r>
                      <a:r>
                        <a:rPr lang="en-US" dirty="0" err="1"/>
                        <a:t>ProLibrary</a:t>
                      </a:r>
                      <a:endParaRPr lang="en-US" dirty="0"/>
                    </a:p>
                  </a:txBody>
                  <a:tcPr/>
                </a:tc>
                <a:extLst>
                  <a:ext uri="{0D108BD9-81ED-4DB2-BD59-A6C34878D82A}">
                    <a16:rowId xmlns:a16="http://schemas.microsoft.com/office/drawing/2014/main" val="10004"/>
                  </a:ext>
                </a:extLst>
              </a:tr>
              <a:tr h="370840">
                <a:tc>
                  <a:txBody>
                    <a:bodyPr/>
                    <a:lstStyle/>
                    <a:p>
                      <a:r>
                        <a:rPr lang="en-US" dirty="0"/>
                        <a:t>Graphics</a:t>
                      </a:r>
                      <a:r>
                        <a:rPr lang="en-US" baseline="0" dirty="0"/>
                        <a:t> LVSI Custom</a:t>
                      </a:r>
                      <a:endParaRPr lang="en-US" dirty="0"/>
                    </a:p>
                  </a:txBody>
                  <a:tcPr/>
                </a:tc>
                <a:tc>
                  <a:txBody>
                    <a:bodyPr/>
                    <a:lstStyle/>
                    <a:p>
                      <a:r>
                        <a:rPr lang="en-US" dirty="0"/>
                        <a:t>Graphics – LVSI Custom</a:t>
                      </a:r>
                    </a:p>
                  </a:txBody>
                  <a:tcPr/>
                </a:tc>
                <a:extLst>
                  <a:ext uri="{0D108BD9-81ED-4DB2-BD59-A6C34878D82A}">
                    <a16:rowId xmlns:a16="http://schemas.microsoft.com/office/drawing/2014/main" val="10005"/>
                  </a:ext>
                </a:extLst>
              </a:tr>
            </a:tbl>
          </a:graphicData>
        </a:graphic>
      </p:graphicFrame>
      <p:sp>
        <p:nvSpPr>
          <p:cNvPr id="4" name="Rectangle 3"/>
          <p:cNvSpPr/>
          <p:nvPr/>
        </p:nvSpPr>
        <p:spPr>
          <a:xfrm>
            <a:off x="367393" y="4518842"/>
            <a:ext cx="4572000" cy="246221"/>
          </a:xfrm>
          <a:prstGeom prst="rect">
            <a:avLst/>
          </a:prstGeom>
        </p:spPr>
        <p:txBody>
          <a:bodyPr>
            <a:spAutoFit/>
          </a:bodyPr>
          <a:lstStyle/>
          <a:p>
            <a:r>
              <a:rPr lang="en-US" sz="1000" dirty="0">
                <a:solidFill>
                  <a:schemeClr val="tx2">
                    <a:lumMod val="50000"/>
                  </a:schemeClr>
                </a:solidFill>
                <a:latin typeface="Arial" panose="020B0604020202020204" pitchFamily="34" charset="0"/>
              </a:rPr>
              <a:t>Further information for each workload can be found on Login VSI’s </a:t>
            </a:r>
            <a:r>
              <a:rPr lang="en-US" sz="1000" dirty="0">
                <a:solidFill>
                  <a:schemeClr val="tx2">
                    <a:lumMod val="50000"/>
                  </a:schemeClr>
                </a:solidFill>
                <a:latin typeface="Arial" panose="020B0604020202020204" pitchFamily="34" charset="0"/>
                <a:hlinkClick r:id="rId2"/>
              </a:rPr>
              <a:t>website</a:t>
            </a:r>
            <a:r>
              <a:rPr lang="en-US" sz="1000" dirty="0">
                <a:solidFill>
                  <a:schemeClr val="tx2">
                    <a:lumMod val="50000"/>
                  </a:schemeClr>
                </a:solidFill>
                <a:latin typeface="Arial" panose="020B0604020202020204" pitchFamily="34" charset="0"/>
              </a:rPr>
              <a:t>. </a:t>
            </a:r>
            <a:endParaRPr lang="en-US" sz="1000" dirty="0">
              <a:solidFill>
                <a:schemeClr val="tx2">
                  <a:lumMod val="50000"/>
                </a:schemeClr>
              </a:solidFill>
            </a:endParaRPr>
          </a:p>
        </p:txBody>
      </p:sp>
    </p:spTree>
    <p:extLst>
      <p:ext uri="{BB962C8B-B14F-4D97-AF65-F5344CB8AC3E}">
        <p14:creationId xmlns:p14="http://schemas.microsoft.com/office/powerpoint/2010/main" val="3581869757"/>
      </p:ext>
    </p:extLst>
  </p:cSld>
  <p:clrMapOvr>
    <a:masterClrMapping/>
  </p:clrMapOvr>
  <p:transition spd="med">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Utilization Thresholds</a:t>
            </a:r>
          </a:p>
        </p:txBody>
      </p:sp>
      <p:sp>
        <p:nvSpPr>
          <p:cNvPr id="4" name="Subtitle 3"/>
          <p:cNvSpPr>
            <a:spLocks noGrp="1"/>
          </p:cNvSpPr>
          <p:nvPr>
            <p:ph type="subTitle" idx="11"/>
          </p:nvPr>
        </p:nvSpPr>
        <p:spPr/>
        <p:txBody>
          <a:bodyPr/>
          <a:lstStyle/>
          <a:p>
            <a:r>
              <a:rPr lang="en-US" dirty="0"/>
              <a:t>With Citrix </a:t>
            </a:r>
            <a:r>
              <a:rPr lang="en-US" dirty="0" err="1"/>
              <a:t>XenDesktop</a:t>
            </a:r>
            <a:endParaRPr lang="en-US" dirty="0"/>
          </a:p>
        </p:txBody>
      </p:sp>
      <p:graphicFrame>
        <p:nvGraphicFramePr>
          <p:cNvPr id="3" name="Table 2"/>
          <p:cNvGraphicFramePr>
            <a:graphicFrameLocks noGrp="1"/>
          </p:cNvGraphicFramePr>
          <p:nvPr/>
        </p:nvGraphicFramePr>
        <p:xfrm>
          <a:off x="274319" y="1315357"/>
          <a:ext cx="8383814" cy="1854200"/>
        </p:xfrm>
        <a:graphic>
          <a:graphicData uri="http://schemas.openxmlformats.org/drawingml/2006/table">
            <a:tbl>
              <a:tblPr firstRow="1" bandRow="1">
                <a:tableStyleId>{5C22544A-7EE6-4342-B048-85BDC9FD1C3A}</a:tableStyleId>
              </a:tblPr>
              <a:tblGrid>
                <a:gridCol w="5252902">
                  <a:extLst>
                    <a:ext uri="{9D8B030D-6E8A-4147-A177-3AD203B41FA5}">
                      <a16:colId xmlns:a16="http://schemas.microsoft.com/office/drawing/2014/main" val="20000"/>
                    </a:ext>
                  </a:extLst>
                </a:gridCol>
                <a:gridCol w="3130912">
                  <a:extLst>
                    <a:ext uri="{9D8B030D-6E8A-4147-A177-3AD203B41FA5}">
                      <a16:colId xmlns:a16="http://schemas.microsoft.com/office/drawing/2014/main" val="20001"/>
                    </a:ext>
                  </a:extLst>
                </a:gridCol>
              </a:tblGrid>
              <a:tr h="370840">
                <a:tc>
                  <a:txBody>
                    <a:bodyPr/>
                    <a:lstStyle/>
                    <a:p>
                      <a:pPr algn="ctr"/>
                      <a:r>
                        <a:rPr lang="en-US" dirty="0">
                          <a:solidFill>
                            <a:schemeClr val="tx2"/>
                          </a:solidFill>
                        </a:rPr>
                        <a:t>Parameter</a:t>
                      </a:r>
                    </a:p>
                  </a:txBody>
                  <a:tcPr>
                    <a:solidFill>
                      <a:schemeClr val="tx2">
                        <a:lumMod val="50000"/>
                      </a:schemeClr>
                    </a:solidFill>
                  </a:tcPr>
                </a:tc>
                <a:tc>
                  <a:txBody>
                    <a:bodyPr/>
                    <a:lstStyle/>
                    <a:p>
                      <a:pPr algn="ctr"/>
                      <a:r>
                        <a:rPr lang="en-US" dirty="0">
                          <a:solidFill>
                            <a:schemeClr val="tx2"/>
                          </a:solidFill>
                        </a:rPr>
                        <a:t>Pass/Fail Threshold </a:t>
                      </a:r>
                    </a:p>
                  </a:txBody>
                  <a:tcPr>
                    <a:solidFill>
                      <a:schemeClr val="tx2">
                        <a:lumMod val="50000"/>
                      </a:schemeClr>
                    </a:solidFill>
                  </a:tcPr>
                </a:tc>
                <a:extLst>
                  <a:ext uri="{0D108BD9-81ED-4DB2-BD59-A6C34878D82A}">
                    <a16:rowId xmlns:a16="http://schemas.microsoft.com/office/drawing/2014/main" val="10000"/>
                  </a:ext>
                </a:extLst>
              </a:tr>
              <a:tr h="370840">
                <a:tc>
                  <a:txBody>
                    <a:bodyPr/>
                    <a:lstStyle/>
                    <a:p>
                      <a:pPr algn="ctr"/>
                      <a:r>
                        <a:rPr lang="en-US" dirty="0"/>
                        <a:t>Physical Host CPU Utilization</a:t>
                      </a:r>
                    </a:p>
                  </a:txBody>
                  <a:tcPr/>
                </a:tc>
                <a:tc>
                  <a:txBody>
                    <a:bodyPr/>
                    <a:lstStyle/>
                    <a:p>
                      <a:pPr algn="ctr"/>
                      <a:r>
                        <a:rPr lang="en-US" dirty="0"/>
                        <a:t>100%</a:t>
                      </a:r>
                    </a:p>
                  </a:txBody>
                  <a:tcPr/>
                </a:tc>
                <a:extLst>
                  <a:ext uri="{0D108BD9-81ED-4DB2-BD59-A6C34878D82A}">
                    <a16:rowId xmlns:a16="http://schemas.microsoft.com/office/drawing/2014/main" val="10001"/>
                  </a:ext>
                </a:extLst>
              </a:tr>
              <a:tr h="370840">
                <a:tc>
                  <a:txBody>
                    <a:bodyPr/>
                    <a:lstStyle/>
                    <a:p>
                      <a:pPr algn="ctr"/>
                      <a:r>
                        <a:rPr lang="en-US" dirty="0"/>
                        <a:t>Physical Host Memory Utilization</a:t>
                      </a:r>
                    </a:p>
                  </a:txBody>
                  <a:tcPr/>
                </a:tc>
                <a:tc>
                  <a:txBody>
                    <a:bodyPr/>
                    <a:lstStyle/>
                    <a:p>
                      <a:pPr algn="ctr"/>
                      <a:r>
                        <a:rPr lang="en-US" dirty="0"/>
                        <a:t>85%</a:t>
                      </a:r>
                    </a:p>
                  </a:txBody>
                  <a:tcPr/>
                </a:tc>
                <a:extLst>
                  <a:ext uri="{0D108BD9-81ED-4DB2-BD59-A6C34878D82A}">
                    <a16:rowId xmlns:a16="http://schemas.microsoft.com/office/drawing/2014/main" val="10002"/>
                  </a:ext>
                </a:extLst>
              </a:tr>
              <a:tr h="370840">
                <a:tc>
                  <a:txBody>
                    <a:bodyPr/>
                    <a:lstStyle/>
                    <a:p>
                      <a:pPr algn="ctr"/>
                      <a:r>
                        <a:rPr lang="en-US" dirty="0"/>
                        <a:t>Network Throughput</a:t>
                      </a:r>
                    </a:p>
                  </a:txBody>
                  <a:tcPr/>
                </a:tc>
                <a:tc>
                  <a:txBody>
                    <a:bodyPr/>
                    <a:lstStyle/>
                    <a:p>
                      <a:pPr algn="ctr"/>
                      <a:r>
                        <a:rPr lang="en-US" dirty="0"/>
                        <a:t>85%</a:t>
                      </a:r>
                    </a:p>
                  </a:txBody>
                  <a:tcPr/>
                </a:tc>
                <a:extLst>
                  <a:ext uri="{0D108BD9-81ED-4DB2-BD59-A6C34878D82A}">
                    <a16:rowId xmlns:a16="http://schemas.microsoft.com/office/drawing/2014/main" val="10003"/>
                  </a:ext>
                </a:extLst>
              </a:tr>
              <a:tr h="370840">
                <a:tc>
                  <a:txBody>
                    <a:bodyPr/>
                    <a:lstStyle/>
                    <a:p>
                      <a:pPr algn="ctr"/>
                      <a:r>
                        <a:rPr lang="en-US" dirty="0"/>
                        <a:t>Storage IO Latency</a:t>
                      </a:r>
                    </a:p>
                  </a:txBody>
                  <a:tcPr/>
                </a:tc>
                <a:tc>
                  <a:txBody>
                    <a:bodyPr/>
                    <a:lstStyle/>
                    <a:p>
                      <a:pPr algn="ctr"/>
                      <a:r>
                        <a:rPr lang="en-US" dirty="0"/>
                        <a:t>20ms</a:t>
                      </a:r>
                    </a:p>
                  </a:txBody>
                  <a:tcPr/>
                </a:tc>
                <a:extLst>
                  <a:ext uri="{0D108BD9-81ED-4DB2-BD59-A6C34878D82A}">
                    <a16:rowId xmlns:a16="http://schemas.microsoft.com/office/drawing/2014/main" val="10004"/>
                  </a:ext>
                </a:extLst>
              </a:tr>
            </a:tbl>
          </a:graphicData>
        </a:graphic>
      </p:graphicFrame>
      <p:sp>
        <p:nvSpPr>
          <p:cNvPr id="5" name="Rectangle 4"/>
          <p:cNvSpPr/>
          <p:nvPr/>
        </p:nvSpPr>
        <p:spPr>
          <a:xfrm>
            <a:off x="266700" y="4441371"/>
            <a:ext cx="6253843" cy="400110"/>
          </a:xfrm>
          <a:prstGeom prst="rect">
            <a:avLst/>
          </a:prstGeom>
        </p:spPr>
        <p:txBody>
          <a:bodyPr wrap="square">
            <a:spAutoFit/>
          </a:bodyPr>
          <a:lstStyle/>
          <a:p>
            <a:r>
              <a:rPr lang="en-US" sz="1000" dirty="0"/>
              <a:t>*Turbo mode is enabled; therefore, the CPU threshold is increased as it will be reported as over 100% utilization when running with turbo.</a:t>
            </a:r>
          </a:p>
        </p:txBody>
      </p:sp>
    </p:spTree>
    <p:extLst>
      <p:ext uri="{BB962C8B-B14F-4D97-AF65-F5344CB8AC3E}">
        <p14:creationId xmlns:p14="http://schemas.microsoft.com/office/powerpoint/2010/main" val="3429384842"/>
      </p:ext>
    </p:extLst>
  </p:cSld>
  <p:clrMapOvr>
    <a:masterClrMapping/>
  </p:clrMapOvr>
  <p:transition spd="med">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and Software Test Components</a:t>
            </a:r>
          </a:p>
        </p:txBody>
      </p:sp>
      <p:sp>
        <p:nvSpPr>
          <p:cNvPr id="4" name="Subtitle 3"/>
          <p:cNvSpPr>
            <a:spLocks noGrp="1"/>
          </p:cNvSpPr>
          <p:nvPr>
            <p:ph type="subTitle" idx="11"/>
          </p:nvPr>
        </p:nvSpPr>
        <p:spPr/>
        <p:txBody>
          <a:bodyPr/>
          <a:lstStyle/>
          <a:p>
            <a:r>
              <a:rPr lang="en-US" dirty="0"/>
              <a:t>With Citrix </a:t>
            </a:r>
            <a:r>
              <a:rPr lang="en-US" dirty="0" err="1"/>
              <a:t>XenDesktop</a:t>
            </a:r>
            <a:endParaRPr lang="en-US" dirty="0"/>
          </a:p>
        </p:txBody>
      </p:sp>
      <p:pic>
        <p:nvPicPr>
          <p:cNvPr id="5" name="Picture 4"/>
          <p:cNvPicPr>
            <a:picLocks noChangeAspect="1"/>
          </p:cNvPicPr>
          <p:nvPr/>
        </p:nvPicPr>
        <p:blipFill>
          <a:blip r:embed="rId2"/>
          <a:stretch>
            <a:fillRect/>
          </a:stretch>
        </p:blipFill>
        <p:spPr>
          <a:xfrm>
            <a:off x="2065564" y="951596"/>
            <a:ext cx="5012872" cy="2506436"/>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1238247" y="3374692"/>
            <a:ext cx="6248404" cy="1710176"/>
          </a:xfrm>
          <a:prstGeom prst="rect">
            <a:avLst/>
          </a:prstGeom>
        </p:spPr>
      </p:pic>
    </p:spTree>
    <p:extLst>
      <p:ext uri="{BB962C8B-B14F-4D97-AF65-F5344CB8AC3E}">
        <p14:creationId xmlns:p14="http://schemas.microsoft.com/office/powerpoint/2010/main" val="3371324932"/>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 VM Configurations</a:t>
            </a:r>
          </a:p>
        </p:txBody>
      </p:sp>
      <p:sp>
        <p:nvSpPr>
          <p:cNvPr id="4" name="Subtitle 3"/>
          <p:cNvSpPr>
            <a:spLocks noGrp="1"/>
          </p:cNvSpPr>
          <p:nvPr>
            <p:ph type="subTitle" idx="11"/>
          </p:nvPr>
        </p:nvSpPr>
        <p:spPr/>
        <p:txBody>
          <a:bodyPr/>
          <a:lstStyle/>
          <a:p>
            <a:r>
              <a:rPr lang="en-US" dirty="0"/>
              <a:t>With Citrix </a:t>
            </a:r>
            <a:r>
              <a:rPr lang="en-US" dirty="0" err="1"/>
              <a:t>XenDesktop</a:t>
            </a:r>
            <a:endParaRPr lang="en-US" dirty="0"/>
          </a:p>
        </p:txBody>
      </p:sp>
      <p:pic>
        <p:nvPicPr>
          <p:cNvPr id="3" name="Picture 2"/>
          <p:cNvPicPr>
            <a:picLocks noChangeAspect="1"/>
          </p:cNvPicPr>
          <p:nvPr/>
        </p:nvPicPr>
        <p:blipFill>
          <a:blip r:embed="rId2"/>
          <a:stretch>
            <a:fillRect/>
          </a:stretch>
        </p:blipFill>
        <p:spPr>
          <a:xfrm>
            <a:off x="1214437" y="940254"/>
            <a:ext cx="6715125" cy="3638550"/>
          </a:xfrm>
          <a:prstGeom prst="rect">
            <a:avLst/>
          </a:prstGeom>
        </p:spPr>
      </p:pic>
    </p:spTree>
    <p:extLst>
      <p:ext uri="{BB962C8B-B14F-4D97-AF65-F5344CB8AC3E}">
        <p14:creationId xmlns:p14="http://schemas.microsoft.com/office/powerpoint/2010/main" val="374554541"/>
      </p:ext>
    </p:extLst>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Results and Analysis</a:t>
            </a:r>
          </a:p>
        </p:txBody>
      </p:sp>
      <p:sp>
        <p:nvSpPr>
          <p:cNvPr id="4" name="Subtitle 3"/>
          <p:cNvSpPr>
            <a:spLocks noGrp="1"/>
          </p:cNvSpPr>
          <p:nvPr>
            <p:ph type="subTitle" idx="11"/>
          </p:nvPr>
        </p:nvSpPr>
        <p:spPr/>
        <p:txBody>
          <a:bodyPr/>
          <a:lstStyle/>
          <a:p>
            <a:r>
              <a:rPr lang="en-US" dirty="0"/>
              <a:t>With Citrix </a:t>
            </a:r>
            <a:r>
              <a:rPr lang="en-US" dirty="0" err="1"/>
              <a:t>XenDesktop</a:t>
            </a:r>
            <a:endParaRPr lang="en-US" dirty="0"/>
          </a:p>
        </p:txBody>
      </p:sp>
      <p:pic>
        <p:nvPicPr>
          <p:cNvPr id="5" name="Picture 4"/>
          <p:cNvPicPr>
            <a:picLocks noChangeAspect="1"/>
          </p:cNvPicPr>
          <p:nvPr/>
        </p:nvPicPr>
        <p:blipFill>
          <a:blip r:embed="rId3"/>
          <a:stretch>
            <a:fillRect/>
          </a:stretch>
        </p:blipFill>
        <p:spPr>
          <a:xfrm>
            <a:off x="947737" y="1452562"/>
            <a:ext cx="7248525" cy="2238375"/>
          </a:xfrm>
          <a:prstGeom prst="rect">
            <a:avLst/>
          </a:prstGeom>
        </p:spPr>
      </p:pic>
    </p:spTree>
    <p:extLst>
      <p:ext uri="{BB962C8B-B14F-4D97-AF65-F5344CB8AC3E}">
        <p14:creationId xmlns:p14="http://schemas.microsoft.com/office/powerpoint/2010/main" val="1376783955"/>
      </p:ext>
    </p:extLst>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Leaf-Spine Architecture</a:t>
            </a:r>
          </a:p>
        </p:txBody>
      </p:sp>
      <p:pic>
        <p:nvPicPr>
          <p:cNvPr id="5" name="Picture 4"/>
          <p:cNvPicPr>
            <a:picLocks noChangeAspect="1"/>
          </p:cNvPicPr>
          <p:nvPr/>
        </p:nvPicPr>
        <p:blipFill>
          <a:blip r:embed="rId3"/>
          <a:stretch>
            <a:fillRect/>
          </a:stretch>
        </p:blipFill>
        <p:spPr>
          <a:xfrm>
            <a:off x="1334099" y="776850"/>
            <a:ext cx="6475801" cy="3589800"/>
          </a:xfrm>
          <a:prstGeom prst="rect">
            <a:avLst/>
          </a:prstGeom>
        </p:spPr>
      </p:pic>
    </p:spTree>
    <p:extLst>
      <p:ext uri="{BB962C8B-B14F-4D97-AF65-F5344CB8AC3E}">
        <p14:creationId xmlns:p14="http://schemas.microsoft.com/office/powerpoint/2010/main" val="1421434065"/>
      </p:ext>
    </p:extLst>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1GbE </a:t>
            </a:r>
            <a:r>
              <a:rPr lang="en-US" dirty="0" err="1"/>
              <a:t>ToR</a:t>
            </a:r>
            <a:r>
              <a:rPr lang="en-US" dirty="0"/>
              <a:t> Switch – S3048</a:t>
            </a:r>
          </a:p>
        </p:txBody>
      </p:sp>
      <p:graphicFrame>
        <p:nvGraphicFramePr>
          <p:cNvPr id="4" name="Table 3"/>
          <p:cNvGraphicFramePr>
            <a:graphicFrameLocks noGrp="1"/>
          </p:cNvGraphicFramePr>
          <p:nvPr>
            <p:extLst>
              <p:ext uri="{D42A27DB-BD31-4B8C-83A1-F6EECF244321}">
                <p14:modId xmlns:p14="http://schemas.microsoft.com/office/powerpoint/2010/main" val="2698800983"/>
              </p:ext>
            </p:extLst>
          </p:nvPr>
        </p:nvGraphicFramePr>
        <p:xfrm>
          <a:off x="274320" y="2327729"/>
          <a:ext cx="8665572" cy="2443480"/>
        </p:xfrm>
        <a:graphic>
          <a:graphicData uri="http://schemas.openxmlformats.org/drawingml/2006/table">
            <a:tbl>
              <a:tblPr firstRow="1" bandRow="1">
                <a:tableStyleId>{5C22544A-7EE6-4342-B048-85BDC9FD1C3A}</a:tableStyleId>
              </a:tblPr>
              <a:tblGrid>
                <a:gridCol w="2166393">
                  <a:extLst>
                    <a:ext uri="{9D8B030D-6E8A-4147-A177-3AD203B41FA5}">
                      <a16:colId xmlns:a16="http://schemas.microsoft.com/office/drawing/2014/main" val="20000"/>
                    </a:ext>
                  </a:extLst>
                </a:gridCol>
                <a:gridCol w="2166393">
                  <a:extLst>
                    <a:ext uri="{9D8B030D-6E8A-4147-A177-3AD203B41FA5}">
                      <a16:colId xmlns:a16="http://schemas.microsoft.com/office/drawing/2014/main" val="20001"/>
                    </a:ext>
                  </a:extLst>
                </a:gridCol>
                <a:gridCol w="2166393">
                  <a:extLst>
                    <a:ext uri="{9D8B030D-6E8A-4147-A177-3AD203B41FA5}">
                      <a16:colId xmlns:a16="http://schemas.microsoft.com/office/drawing/2014/main" val="20002"/>
                    </a:ext>
                  </a:extLst>
                </a:gridCol>
                <a:gridCol w="2166393">
                  <a:extLst>
                    <a:ext uri="{9D8B030D-6E8A-4147-A177-3AD203B41FA5}">
                      <a16:colId xmlns:a16="http://schemas.microsoft.com/office/drawing/2014/main" val="20003"/>
                    </a:ext>
                  </a:extLst>
                </a:gridCol>
              </a:tblGrid>
              <a:tr h="370840">
                <a:tc>
                  <a:txBody>
                    <a:bodyPr/>
                    <a:lstStyle/>
                    <a:p>
                      <a:pPr algn="ctr"/>
                      <a:r>
                        <a:rPr lang="en-US" dirty="0">
                          <a:solidFill>
                            <a:schemeClr val="tx2"/>
                          </a:solidFill>
                        </a:rPr>
                        <a:t>Model</a:t>
                      </a:r>
                    </a:p>
                  </a:txBody>
                  <a:tcPr/>
                </a:tc>
                <a:tc>
                  <a:txBody>
                    <a:bodyPr/>
                    <a:lstStyle/>
                    <a:p>
                      <a:pPr algn="ctr"/>
                      <a:r>
                        <a:rPr lang="en-US" dirty="0">
                          <a:solidFill>
                            <a:schemeClr val="tx2"/>
                          </a:solidFill>
                        </a:rPr>
                        <a:t>Features</a:t>
                      </a:r>
                    </a:p>
                  </a:txBody>
                  <a:tcPr/>
                </a:tc>
                <a:tc>
                  <a:txBody>
                    <a:bodyPr/>
                    <a:lstStyle/>
                    <a:p>
                      <a:pPr algn="ctr"/>
                      <a:r>
                        <a:rPr lang="en-US" dirty="0">
                          <a:solidFill>
                            <a:schemeClr val="tx2"/>
                          </a:solidFill>
                        </a:rPr>
                        <a:t>Options</a:t>
                      </a:r>
                    </a:p>
                  </a:txBody>
                  <a:tcPr/>
                </a:tc>
                <a:tc>
                  <a:txBody>
                    <a:bodyPr/>
                    <a:lstStyle/>
                    <a:p>
                      <a:pPr algn="ctr"/>
                      <a:r>
                        <a:rPr lang="en-US" dirty="0">
                          <a:solidFill>
                            <a:schemeClr val="tx2"/>
                          </a:solidFill>
                        </a:rPr>
                        <a:t>Users</a:t>
                      </a:r>
                    </a:p>
                  </a:txBody>
                  <a:tcPr/>
                </a:tc>
                <a:extLst>
                  <a:ext uri="{0D108BD9-81ED-4DB2-BD59-A6C34878D82A}">
                    <a16:rowId xmlns:a16="http://schemas.microsoft.com/office/drawing/2014/main" val="10000"/>
                  </a:ext>
                </a:extLst>
              </a:tr>
              <a:tr h="370840">
                <a:tc rowSpan="4">
                  <a:txBody>
                    <a:bodyPr/>
                    <a:lstStyle/>
                    <a:p>
                      <a:pPr algn="ctr"/>
                      <a:r>
                        <a:rPr lang="en-US" sz="1400" dirty="0"/>
                        <a:t>Dell Networking S3048-ON</a:t>
                      </a:r>
                    </a:p>
                  </a:txBody>
                  <a:tcPr/>
                </a:tc>
                <a:tc>
                  <a:txBody>
                    <a:bodyPr/>
                    <a:lstStyle/>
                    <a:p>
                      <a:pPr algn="ctr"/>
                      <a:r>
                        <a:rPr lang="en-US" sz="1400" dirty="0"/>
                        <a:t>48 x 1000BaseT</a:t>
                      </a:r>
                    </a:p>
                    <a:p>
                      <a:pPr algn="ctr"/>
                      <a:r>
                        <a:rPr lang="en-US" sz="1400" dirty="0"/>
                        <a:t>4 x 10Gb SFP+</a:t>
                      </a:r>
                    </a:p>
                  </a:txBody>
                  <a:tcPr/>
                </a:tc>
                <a:tc>
                  <a:txBody>
                    <a:bodyPr/>
                    <a:lstStyle/>
                    <a:p>
                      <a:pPr algn="ctr"/>
                      <a:r>
                        <a:rPr lang="en-US" sz="1400" dirty="0"/>
                        <a:t>Redundant</a:t>
                      </a:r>
                      <a:r>
                        <a:rPr lang="en-US" sz="1400" baseline="0" dirty="0"/>
                        <a:t> hot-swap PSUs &amp; fans</a:t>
                      </a:r>
                      <a:endParaRPr lang="en-US" sz="1400" dirty="0"/>
                    </a:p>
                  </a:txBody>
                  <a:tcPr/>
                </a:tc>
                <a:tc rowSpan="4">
                  <a:txBody>
                    <a:bodyPr/>
                    <a:lstStyle/>
                    <a:p>
                      <a:pPr algn="ctr"/>
                      <a:r>
                        <a:rPr lang="en-US" sz="1400" dirty="0"/>
                        <a:t>1Gb connectivity (</a:t>
                      </a:r>
                      <a:r>
                        <a:rPr lang="en-US" sz="1400" dirty="0" err="1"/>
                        <a:t>iDRAC</a:t>
                      </a:r>
                      <a:r>
                        <a:rPr lang="en-US" sz="1400" dirty="0"/>
                        <a:t>)</a:t>
                      </a:r>
                    </a:p>
                  </a:txBody>
                  <a:tcPr/>
                </a:tc>
                <a:extLst>
                  <a:ext uri="{0D108BD9-81ED-4DB2-BD59-A6C34878D82A}">
                    <a16:rowId xmlns:a16="http://schemas.microsoft.com/office/drawing/2014/main" val="10001"/>
                  </a:ext>
                </a:extLst>
              </a:tr>
              <a:tr h="370840">
                <a:tc vMerge="1">
                  <a:txBody>
                    <a:bodyPr/>
                    <a:lstStyle/>
                    <a:p>
                      <a:endParaRPr lang="en-US" dirty="0"/>
                    </a:p>
                  </a:txBody>
                  <a:tcPr/>
                </a:tc>
                <a:tc>
                  <a:txBody>
                    <a:bodyPr/>
                    <a:lstStyle/>
                    <a:p>
                      <a:pPr algn="ctr"/>
                      <a:r>
                        <a:rPr lang="en-US" sz="1400" dirty="0"/>
                        <a:t>Non-blocking, line-rate performance</a:t>
                      </a:r>
                    </a:p>
                  </a:txBody>
                  <a:tcPr/>
                </a:tc>
                <a:tc>
                  <a:txBody>
                    <a:bodyPr/>
                    <a:lstStyle/>
                    <a:p>
                      <a:pPr algn="ctr"/>
                      <a:r>
                        <a:rPr lang="en-US" sz="1400" dirty="0"/>
                        <a:t>VRF-lite, Routed VLT, VLT Proxy Gateway</a:t>
                      </a:r>
                    </a:p>
                  </a:txBody>
                  <a:tcPr/>
                </a:tc>
                <a:tc vMerge="1">
                  <a:txBody>
                    <a:bodyPr/>
                    <a:lstStyle/>
                    <a:p>
                      <a:endParaRPr lang="en-US" dirty="0"/>
                    </a:p>
                  </a:txBody>
                  <a:tcPr/>
                </a:tc>
                <a:extLst>
                  <a:ext uri="{0D108BD9-81ED-4DB2-BD59-A6C34878D82A}">
                    <a16:rowId xmlns:a16="http://schemas.microsoft.com/office/drawing/2014/main" val="10002"/>
                  </a:ext>
                </a:extLst>
              </a:tr>
              <a:tr h="370840">
                <a:tc vMerge="1">
                  <a:txBody>
                    <a:bodyPr/>
                    <a:lstStyle/>
                    <a:p>
                      <a:endParaRPr lang="en-US" dirty="0"/>
                    </a:p>
                  </a:txBody>
                  <a:tcPr/>
                </a:tc>
                <a:tc>
                  <a:txBody>
                    <a:bodyPr/>
                    <a:lstStyle/>
                    <a:p>
                      <a:pPr algn="ctr"/>
                      <a:r>
                        <a:rPr lang="en-US" sz="1400" dirty="0"/>
                        <a:t>260Gbps full-duplex bandwidth</a:t>
                      </a:r>
                    </a:p>
                  </a:txBody>
                  <a:tcPr/>
                </a:tc>
                <a:tc>
                  <a:txBody>
                    <a:bodyPr/>
                    <a:lstStyle/>
                    <a:p>
                      <a:pPr algn="ctr"/>
                      <a:r>
                        <a:rPr lang="en-US" sz="1400" dirty="0"/>
                        <a:t>User port stacking (up to 6 switches)</a:t>
                      </a:r>
                    </a:p>
                  </a:txBody>
                  <a:tcPr/>
                </a:tc>
                <a:tc vMerge="1">
                  <a:txBody>
                    <a:bodyPr/>
                    <a:lstStyle/>
                    <a:p>
                      <a:endParaRPr lang="en-US" dirty="0"/>
                    </a:p>
                  </a:txBody>
                  <a:tcPr/>
                </a:tc>
                <a:extLst>
                  <a:ext uri="{0D108BD9-81ED-4DB2-BD59-A6C34878D82A}">
                    <a16:rowId xmlns:a16="http://schemas.microsoft.com/office/drawing/2014/main" val="10003"/>
                  </a:ext>
                </a:extLst>
              </a:tr>
              <a:tr h="370840">
                <a:tc vMerge="1">
                  <a:txBody>
                    <a:bodyPr/>
                    <a:lstStyle/>
                    <a:p>
                      <a:endParaRPr lang="en-US" dirty="0"/>
                    </a:p>
                  </a:txBody>
                  <a:tcPr/>
                </a:tc>
                <a:tc>
                  <a:txBody>
                    <a:bodyPr/>
                    <a:lstStyle/>
                    <a:p>
                      <a:pPr algn="ctr"/>
                      <a:r>
                        <a:rPr lang="en-US" sz="1400" dirty="0"/>
                        <a:t>131 Mbps forwarding rate</a:t>
                      </a:r>
                    </a:p>
                  </a:txBody>
                  <a:tcPr/>
                </a:tc>
                <a:tc>
                  <a:txBody>
                    <a:bodyPr/>
                    <a:lstStyle/>
                    <a:p>
                      <a:pPr algn="ctr"/>
                      <a:r>
                        <a:rPr lang="en-US" sz="1400" dirty="0"/>
                        <a:t>Open Networking Install Environment (ONIE)</a:t>
                      </a:r>
                    </a:p>
                  </a:txBody>
                  <a:tcPr/>
                </a:tc>
                <a:tc vMerge="1">
                  <a:txBody>
                    <a:bodyPr/>
                    <a:lstStyle/>
                    <a:p>
                      <a:endParaRPr lang="en-US" dirty="0"/>
                    </a:p>
                  </a:txBody>
                  <a:tcPr/>
                </a:tc>
                <a:extLst>
                  <a:ext uri="{0D108BD9-81ED-4DB2-BD59-A6C34878D82A}">
                    <a16:rowId xmlns:a16="http://schemas.microsoft.com/office/drawing/2014/main" val="10004"/>
                  </a:ext>
                </a:extLst>
              </a:tr>
            </a:tbl>
          </a:graphicData>
        </a:graphic>
      </p:graphicFrame>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14420" y="982134"/>
            <a:ext cx="8115160" cy="1107924"/>
          </a:xfrm>
          <a:prstGeom prst="rect">
            <a:avLst/>
          </a:prstGeom>
        </p:spPr>
      </p:pic>
    </p:spTree>
    <p:extLst>
      <p:ext uri="{BB962C8B-B14F-4D97-AF65-F5344CB8AC3E}">
        <p14:creationId xmlns:p14="http://schemas.microsoft.com/office/powerpoint/2010/main" val="3236305934"/>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9118" y="1467718"/>
            <a:ext cx="2073108" cy="396706"/>
          </a:xfrm>
          <a:prstGeom prst="rect">
            <a:avLst/>
          </a:prstGeom>
        </p:spPr>
      </p:pic>
      <p:sp>
        <p:nvSpPr>
          <p:cNvPr id="27" name="Rectangle 26"/>
          <p:cNvSpPr/>
          <p:nvPr/>
        </p:nvSpPr>
        <p:spPr>
          <a:xfrm>
            <a:off x="330378" y="2691576"/>
            <a:ext cx="5076331" cy="1692771"/>
          </a:xfrm>
          <a:prstGeom prst="rect">
            <a:avLst/>
          </a:prstGeom>
        </p:spPr>
        <p:txBody>
          <a:bodyPr wrap="square" lIns="0" tIns="0" rIns="0" bIns="0">
            <a:spAutoFit/>
          </a:bodyPr>
          <a:lstStyle/>
          <a:p>
            <a:pPr marL="274313" indent="-274313" defTabSz="685463">
              <a:spcAft>
                <a:spcPts val="1200"/>
              </a:spcAft>
              <a:buClr>
                <a:srgbClr val="808080"/>
              </a:buClr>
              <a:buFont typeface="Arial" panose="020B0604020202020204" pitchFamily="34" charset="0"/>
              <a:buChar char="•"/>
            </a:pPr>
            <a:r>
              <a:rPr lang="en-US" sz="1800" b="1" dirty="0">
                <a:solidFill>
                  <a:schemeClr val="bg2"/>
                </a:solidFill>
                <a:latin typeface="+mj-lt"/>
              </a:rPr>
              <a:t>ALL-IN-ONE</a:t>
            </a:r>
            <a:r>
              <a:rPr lang="en-US" sz="1800" dirty="0">
                <a:solidFill>
                  <a:schemeClr val="bg2"/>
                </a:solidFill>
                <a:latin typeface="+mj-lt"/>
              </a:rPr>
              <a:t> Appliance with VxRail</a:t>
            </a:r>
          </a:p>
          <a:p>
            <a:pPr marL="274313" indent="-274313" defTabSz="685463">
              <a:spcAft>
                <a:spcPts val="1200"/>
              </a:spcAft>
              <a:buClr>
                <a:srgbClr val="808080"/>
              </a:buClr>
              <a:buFont typeface="Arial" panose="020B0604020202020204" pitchFamily="34" charset="0"/>
              <a:buChar char="•"/>
            </a:pPr>
            <a:r>
              <a:rPr lang="en-US" sz="1800" b="1" dirty="0">
                <a:solidFill>
                  <a:schemeClr val="bg2"/>
                </a:solidFill>
                <a:latin typeface="+mj-lt"/>
              </a:rPr>
              <a:t>Leading Desktop and App </a:t>
            </a:r>
            <a:r>
              <a:rPr lang="en-US" sz="1800" dirty="0">
                <a:solidFill>
                  <a:schemeClr val="bg2"/>
                </a:solidFill>
                <a:latin typeface="+mj-lt"/>
              </a:rPr>
              <a:t>Virtualization Solution from VMware</a:t>
            </a:r>
          </a:p>
          <a:p>
            <a:pPr marL="274313" indent="-274313" defTabSz="685463">
              <a:spcAft>
                <a:spcPts val="1200"/>
              </a:spcAft>
              <a:buClr>
                <a:srgbClr val="808080"/>
              </a:buClr>
              <a:buFont typeface="Arial" panose="020B0604020202020204" pitchFamily="34" charset="0"/>
              <a:buChar char="•"/>
            </a:pPr>
            <a:r>
              <a:rPr lang="en-US" sz="1800" b="1" dirty="0">
                <a:solidFill>
                  <a:schemeClr val="bg2"/>
                </a:solidFill>
                <a:latin typeface="+mj-lt"/>
              </a:rPr>
              <a:t>High Performance </a:t>
            </a:r>
            <a:r>
              <a:rPr lang="en-US" sz="1800" dirty="0">
                <a:solidFill>
                  <a:schemeClr val="bg2"/>
                </a:solidFill>
                <a:latin typeface="+mj-lt"/>
              </a:rPr>
              <a:t>Wyse Thin and Zero Clients from Dell</a:t>
            </a:r>
          </a:p>
        </p:txBody>
      </p:sp>
      <p:sp>
        <p:nvSpPr>
          <p:cNvPr id="2" name="Title 1"/>
          <p:cNvSpPr>
            <a:spLocks noGrp="1"/>
          </p:cNvSpPr>
          <p:nvPr>
            <p:ph type="title"/>
          </p:nvPr>
        </p:nvSpPr>
        <p:spPr/>
        <p:txBody>
          <a:bodyPr/>
          <a:lstStyle/>
          <a:p>
            <a:r>
              <a:rPr lang="en-US" dirty="0"/>
              <a:t>Simply Plug-in &amp; Power-up</a:t>
            </a:r>
          </a:p>
        </p:txBody>
      </p:sp>
      <p:grpSp>
        <p:nvGrpSpPr>
          <p:cNvPr id="6" name="Group 5"/>
          <p:cNvGrpSpPr/>
          <p:nvPr/>
        </p:nvGrpSpPr>
        <p:grpSpPr>
          <a:xfrm>
            <a:off x="2609113" y="942815"/>
            <a:ext cx="2858828" cy="1534843"/>
            <a:chOff x="3334036" y="2163082"/>
            <a:chExt cx="2490968" cy="1337347"/>
          </a:xfrm>
        </p:grpSpPr>
        <p:grpSp>
          <p:nvGrpSpPr>
            <p:cNvPr id="5" name="Group 4"/>
            <p:cNvGrpSpPr/>
            <p:nvPr/>
          </p:nvGrpSpPr>
          <p:grpSpPr>
            <a:xfrm>
              <a:off x="3334036" y="2163082"/>
              <a:ext cx="2039972" cy="1337347"/>
              <a:chOff x="-5142391" y="2363000"/>
              <a:chExt cx="5083698" cy="3332727"/>
            </a:xfrm>
          </p:grpSpPr>
          <p:pic>
            <p:nvPicPr>
              <p:cNvPr id="17" name="Picture 1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42391" y="2363000"/>
                <a:ext cx="2037249" cy="1209188"/>
              </a:xfrm>
              <a:prstGeom prst="rect">
                <a:avLst/>
              </a:prstGeom>
            </p:spPr>
          </p:pic>
          <p:pic>
            <p:nvPicPr>
              <p:cNvPr id="4" name="Picture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346527" y="3040267"/>
                <a:ext cx="3660727" cy="2287954"/>
              </a:xfrm>
              <a:prstGeom prst="rect">
                <a:avLst/>
              </a:prstGeom>
            </p:spPr>
          </p:pic>
          <p:pic>
            <p:nvPicPr>
              <p:cNvPr id="18" name="Picture 1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995203" y="2918940"/>
                <a:ext cx="4936510" cy="2776787"/>
              </a:xfrm>
              <a:prstGeom prst="rect">
                <a:avLst/>
              </a:prstGeom>
            </p:spPr>
          </p:pic>
        </p:grpSp>
        <p:pic>
          <p:nvPicPr>
            <p:cNvPr id="15" name="Picture 14"/>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5556358" y="2263669"/>
              <a:ext cx="268646" cy="1164131"/>
            </a:xfrm>
            <a:prstGeom prst="rect">
              <a:avLst/>
            </a:prstGeom>
          </p:spPr>
        </p:pic>
      </p:grpSp>
      <p:sp>
        <p:nvSpPr>
          <p:cNvPr id="19" name="Freeform 5"/>
          <p:cNvSpPr>
            <a:spLocks noEditPoints="1"/>
          </p:cNvSpPr>
          <p:nvPr/>
        </p:nvSpPr>
        <p:spPr bwMode="auto">
          <a:xfrm>
            <a:off x="6319049" y="1318869"/>
            <a:ext cx="516521" cy="535691"/>
          </a:xfrm>
          <a:custGeom>
            <a:avLst/>
            <a:gdLst>
              <a:gd name="T0" fmla="*/ 258 w 516"/>
              <a:gd name="T1" fmla="*/ 550 h 550"/>
              <a:gd name="T2" fmla="*/ 75 w 516"/>
              <a:gd name="T3" fmla="*/ 475 h 550"/>
              <a:gd name="T4" fmla="*/ 0 w 516"/>
              <a:gd name="T5" fmla="*/ 292 h 550"/>
              <a:gd name="T6" fmla="*/ 75 w 516"/>
              <a:gd name="T7" fmla="*/ 110 h 550"/>
              <a:gd name="T8" fmla="*/ 133 w 516"/>
              <a:gd name="T9" fmla="*/ 110 h 550"/>
              <a:gd name="T10" fmla="*/ 133 w 516"/>
              <a:gd name="T11" fmla="*/ 168 h 550"/>
              <a:gd name="T12" fmla="*/ 82 w 516"/>
              <a:gd name="T13" fmla="*/ 292 h 550"/>
              <a:gd name="T14" fmla="*/ 133 w 516"/>
              <a:gd name="T15" fmla="*/ 417 h 550"/>
              <a:gd name="T16" fmla="*/ 258 w 516"/>
              <a:gd name="T17" fmla="*/ 468 h 550"/>
              <a:gd name="T18" fmla="*/ 382 w 516"/>
              <a:gd name="T19" fmla="*/ 417 h 550"/>
              <a:gd name="T20" fmla="*/ 433 w 516"/>
              <a:gd name="T21" fmla="*/ 292 h 550"/>
              <a:gd name="T22" fmla="*/ 382 w 516"/>
              <a:gd name="T23" fmla="*/ 168 h 550"/>
              <a:gd name="T24" fmla="*/ 382 w 516"/>
              <a:gd name="T25" fmla="*/ 110 h 550"/>
              <a:gd name="T26" fmla="*/ 440 w 516"/>
              <a:gd name="T27" fmla="*/ 110 h 550"/>
              <a:gd name="T28" fmla="*/ 516 w 516"/>
              <a:gd name="T29" fmla="*/ 292 h 550"/>
              <a:gd name="T30" fmla="*/ 440 w 516"/>
              <a:gd name="T31" fmla="*/ 475 h 550"/>
              <a:gd name="T32" fmla="*/ 258 w 516"/>
              <a:gd name="T33" fmla="*/ 550 h 550"/>
              <a:gd name="T34" fmla="*/ 299 w 516"/>
              <a:gd name="T35" fmla="*/ 238 h 550"/>
              <a:gd name="T36" fmla="*/ 299 w 516"/>
              <a:gd name="T37" fmla="*/ 41 h 550"/>
              <a:gd name="T38" fmla="*/ 258 w 516"/>
              <a:gd name="T39" fmla="*/ 0 h 550"/>
              <a:gd name="T40" fmla="*/ 217 w 516"/>
              <a:gd name="T41" fmla="*/ 41 h 550"/>
              <a:gd name="T42" fmla="*/ 217 w 516"/>
              <a:gd name="T43" fmla="*/ 238 h 550"/>
              <a:gd name="T44" fmla="*/ 258 w 516"/>
              <a:gd name="T45" fmla="*/ 279 h 550"/>
              <a:gd name="T46" fmla="*/ 299 w 516"/>
              <a:gd name="T47" fmla="*/ 23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6" h="550">
                <a:moveTo>
                  <a:pt x="258" y="550"/>
                </a:moveTo>
                <a:cubicBezTo>
                  <a:pt x="189" y="550"/>
                  <a:pt x="124" y="523"/>
                  <a:pt x="75" y="475"/>
                </a:cubicBezTo>
                <a:cubicBezTo>
                  <a:pt x="26" y="426"/>
                  <a:pt x="0" y="361"/>
                  <a:pt x="0" y="292"/>
                </a:cubicBezTo>
                <a:cubicBezTo>
                  <a:pt x="0" y="223"/>
                  <a:pt x="27" y="159"/>
                  <a:pt x="75" y="110"/>
                </a:cubicBezTo>
                <a:cubicBezTo>
                  <a:pt x="92" y="93"/>
                  <a:pt x="117" y="93"/>
                  <a:pt x="133" y="110"/>
                </a:cubicBezTo>
                <a:cubicBezTo>
                  <a:pt x="150" y="126"/>
                  <a:pt x="150" y="152"/>
                  <a:pt x="133" y="168"/>
                </a:cubicBezTo>
                <a:cubicBezTo>
                  <a:pt x="100" y="201"/>
                  <a:pt x="82" y="245"/>
                  <a:pt x="82" y="292"/>
                </a:cubicBezTo>
                <a:cubicBezTo>
                  <a:pt x="82" y="339"/>
                  <a:pt x="101" y="383"/>
                  <a:pt x="133" y="417"/>
                </a:cubicBezTo>
                <a:cubicBezTo>
                  <a:pt x="167" y="450"/>
                  <a:pt x="211" y="468"/>
                  <a:pt x="258" y="468"/>
                </a:cubicBezTo>
                <a:cubicBezTo>
                  <a:pt x="305" y="468"/>
                  <a:pt x="349" y="449"/>
                  <a:pt x="382" y="417"/>
                </a:cubicBezTo>
                <a:cubicBezTo>
                  <a:pt x="415" y="383"/>
                  <a:pt x="433" y="339"/>
                  <a:pt x="433" y="292"/>
                </a:cubicBezTo>
                <a:cubicBezTo>
                  <a:pt x="433" y="245"/>
                  <a:pt x="415" y="201"/>
                  <a:pt x="382" y="168"/>
                </a:cubicBezTo>
                <a:cubicBezTo>
                  <a:pt x="366" y="152"/>
                  <a:pt x="366" y="126"/>
                  <a:pt x="382" y="110"/>
                </a:cubicBezTo>
                <a:cubicBezTo>
                  <a:pt x="398" y="93"/>
                  <a:pt x="424" y="93"/>
                  <a:pt x="440" y="110"/>
                </a:cubicBezTo>
                <a:cubicBezTo>
                  <a:pt x="489" y="159"/>
                  <a:pt x="516" y="223"/>
                  <a:pt x="516" y="292"/>
                </a:cubicBezTo>
                <a:cubicBezTo>
                  <a:pt x="516" y="361"/>
                  <a:pt x="489" y="426"/>
                  <a:pt x="440" y="475"/>
                </a:cubicBezTo>
                <a:cubicBezTo>
                  <a:pt x="391" y="523"/>
                  <a:pt x="327" y="550"/>
                  <a:pt x="258" y="550"/>
                </a:cubicBezTo>
                <a:close/>
                <a:moveTo>
                  <a:pt x="299" y="238"/>
                </a:moveTo>
                <a:cubicBezTo>
                  <a:pt x="299" y="41"/>
                  <a:pt x="299" y="41"/>
                  <a:pt x="299" y="41"/>
                </a:cubicBezTo>
                <a:cubicBezTo>
                  <a:pt x="299" y="18"/>
                  <a:pt x="280" y="0"/>
                  <a:pt x="258" y="0"/>
                </a:cubicBezTo>
                <a:cubicBezTo>
                  <a:pt x="235" y="0"/>
                  <a:pt x="217" y="18"/>
                  <a:pt x="217" y="41"/>
                </a:cubicBezTo>
                <a:cubicBezTo>
                  <a:pt x="217" y="238"/>
                  <a:pt x="217" y="238"/>
                  <a:pt x="217" y="238"/>
                </a:cubicBezTo>
                <a:cubicBezTo>
                  <a:pt x="217" y="260"/>
                  <a:pt x="235" y="279"/>
                  <a:pt x="258" y="279"/>
                </a:cubicBezTo>
                <a:cubicBezTo>
                  <a:pt x="280" y="279"/>
                  <a:pt x="299" y="260"/>
                  <a:pt x="299" y="238"/>
                </a:cubicBezTo>
                <a:close/>
              </a:path>
            </a:pathLst>
          </a:custGeom>
          <a:solidFill>
            <a:schemeClr val="accent2"/>
          </a:solidFill>
          <a:ln>
            <a:noFill/>
          </a:ln>
          <a:extLst/>
        </p:spPr>
        <p:txBody>
          <a:bodyPr vert="horz" wrap="square" lIns="91440" tIns="45720" rIns="91440" bIns="45720" numCol="1" anchor="ctr" anchorCtr="0" compatLnSpc="1">
            <a:prstTxWarp prst="textNoShape">
              <a:avLst/>
            </a:prstTxWarp>
          </a:bodyPr>
          <a:lstStyle/>
          <a:p>
            <a:endParaRPr lang="en-US" sz="1800"/>
          </a:p>
        </p:txBody>
      </p:sp>
      <p:sp>
        <p:nvSpPr>
          <p:cNvPr id="3" name="Rectangle 2"/>
          <p:cNvSpPr/>
          <p:nvPr/>
        </p:nvSpPr>
        <p:spPr>
          <a:xfrm>
            <a:off x="7028089" y="1080316"/>
            <a:ext cx="1745317" cy="923330"/>
          </a:xfrm>
          <a:prstGeom prst="rect">
            <a:avLst/>
          </a:prstGeom>
        </p:spPr>
        <p:txBody>
          <a:bodyPr wrap="square" anchor="ctr">
            <a:spAutoFit/>
          </a:bodyPr>
          <a:lstStyle/>
          <a:p>
            <a:r>
              <a:rPr lang="en-US" sz="2600" b="1" dirty="0">
                <a:solidFill>
                  <a:schemeClr val="bg2"/>
                </a:solidFill>
              </a:rPr>
              <a:t>95%</a:t>
            </a:r>
          </a:p>
          <a:p>
            <a:r>
              <a:rPr lang="en-US" sz="1400" dirty="0">
                <a:solidFill>
                  <a:schemeClr val="bg2"/>
                </a:solidFill>
              </a:rPr>
              <a:t>Faster initiation for 1</a:t>
            </a:r>
            <a:r>
              <a:rPr lang="en-US" sz="1400" baseline="30000" dirty="0">
                <a:solidFill>
                  <a:schemeClr val="bg2"/>
                </a:solidFill>
              </a:rPr>
              <a:t>st</a:t>
            </a:r>
            <a:r>
              <a:rPr lang="en-US" sz="1400" dirty="0">
                <a:solidFill>
                  <a:schemeClr val="bg2"/>
                </a:solidFill>
              </a:rPr>
              <a:t> </a:t>
            </a:r>
            <a:r>
              <a:rPr lang="en-US" sz="1400" dirty="0" err="1">
                <a:solidFill>
                  <a:schemeClr val="bg2"/>
                </a:solidFill>
              </a:rPr>
              <a:t>VxRail</a:t>
            </a:r>
            <a:r>
              <a:rPr lang="en-US" sz="1400" dirty="0">
                <a:solidFill>
                  <a:schemeClr val="bg2"/>
                </a:solidFill>
              </a:rPr>
              <a:t> appliance</a:t>
            </a:r>
            <a:endParaRPr lang="en-US" sz="1300" dirty="0">
              <a:solidFill>
                <a:schemeClr val="bg2"/>
              </a:solidFill>
            </a:endParaRPr>
          </a:p>
        </p:txBody>
      </p:sp>
      <p:grpSp>
        <p:nvGrpSpPr>
          <p:cNvPr id="21" name="Group 20"/>
          <p:cNvGrpSpPr/>
          <p:nvPr/>
        </p:nvGrpSpPr>
        <p:grpSpPr>
          <a:xfrm>
            <a:off x="6320812" y="2420177"/>
            <a:ext cx="567530" cy="604206"/>
            <a:chOff x="6600825" y="4505325"/>
            <a:chExt cx="1916113" cy="2039938"/>
          </a:xfrm>
          <a:solidFill>
            <a:schemeClr val="accent1"/>
          </a:solidFill>
        </p:grpSpPr>
        <p:sp>
          <p:nvSpPr>
            <p:cNvPr id="22" name="Freeform 12"/>
            <p:cNvSpPr>
              <a:spLocks noEditPoints="1"/>
            </p:cNvSpPr>
            <p:nvPr/>
          </p:nvSpPr>
          <p:spPr bwMode="auto">
            <a:xfrm>
              <a:off x="6600825" y="4989513"/>
              <a:ext cx="1554163" cy="1555750"/>
            </a:xfrm>
            <a:custGeom>
              <a:avLst/>
              <a:gdLst>
                <a:gd name="T0" fmla="*/ 51 w 138"/>
                <a:gd name="T1" fmla="*/ 64 h 138"/>
                <a:gd name="T2" fmla="*/ 87 w 138"/>
                <a:gd name="T3" fmla="*/ 76 h 138"/>
                <a:gd name="T4" fmla="*/ 67 w 138"/>
                <a:gd name="T5" fmla="*/ 77 h 138"/>
                <a:gd name="T6" fmla="*/ 72 w 138"/>
                <a:gd name="T7" fmla="*/ 62 h 138"/>
                <a:gd name="T8" fmla="*/ 67 w 138"/>
                <a:gd name="T9" fmla="*/ 77 h 138"/>
                <a:gd name="T10" fmla="*/ 134 w 138"/>
                <a:gd name="T11" fmla="*/ 77 h 138"/>
                <a:gd name="T12" fmla="*/ 126 w 138"/>
                <a:gd name="T13" fmla="*/ 56 h 138"/>
                <a:gd name="T14" fmla="*/ 134 w 138"/>
                <a:gd name="T15" fmla="*/ 46 h 138"/>
                <a:gd name="T16" fmla="*/ 120 w 138"/>
                <a:gd name="T17" fmla="*/ 29 h 138"/>
                <a:gd name="T18" fmla="*/ 100 w 138"/>
                <a:gd name="T19" fmla="*/ 20 h 138"/>
                <a:gd name="T20" fmla="*/ 99 w 138"/>
                <a:gd name="T21" fmla="*/ 6 h 138"/>
                <a:gd name="T22" fmla="*/ 77 w 138"/>
                <a:gd name="T23" fmla="*/ 5 h 138"/>
                <a:gd name="T24" fmla="*/ 56 w 138"/>
                <a:gd name="T25" fmla="*/ 13 h 138"/>
                <a:gd name="T26" fmla="*/ 45 w 138"/>
                <a:gd name="T27" fmla="*/ 4 h 138"/>
                <a:gd name="T28" fmla="*/ 29 w 138"/>
                <a:gd name="T29" fmla="*/ 18 h 138"/>
                <a:gd name="T30" fmla="*/ 19 w 138"/>
                <a:gd name="T31" fmla="*/ 39 h 138"/>
                <a:gd name="T32" fmla="*/ 6 w 138"/>
                <a:gd name="T33" fmla="*/ 40 h 138"/>
                <a:gd name="T34" fmla="*/ 4 w 138"/>
                <a:gd name="T35" fmla="*/ 62 h 138"/>
                <a:gd name="T36" fmla="*/ 12 w 138"/>
                <a:gd name="T37" fmla="*/ 83 h 138"/>
                <a:gd name="T38" fmla="*/ 4 w 138"/>
                <a:gd name="T39" fmla="*/ 93 h 138"/>
                <a:gd name="T40" fmla="*/ 18 w 138"/>
                <a:gd name="T41" fmla="*/ 109 h 138"/>
                <a:gd name="T42" fmla="*/ 38 w 138"/>
                <a:gd name="T43" fmla="*/ 119 h 138"/>
                <a:gd name="T44" fmla="*/ 39 w 138"/>
                <a:gd name="T45" fmla="*/ 132 h 138"/>
                <a:gd name="T46" fmla="*/ 61 w 138"/>
                <a:gd name="T47" fmla="*/ 134 h 138"/>
                <a:gd name="T48" fmla="*/ 83 w 138"/>
                <a:gd name="T49" fmla="*/ 127 h 138"/>
                <a:gd name="T50" fmla="*/ 93 w 138"/>
                <a:gd name="T51" fmla="*/ 135 h 138"/>
                <a:gd name="T52" fmla="*/ 109 w 138"/>
                <a:gd name="T53" fmla="*/ 120 h 138"/>
                <a:gd name="T54" fmla="*/ 119 w 138"/>
                <a:gd name="T55" fmla="*/ 100 h 138"/>
                <a:gd name="T56" fmla="*/ 132 w 138"/>
                <a:gd name="T57" fmla="*/ 99 h 138"/>
                <a:gd name="T58" fmla="*/ 57 w 138"/>
                <a:gd name="T59" fmla="*/ 105 h 138"/>
                <a:gd name="T60" fmla="*/ 81 w 138"/>
                <a:gd name="T61" fmla="*/ 34 h 138"/>
                <a:gd name="T62" fmla="*/ 57 w 138"/>
                <a:gd name="T63" fmla="*/ 10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8" h="138">
                  <a:moveTo>
                    <a:pt x="75" y="52"/>
                  </a:moveTo>
                  <a:cubicBezTo>
                    <a:pt x="65" y="49"/>
                    <a:pt x="55" y="54"/>
                    <a:pt x="51" y="64"/>
                  </a:cubicBezTo>
                  <a:cubicBezTo>
                    <a:pt x="48" y="73"/>
                    <a:pt x="53" y="84"/>
                    <a:pt x="63" y="87"/>
                  </a:cubicBezTo>
                  <a:cubicBezTo>
                    <a:pt x="73" y="91"/>
                    <a:pt x="84" y="85"/>
                    <a:pt x="87" y="76"/>
                  </a:cubicBezTo>
                  <a:cubicBezTo>
                    <a:pt x="90" y="66"/>
                    <a:pt x="85" y="55"/>
                    <a:pt x="75" y="52"/>
                  </a:cubicBezTo>
                  <a:close/>
                  <a:moveTo>
                    <a:pt x="67" y="77"/>
                  </a:moveTo>
                  <a:cubicBezTo>
                    <a:pt x="62" y="76"/>
                    <a:pt x="60" y="71"/>
                    <a:pt x="62" y="67"/>
                  </a:cubicBezTo>
                  <a:cubicBezTo>
                    <a:pt x="63" y="63"/>
                    <a:pt x="67" y="61"/>
                    <a:pt x="72" y="62"/>
                  </a:cubicBezTo>
                  <a:cubicBezTo>
                    <a:pt x="76" y="63"/>
                    <a:pt x="78" y="68"/>
                    <a:pt x="77" y="72"/>
                  </a:cubicBezTo>
                  <a:cubicBezTo>
                    <a:pt x="75" y="76"/>
                    <a:pt x="71" y="79"/>
                    <a:pt x="67" y="77"/>
                  </a:cubicBezTo>
                  <a:close/>
                  <a:moveTo>
                    <a:pt x="137" y="84"/>
                  </a:moveTo>
                  <a:cubicBezTo>
                    <a:pt x="138" y="81"/>
                    <a:pt x="136" y="78"/>
                    <a:pt x="134" y="77"/>
                  </a:cubicBezTo>
                  <a:cubicBezTo>
                    <a:pt x="127" y="75"/>
                    <a:pt x="127" y="75"/>
                    <a:pt x="127" y="75"/>
                  </a:cubicBezTo>
                  <a:cubicBezTo>
                    <a:pt x="128" y="68"/>
                    <a:pt x="128" y="62"/>
                    <a:pt x="126" y="56"/>
                  </a:cubicBezTo>
                  <a:cubicBezTo>
                    <a:pt x="132" y="53"/>
                    <a:pt x="132" y="53"/>
                    <a:pt x="132" y="53"/>
                  </a:cubicBezTo>
                  <a:cubicBezTo>
                    <a:pt x="135" y="52"/>
                    <a:pt x="136" y="48"/>
                    <a:pt x="134" y="46"/>
                  </a:cubicBezTo>
                  <a:cubicBezTo>
                    <a:pt x="127" y="31"/>
                    <a:pt x="127" y="31"/>
                    <a:pt x="127" y="31"/>
                  </a:cubicBezTo>
                  <a:cubicBezTo>
                    <a:pt x="126" y="29"/>
                    <a:pt x="123" y="28"/>
                    <a:pt x="120" y="29"/>
                  </a:cubicBezTo>
                  <a:cubicBezTo>
                    <a:pt x="114" y="32"/>
                    <a:pt x="114" y="32"/>
                    <a:pt x="114" y="32"/>
                  </a:cubicBezTo>
                  <a:cubicBezTo>
                    <a:pt x="110" y="27"/>
                    <a:pt x="105" y="23"/>
                    <a:pt x="100" y="20"/>
                  </a:cubicBezTo>
                  <a:cubicBezTo>
                    <a:pt x="102" y="13"/>
                    <a:pt x="102" y="13"/>
                    <a:pt x="102" y="13"/>
                  </a:cubicBezTo>
                  <a:cubicBezTo>
                    <a:pt x="103" y="10"/>
                    <a:pt x="101" y="7"/>
                    <a:pt x="99" y="6"/>
                  </a:cubicBezTo>
                  <a:cubicBezTo>
                    <a:pt x="83" y="1"/>
                    <a:pt x="83" y="1"/>
                    <a:pt x="83" y="1"/>
                  </a:cubicBezTo>
                  <a:cubicBezTo>
                    <a:pt x="81" y="0"/>
                    <a:pt x="78" y="2"/>
                    <a:pt x="77" y="5"/>
                  </a:cubicBezTo>
                  <a:cubicBezTo>
                    <a:pt x="74" y="11"/>
                    <a:pt x="74" y="11"/>
                    <a:pt x="74" y="11"/>
                  </a:cubicBezTo>
                  <a:cubicBezTo>
                    <a:pt x="68" y="11"/>
                    <a:pt x="62" y="11"/>
                    <a:pt x="56" y="13"/>
                  </a:cubicBezTo>
                  <a:cubicBezTo>
                    <a:pt x="53" y="6"/>
                    <a:pt x="53" y="6"/>
                    <a:pt x="53" y="6"/>
                  </a:cubicBezTo>
                  <a:cubicBezTo>
                    <a:pt x="51" y="4"/>
                    <a:pt x="48" y="3"/>
                    <a:pt x="45" y="4"/>
                  </a:cubicBezTo>
                  <a:cubicBezTo>
                    <a:pt x="31" y="11"/>
                    <a:pt x="31" y="11"/>
                    <a:pt x="31" y="11"/>
                  </a:cubicBezTo>
                  <a:cubicBezTo>
                    <a:pt x="29" y="12"/>
                    <a:pt x="27" y="16"/>
                    <a:pt x="29" y="18"/>
                  </a:cubicBezTo>
                  <a:cubicBezTo>
                    <a:pt x="32" y="24"/>
                    <a:pt x="32" y="24"/>
                    <a:pt x="32" y="24"/>
                  </a:cubicBezTo>
                  <a:cubicBezTo>
                    <a:pt x="27" y="28"/>
                    <a:pt x="23" y="33"/>
                    <a:pt x="19" y="39"/>
                  </a:cubicBezTo>
                  <a:cubicBezTo>
                    <a:pt x="13" y="36"/>
                    <a:pt x="13" y="36"/>
                    <a:pt x="13" y="36"/>
                  </a:cubicBezTo>
                  <a:cubicBezTo>
                    <a:pt x="10" y="35"/>
                    <a:pt x="7" y="37"/>
                    <a:pt x="6" y="40"/>
                  </a:cubicBezTo>
                  <a:cubicBezTo>
                    <a:pt x="1" y="55"/>
                    <a:pt x="1" y="55"/>
                    <a:pt x="1" y="55"/>
                  </a:cubicBezTo>
                  <a:cubicBezTo>
                    <a:pt x="0" y="58"/>
                    <a:pt x="2" y="61"/>
                    <a:pt x="4" y="62"/>
                  </a:cubicBezTo>
                  <a:cubicBezTo>
                    <a:pt x="11" y="64"/>
                    <a:pt x="11" y="64"/>
                    <a:pt x="11" y="64"/>
                  </a:cubicBezTo>
                  <a:cubicBezTo>
                    <a:pt x="10" y="70"/>
                    <a:pt x="11" y="77"/>
                    <a:pt x="12" y="83"/>
                  </a:cubicBezTo>
                  <a:cubicBezTo>
                    <a:pt x="6" y="86"/>
                    <a:pt x="6" y="86"/>
                    <a:pt x="6" y="86"/>
                  </a:cubicBezTo>
                  <a:cubicBezTo>
                    <a:pt x="3" y="87"/>
                    <a:pt x="2" y="90"/>
                    <a:pt x="4" y="93"/>
                  </a:cubicBezTo>
                  <a:cubicBezTo>
                    <a:pt x="11" y="107"/>
                    <a:pt x="11" y="107"/>
                    <a:pt x="11" y="107"/>
                  </a:cubicBezTo>
                  <a:cubicBezTo>
                    <a:pt x="12" y="110"/>
                    <a:pt x="15" y="111"/>
                    <a:pt x="18" y="109"/>
                  </a:cubicBezTo>
                  <a:cubicBezTo>
                    <a:pt x="24" y="107"/>
                    <a:pt x="24" y="107"/>
                    <a:pt x="24" y="107"/>
                  </a:cubicBezTo>
                  <a:cubicBezTo>
                    <a:pt x="28" y="112"/>
                    <a:pt x="33" y="116"/>
                    <a:pt x="38" y="119"/>
                  </a:cubicBezTo>
                  <a:cubicBezTo>
                    <a:pt x="36" y="125"/>
                    <a:pt x="36" y="125"/>
                    <a:pt x="36" y="125"/>
                  </a:cubicBezTo>
                  <a:cubicBezTo>
                    <a:pt x="35" y="128"/>
                    <a:pt x="37" y="131"/>
                    <a:pt x="39" y="132"/>
                  </a:cubicBezTo>
                  <a:cubicBezTo>
                    <a:pt x="55" y="137"/>
                    <a:pt x="55" y="137"/>
                    <a:pt x="55" y="137"/>
                  </a:cubicBezTo>
                  <a:cubicBezTo>
                    <a:pt x="57" y="138"/>
                    <a:pt x="60" y="137"/>
                    <a:pt x="61" y="134"/>
                  </a:cubicBezTo>
                  <a:cubicBezTo>
                    <a:pt x="63" y="128"/>
                    <a:pt x="63" y="128"/>
                    <a:pt x="63" y="128"/>
                  </a:cubicBezTo>
                  <a:cubicBezTo>
                    <a:pt x="70" y="129"/>
                    <a:pt x="76" y="128"/>
                    <a:pt x="83" y="127"/>
                  </a:cubicBezTo>
                  <a:cubicBezTo>
                    <a:pt x="85" y="132"/>
                    <a:pt x="85" y="132"/>
                    <a:pt x="85" y="132"/>
                  </a:cubicBezTo>
                  <a:cubicBezTo>
                    <a:pt x="87" y="135"/>
                    <a:pt x="90" y="136"/>
                    <a:pt x="93" y="135"/>
                  </a:cubicBezTo>
                  <a:cubicBezTo>
                    <a:pt x="107" y="127"/>
                    <a:pt x="107" y="127"/>
                    <a:pt x="107" y="127"/>
                  </a:cubicBezTo>
                  <a:cubicBezTo>
                    <a:pt x="109" y="126"/>
                    <a:pt x="111" y="123"/>
                    <a:pt x="109" y="120"/>
                  </a:cubicBezTo>
                  <a:cubicBezTo>
                    <a:pt x="106" y="115"/>
                    <a:pt x="106" y="115"/>
                    <a:pt x="106" y="115"/>
                  </a:cubicBezTo>
                  <a:cubicBezTo>
                    <a:pt x="111" y="111"/>
                    <a:pt x="116" y="106"/>
                    <a:pt x="119" y="100"/>
                  </a:cubicBezTo>
                  <a:cubicBezTo>
                    <a:pt x="125" y="102"/>
                    <a:pt x="125" y="102"/>
                    <a:pt x="125" y="102"/>
                  </a:cubicBezTo>
                  <a:cubicBezTo>
                    <a:pt x="128" y="103"/>
                    <a:pt x="131" y="102"/>
                    <a:pt x="132" y="99"/>
                  </a:cubicBezTo>
                  <a:lnTo>
                    <a:pt x="137" y="84"/>
                  </a:lnTo>
                  <a:close/>
                  <a:moveTo>
                    <a:pt x="57" y="105"/>
                  </a:moveTo>
                  <a:cubicBezTo>
                    <a:pt x="38" y="98"/>
                    <a:pt x="27" y="77"/>
                    <a:pt x="34" y="58"/>
                  </a:cubicBezTo>
                  <a:cubicBezTo>
                    <a:pt x="40" y="38"/>
                    <a:pt x="62" y="28"/>
                    <a:pt x="81" y="34"/>
                  </a:cubicBezTo>
                  <a:cubicBezTo>
                    <a:pt x="101" y="41"/>
                    <a:pt x="111" y="62"/>
                    <a:pt x="104" y="81"/>
                  </a:cubicBezTo>
                  <a:cubicBezTo>
                    <a:pt x="98" y="101"/>
                    <a:pt x="77" y="112"/>
                    <a:pt x="57"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sz="1800"/>
            </a:p>
          </p:txBody>
        </p:sp>
        <p:sp>
          <p:nvSpPr>
            <p:cNvPr id="23" name="Freeform 13"/>
            <p:cNvSpPr>
              <a:spLocks noEditPoints="1"/>
            </p:cNvSpPr>
            <p:nvPr/>
          </p:nvSpPr>
          <p:spPr bwMode="auto">
            <a:xfrm>
              <a:off x="7818438" y="4505325"/>
              <a:ext cx="698500" cy="698500"/>
            </a:xfrm>
            <a:custGeom>
              <a:avLst/>
              <a:gdLst>
                <a:gd name="T0" fmla="*/ 48 w 62"/>
                <a:gd name="T1" fmla="*/ 55 h 62"/>
                <a:gd name="T2" fmla="*/ 50 w 62"/>
                <a:gd name="T3" fmla="*/ 47 h 62"/>
                <a:gd name="T4" fmla="*/ 57 w 62"/>
                <a:gd name="T5" fmla="*/ 44 h 62"/>
                <a:gd name="T6" fmla="*/ 59 w 62"/>
                <a:gd name="T7" fmla="*/ 45 h 62"/>
                <a:gd name="T8" fmla="*/ 62 w 62"/>
                <a:gd name="T9" fmla="*/ 37 h 62"/>
                <a:gd name="T10" fmla="*/ 62 w 62"/>
                <a:gd name="T11" fmla="*/ 28 h 62"/>
                <a:gd name="T12" fmla="*/ 60 w 62"/>
                <a:gd name="T13" fmla="*/ 28 h 62"/>
                <a:gd name="T14" fmla="*/ 54 w 62"/>
                <a:gd name="T15" fmla="*/ 23 h 62"/>
                <a:gd name="T16" fmla="*/ 55 w 62"/>
                <a:gd name="T17" fmla="*/ 15 h 62"/>
                <a:gd name="T18" fmla="*/ 57 w 62"/>
                <a:gd name="T19" fmla="*/ 13 h 62"/>
                <a:gd name="T20" fmla="*/ 44 w 62"/>
                <a:gd name="T21" fmla="*/ 3 h 62"/>
                <a:gd name="T22" fmla="*/ 43 w 62"/>
                <a:gd name="T23" fmla="*/ 5 h 62"/>
                <a:gd name="T24" fmla="*/ 35 w 62"/>
                <a:gd name="T25" fmla="*/ 8 h 62"/>
                <a:gd name="T26" fmla="*/ 29 w 62"/>
                <a:gd name="T27" fmla="*/ 2 h 62"/>
                <a:gd name="T28" fmla="*/ 29 w 62"/>
                <a:gd name="T29" fmla="*/ 0 h 62"/>
                <a:gd name="T30" fmla="*/ 13 w 62"/>
                <a:gd name="T31" fmla="*/ 6 h 62"/>
                <a:gd name="T32" fmla="*/ 14 w 62"/>
                <a:gd name="T33" fmla="*/ 8 h 62"/>
                <a:gd name="T34" fmla="*/ 13 w 62"/>
                <a:gd name="T35" fmla="*/ 16 h 62"/>
                <a:gd name="T36" fmla="*/ 5 w 62"/>
                <a:gd name="T37" fmla="*/ 18 h 62"/>
                <a:gd name="T38" fmla="*/ 3 w 62"/>
                <a:gd name="T39" fmla="*/ 18 h 62"/>
                <a:gd name="T40" fmla="*/ 0 w 62"/>
                <a:gd name="T41" fmla="*/ 26 h 62"/>
                <a:gd name="T42" fmla="*/ 0 w 62"/>
                <a:gd name="T43" fmla="*/ 34 h 62"/>
                <a:gd name="T44" fmla="*/ 2 w 62"/>
                <a:gd name="T45" fmla="*/ 34 h 62"/>
                <a:gd name="T46" fmla="*/ 9 w 62"/>
                <a:gd name="T47" fmla="*/ 40 h 62"/>
                <a:gd name="T48" fmla="*/ 7 w 62"/>
                <a:gd name="T49" fmla="*/ 48 h 62"/>
                <a:gd name="T50" fmla="*/ 5 w 62"/>
                <a:gd name="T51" fmla="*/ 49 h 62"/>
                <a:gd name="T52" fmla="*/ 18 w 62"/>
                <a:gd name="T53" fmla="*/ 60 h 62"/>
                <a:gd name="T54" fmla="*/ 19 w 62"/>
                <a:gd name="T55" fmla="*/ 58 h 62"/>
                <a:gd name="T56" fmla="*/ 27 w 62"/>
                <a:gd name="T57" fmla="*/ 55 h 62"/>
                <a:gd name="T58" fmla="*/ 33 w 62"/>
                <a:gd name="T59" fmla="*/ 60 h 62"/>
                <a:gd name="T60" fmla="*/ 34 w 62"/>
                <a:gd name="T61" fmla="*/ 62 h 62"/>
                <a:gd name="T62" fmla="*/ 49 w 62"/>
                <a:gd name="T63" fmla="*/ 57 h 62"/>
                <a:gd name="T64" fmla="*/ 48 w 62"/>
                <a:gd name="T65" fmla="*/ 55 h 62"/>
                <a:gd name="T66" fmla="*/ 29 w 62"/>
                <a:gd name="T67" fmla="*/ 43 h 62"/>
                <a:gd name="T68" fmla="*/ 19 w 62"/>
                <a:gd name="T69" fmla="*/ 29 h 62"/>
                <a:gd name="T70" fmla="*/ 33 w 62"/>
                <a:gd name="T71" fmla="*/ 19 h 62"/>
                <a:gd name="T72" fmla="*/ 43 w 62"/>
                <a:gd name="T73" fmla="*/ 33 h 62"/>
                <a:gd name="T74" fmla="*/ 29 w 62"/>
                <a:gd name="T75" fmla="*/ 4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2" h="62">
                  <a:moveTo>
                    <a:pt x="48" y="55"/>
                  </a:moveTo>
                  <a:cubicBezTo>
                    <a:pt x="47" y="52"/>
                    <a:pt x="48" y="49"/>
                    <a:pt x="50" y="47"/>
                  </a:cubicBezTo>
                  <a:cubicBezTo>
                    <a:pt x="51" y="44"/>
                    <a:pt x="55" y="43"/>
                    <a:pt x="57" y="44"/>
                  </a:cubicBezTo>
                  <a:cubicBezTo>
                    <a:pt x="59" y="45"/>
                    <a:pt x="59" y="45"/>
                    <a:pt x="59" y="45"/>
                  </a:cubicBezTo>
                  <a:cubicBezTo>
                    <a:pt x="61" y="42"/>
                    <a:pt x="61" y="39"/>
                    <a:pt x="62" y="37"/>
                  </a:cubicBezTo>
                  <a:cubicBezTo>
                    <a:pt x="62" y="34"/>
                    <a:pt x="62" y="31"/>
                    <a:pt x="62" y="28"/>
                  </a:cubicBezTo>
                  <a:cubicBezTo>
                    <a:pt x="60" y="28"/>
                    <a:pt x="60" y="28"/>
                    <a:pt x="60" y="28"/>
                  </a:cubicBezTo>
                  <a:cubicBezTo>
                    <a:pt x="57" y="28"/>
                    <a:pt x="55" y="26"/>
                    <a:pt x="54" y="23"/>
                  </a:cubicBezTo>
                  <a:cubicBezTo>
                    <a:pt x="53" y="20"/>
                    <a:pt x="53" y="17"/>
                    <a:pt x="55" y="15"/>
                  </a:cubicBezTo>
                  <a:cubicBezTo>
                    <a:pt x="57" y="13"/>
                    <a:pt x="57" y="13"/>
                    <a:pt x="57" y="13"/>
                  </a:cubicBezTo>
                  <a:cubicBezTo>
                    <a:pt x="54" y="9"/>
                    <a:pt x="49" y="5"/>
                    <a:pt x="44" y="3"/>
                  </a:cubicBezTo>
                  <a:cubicBezTo>
                    <a:pt x="43" y="5"/>
                    <a:pt x="43" y="5"/>
                    <a:pt x="43" y="5"/>
                  </a:cubicBezTo>
                  <a:cubicBezTo>
                    <a:pt x="41" y="7"/>
                    <a:pt x="38" y="8"/>
                    <a:pt x="35" y="8"/>
                  </a:cubicBezTo>
                  <a:cubicBezTo>
                    <a:pt x="32" y="7"/>
                    <a:pt x="30" y="5"/>
                    <a:pt x="29" y="2"/>
                  </a:cubicBezTo>
                  <a:cubicBezTo>
                    <a:pt x="29" y="0"/>
                    <a:pt x="29" y="0"/>
                    <a:pt x="29" y="0"/>
                  </a:cubicBezTo>
                  <a:cubicBezTo>
                    <a:pt x="23" y="1"/>
                    <a:pt x="18" y="3"/>
                    <a:pt x="13" y="6"/>
                  </a:cubicBezTo>
                  <a:cubicBezTo>
                    <a:pt x="14" y="8"/>
                    <a:pt x="14" y="8"/>
                    <a:pt x="14" y="8"/>
                  </a:cubicBezTo>
                  <a:cubicBezTo>
                    <a:pt x="15" y="10"/>
                    <a:pt x="15" y="14"/>
                    <a:pt x="13" y="16"/>
                  </a:cubicBezTo>
                  <a:cubicBezTo>
                    <a:pt x="11" y="18"/>
                    <a:pt x="8" y="19"/>
                    <a:pt x="5" y="18"/>
                  </a:cubicBezTo>
                  <a:cubicBezTo>
                    <a:pt x="3" y="18"/>
                    <a:pt x="3" y="18"/>
                    <a:pt x="3" y="18"/>
                  </a:cubicBezTo>
                  <a:cubicBezTo>
                    <a:pt x="2" y="20"/>
                    <a:pt x="1" y="23"/>
                    <a:pt x="0" y="26"/>
                  </a:cubicBezTo>
                  <a:cubicBezTo>
                    <a:pt x="0" y="29"/>
                    <a:pt x="0" y="32"/>
                    <a:pt x="0" y="34"/>
                  </a:cubicBezTo>
                  <a:cubicBezTo>
                    <a:pt x="2" y="34"/>
                    <a:pt x="2" y="34"/>
                    <a:pt x="2" y="34"/>
                  </a:cubicBezTo>
                  <a:cubicBezTo>
                    <a:pt x="5" y="35"/>
                    <a:pt x="8" y="37"/>
                    <a:pt x="9" y="40"/>
                  </a:cubicBezTo>
                  <a:cubicBezTo>
                    <a:pt x="10" y="42"/>
                    <a:pt x="9" y="46"/>
                    <a:pt x="7" y="48"/>
                  </a:cubicBezTo>
                  <a:cubicBezTo>
                    <a:pt x="5" y="49"/>
                    <a:pt x="5" y="49"/>
                    <a:pt x="5" y="49"/>
                  </a:cubicBezTo>
                  <a:cubicBezTo>
                    <a:pt x="9" y="54"/>
                    <a:pt x="13" y="57"/>
                    <a:pt x="18" y="60"/>
                  </a:cubicBezTo>
                  <a:cubicBezTo>
                    <a:pt x="19" y="58"/>
                    <a:pt x="19" y="58"/>
                    <a:pt x="19" y="58"/>
                  </a:cubicBezTo>
                  <a:cubicBezTo>
                    <a:pt x="21" y="56"/>
                    <a:pt x="24" y="54"/>
                    <a:pt x="27" y="55"/>
                  </a:cubicBezTo>
                  <a:cubicBezTo>
                    <a:pt x="30" y="55"/>
                    <a:pt x="32" y="58"/>
                    <a:pt x="33" y="60"/>
                  </a:cubicBezTo>
                  <a:cubicBezTo>
                    <a:pt x="34" y="62"/>
                    <a:pt x="34" y="62"/>
                    <a:pt x="34" y="62"/>
                  </a:cubicBezTo>
                  <a:cubicBezTo>
                    <a:pt x="39" y="62"/>
                    <a:pt x="45" y="60"/>
                    <a:pt x="49" y="57"/>
                  </a:cubicBezTo>
                  <a:lnTo>
                    <a:pt x="48" y="55"/>
                  </a:lnTo>
                  <a:close/>
                  <a:moveTo>
                    <a:pt x="29" y="43"/>
                  </a:moveTo>
                  <a:cubicBezTo>
                    <a:pt x="23" y="42"/>
                    <a:pt x="18" y="36"/>
                    <a:pt x="19" y="29"/>
                  </a:cubicBezTo>
                  <a:cubicBezTo>
                    <a:pt x="20" y="23"/>
                    <a:pt x="27" y="18"/>
                    <a:pt x="33" y="19"/>
                  </a:cubicBezTo>
                  <a:cubicBezTo>
                    <a:pt x="40" y="21"/>
                    <a:pt x="44" y="27"/>
                    <a:pt x="43" y="33"/>
                  </a:cubicBezTo>
                  <a:cubicBezTo>
                    <a:pt x="42" y="40"/>
                    <a:pt x="36" y="44"/>
                    <a:pt x="29"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sz="1800"/>
            </a:p>
          </p:txBody>
        </p:sp>
      </p:grpSp>
      <p:sp>
        <p:nvSpPr>
          <p:cNvPr id="7" name="Rectangle 6"/>
          <p:cNvSpPr/>
          <p:nvPr/>
        </p:nvSpPr>
        <p:spPr>
          <a:xfrm>
            <a:off x="7028089" y="2206283"/>
            <a:ext cx="1745317" cy="892552"/>
          </a:xfrm>
          <a:prstGeom prst="rect">
            <a:avLst/>
          </a:prstGeom>
        </p:spPr>
        <p:txBody>
          <a:bodyPr wrap="square" anchor="ctr">
            <a:spAutoFit/>
          </a:bodyPr>
          <a:lstStyle/>
          <a:p>
            <a:r>
              <a:rPr lang="en-US" sz="2600" b="1" dirty="0">
                <a:solidFill>
                  <a:schemeClr val="bg2"/>
                </a:solidFill>
              </a:rPr>
              <a:t>47%</a:t>
            </a:r>
          </a:p>
          <a:p>
            <a:r>
              <a:rPr lang="en-US" sz="1300" dirty="0">
                <a:solidFill>
                  <a:schemeClr val="bg2"/>
                </a:solidFill>
              </a:rPr>
              <a:t>Faster to provision 10 desktop VMs </a:t>
            </a:r>
          </a:p>
        </p:txBody>
      </p:sp>
      <p:sp>
        <p:nvSpPr>
          <p:cNvPr id="28" name="Freeform 11"/>
          <p:cNvSpPr>
            <a:spLocks noEditPoints="1"/>
          </p:cNvSpPr>
          <p:nvPr/>
        </p:nvSpPr>
        <p:spPr bwMode="auto">
          <a:xfrm>
            <a:off x="6392401" y="3529894"/>
            <a:ext cx="429172" cy="444284"/>
          </a:xfrm>
          <a:custGeom>
            <a:avLst/>
            <a:gdLst>
              <a:gd name="T0" fmla="*/ 7 w 426"/>
              <a:gd name="T1" fmla="*/ 134 h 441"/>
              <a:gd name="T2" fmla="*/ 52 w 426"/>
              <a:gd name="T3" fmla="*/ 58 h 441"/>
              <a:gd name="T4" fmla="*/ 68 w 426"/>
              <a:gd name="T5" fmla="*/ 58 h 441"/>
              <a:gd name="T6" fmla="*/ 107 w 426"/>
              <a:gd name="T7" fmla="*/ 79 h 441"/>
              <a:gd name="T8" fmla="*/ 141 w 426"/>
              <a:gd name="T9" fmla="*/ 62 h 441"/>
              <a:gd name="T10" fmla="*/ 157 w 426"/>
              <a:gd name="T11" fmla="*/ 56 h 441"/>
              <a:gd name="T12" fmla="*/ 202 w 426"/>
              <a:gd name="T13" fmla="*/ 77 h 441"/>
              <a:gd name="T14" fmla="*/ 25 w 426"/>
              <a:gd name="T15" fmla="*/ 99 h 441"/>
              <a:gd name="T16" fmla="*/ 37 w 426"/>
              <a:gd name="T17" fmla="*/ 88 h 441"/>
              <a:gd name="T18" fmla="*/ 92 w 426"/>
              <a:gd name="T19" fmla="*/ 108 h 441"/>
              <a:gd name="T20" fmla="*/ 117 w 426"/>
              <a:gd name="T21" fmla="*/ 99 h 441"/>
              <a:gd name="T22" fmla="*/ 129 w 426"/>
              <a:gd name="T23" fmla="*/ 88 h 441"/>
              <a:gd name="T24" fmla="*/ 186 w 426"/>
              <a:gd name="T25" fmla="*/ 104 h 441"/>
              <a:gd name="T26" fmla="*/ 27 w 426"/>
              <a:gd name="T27" fmla="*/ 39 h 441"/>
              <a:gd name="T28" fmla="*/ 83 w 426"/>
              <a:gd name="T29" fmla="*/ 22 h 441"/>
              <a:gd name="T30" fmla="*/ 95 w 426"/>
              <a:gd name="T31" fmla="*/ 34 h 441"/>
              <a:gd name="T32" fmla="*/ 120 w 426"/>
              <a:gd name="T33" fmla="*/ 43 h 441"/>
              <a:gd name="T34" fmla="*/ 175 w 426"/>
              <a:gd name="T35" fmla="*/ 22 h 441"/>
              <a:gd name="T36" fmla="*/ 187 w 426"/>
              <a:gd name="T37" fmla="*/ 34 h 441"/>
              <a:gd name="T38" fmla="*/ 384 w 426"/>
              <a:gd name="T39" fmla="*/ 86 h 441"/>
              <a:gd name="T40" fmla="*/ 426 w 426"/>
              <a:gd name="T41" fmla="*/ 162 h 441"/>
              <a:gd name="T42" fmla="*/ 0 w 426"/>
              <a:gd name="T43" fmla="*/ 159 h 441"/>
              <a:gd name="T44" fmla="*/ 61 w 426"/>
              <a:gd name="T45" fmla="*/ 233 h 441"/>
              <a:gd name="T46" fmla="*/ 98 w 426"/>
              <a:gd name="T47" fmla="*/ 212 h 441"/>
              <a:gd name="T48" fmla="*/ 114 w 426"/>
              <a:gd name="T49" fmla="*/ 212 h 441"/>
              <a:gd name="T50" fmla="*/ 151 w 426"/>
              <a:gd name="T51" fmla="*/ 233 h 441"/>
              <a:gd name="T52" fmla="*/ 187 w 426"/>
              <a:gd name="T53" fmla="*/ 217 h 441"/>
              <a:gd name="T54" fmla="*/ 202 w 426"/>
              <a:gd name="T55" fmla="*/ 209 h 441"/>
              <a:gd name="T56" fmla="*/ 42 w 426"/>
              <a:gd name="T57" fmla="*/ 264 h 441"/>
              <a:gd name="T58" fmla="*/ 71 w 426"/>
              <a:gd name="T59" fmla="*/ 254 h 441"/>
              <a:gd name="T60" fmla="*/ 83 w 426"/>
              <a:gd name="T61" fmla="*/ 242 h 441"/>
              <a:gd name="T62" fmla="*/ 138 w 426"/>
              <a:gd name="T63" fmla="*/ 263 h 441"/>
              <a:gd name="T64" fmla="*/ 163 w 426"/>
              <a:gd name="T65" fmla="*/ 254 h 441"/>
              <a:gd name="T66" fmla="*/ 175 w 426"/>
              <a:gd name="T67" fmla="*/ 242 h 441"/>
              <a:gd name="T68" fmla="*/ 49 w 426"/>
              <a:gd name="T69" fmla="*/ 193 h 441"/>
              <a:gd name="T70" fmla="*/ 71 w 426"/>
              <a:gd name="T71" fmla="*/ 193 h 441"/>
              <a:gd name="T72" fmla="*/ 129 w 426"/>
              <a:gd name="T73" fmla="*/ 177 h 441"/>
              <a:gd name="T74" fmla="*/ 141 w 426"/>
              <a:gd name="T75" fmla="*/ 189 h 441"/>
              <a:gd name="T76" fmla="*/ 166 w 426"/>
              <a:gd name="T77" fmla="*/ 196 h 441"/>
              <a:gd name="T78" fmla="*/ 352 w 426"/>
              <a:gd name="T79" fmla="*/ 200 h 441"/>
              <a:gd name="T80" fmla="*/ 352 w 426"/>
              <a:gd name="T81" fmla="*/ 200 h 441"/>
              <a:gd name="T82" fmla="*/ 7 w 426"/>
              <a:gd name="T83" fmla="*/ 441 h 441"/>
              <a:gd name="T84" fmla="*/ 55 w 426"/>
              <a:gd name="T85" fmla="*/ 364 h 441"/>
              <a:gd name="T86" fmla="*/ 71 w 426"/>
              <a:gd name="T87" fmla="*/ 370 h 441"/>
              <a:gd name="T88" fmla="*/ 107 w 426"/>
              <a:gd name="T89" fmla="*/ 388 h 441"/>
              <a:gd name="T90" fmla="*/ 144 w 426"/>
              <a:gd name="T91" fmla="*/ 367 h 441"/>
              <a:gd name="T92" fmla="*/ 160 w 426"/>
              <a:gd name="T93" fmla="*/ 367 h 441"/>
              <a:gd name="T94" fmla="*/ 197 w 426"/>
              <a:gd name="T95" fmla="*/ 388 h 441"/>
              <a:gd name="T96" fmla="*/ 27 w 426"/>
              <a:gd name="T97" fmla="*/ 402 h 441"/>
              <a:gd name="T98" fmla="*/ 42 w 426"/>
              <a:gd name="T99" fmla="*/ 396 h 441"/>
              <a:gd name="T100" fmla="*/ 88 w 426"/>
              <a:gd name="T101" fmla="*/ 419 h 441"/>
              <a:gd name="T102" fmla="*/ 117 w 426"/>
              <a:gd name="T103" fmla="*/ 407 h 441"/>
              <a:gd name="T104" fmla="*/ 129 w 426"/>
              <a:gd name="T105" fmla="*/ 395 h 441"/>
              <a:gd name="T106" fmla="*/ 183 w 426"/>
              <a:gd name="T107" fmla="*/ 416 h 441"/>
              <a:gd name="T108" fmla="*/ 25 w 426"/>
              <a:gd name="T109" fmla="*/ 342 h 441"/>
              <a:gd name="T110" fmla="*/ 37 w 426"/>
              <a:gd name="T111" fmla="*/ 330 h 441"/>
              <a:gd name="T112" fmla="*/ 94 w 426"/>
              <a:gd name="T113" fmla="*/ 346 h 441"/>
              <a:gd name="T114" fmla="*/ 117 w 426"/>
              <a:gd name="T115" fmla="*/ 346 h 441"/>
              <a:gd name="T116" fmla="*/ 175 w 426"/>
              <a:gd name="T117" fmla="*/ 330 h 441"/>
              <a:gd name="T118" fmla="*/ 187 w 426"/>
              <a:gd name="T119" fmla="*/ 342 h 441"/>
              <a:gd name="T120" fmla="*/ 384 w 426"/>
              <a:gd name="T121" fmla="*/ 395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26" h="441">
                <a:moveTo>
                  <a:pt x="7" y="0"/>
                </a:moveTo>
                <a:lnTo>
                  <a:pt x="417" y="0"/>
                </a:lnTo>
                <a:lnTo>
                  <a:pt x="417" y="0"/>
                </a:lnTo>
                <a:lnTo>
                  <a:pt x="420" y="0"/>
                </a:lnTo>
                <a:lnTo>
                  <a:pt x="423" y="1"/>
                </a:lnTo>
                <a:lnTo>
                  <a:pt x="425" y="4"/>
                </a:lnTo>
                <a:lnTo>
                  <a:pt x="426" y="7"/>
                </a:lnTo>
                <a:lnTo>
                  <a:pt x="426" y="125"/>
                </a:lnTo>
                <a:lnTo>
                  <a:pt x="426" y="125"/>
                </a:lnTo>
                <a:lnTo>
                  <a:pt x="425" y="128"/>
                </a:lnTo>
                <a:lnTo>
                  <a:pt x="423" y="131"/>
                </a:lnTo>
                <a:lnTo>
                  <a:pt x="420" y="132"/>
                </a:lnTo>
                <a:lnTo>
                  <a:pt x="417" y="134"/>
                </a:lnTo>
                <a:lnTo>
                  <a:pt x="7" y="134"/>
                </a:lnTo>
                <a:lnTo>
                  <a:pt x="7" y="134"/>
                </a:lnTo>
                <a:lnTo>
                  <a:pt x="4" y="132"/>
                </a:lnTo>
                <a:lnTo>
                  <a:pt x="1" y="131"/>
                </a:lnTo>
                <a:lnTo>
                  <a:pt x="0" y="128"/>
                </a:lnTo>
                <a:lnTo>
                  <a:pt x="0" y="125"/>
                </a:lnTo>
                <a:lnTo>
                  <a:pt x="0" y="7"/>
                </a:lnTo>
                <a:lnTo>
                  <a:pt x="0" y="7"/>
                </a:lnTo>
                <a:lnTo>
                  <a:pt x="0" y="4"/>
                </a:lnTo>
                <a:lnTo>
                  <a:pt x="1" y="1"/>
                </a:lnTo>
                <a:lnTo>
                  <a:pt x="4" y="0"/>
                </a:lnTo>
                <a:lnTo>
                  <a:pt x="7" y="0"/>
                </a:lnTo>
                <a:lnTo>
                  <a:pt x="7" y="0"/>
                </a:lnTo>
                <a:close/>
                <a:moveTo>
                  <a:pt x="61" y="55"/>
                </a:moveTo>
                <a:lnTo>
                  <a:pt x="61" y="55"/>
                </a:lnTo>
                <a:lnTo>
                  <a:pt x="55" y="56"/>
                </a:lnTo>
                <a:lnTo>
                  <a:pt x="52" y="58"/>
                </a:lnTo>
                <a:lnTo>
                  <a:pt x="49" y="62"/>
                </a:lnTo>
                <a:lnTo>
                  <a:pt x="49" y="67"/>
                </a:lnTo>
                <a:lnTo>
                  <a:pt x="49" y="67"/>
                </a:lnTo>
                <a:lnTo>
                  <a:pt x="49" y="71"/>
                </a:lnTo>
                <a:lnTo>
                  <a:pt x="52" y="76"/>
                </a:lnTo>
                <a:lnTo>
                  <a:pt x="55" y="77"/>
                </a:lnTo>
                <a:lnTo>
                  <a:pt x="61" y="79"/>
                </a:lnTo>
                <a:lnTo>
                  <a:pt x="61" y="79"/>
                </a:lnTo>
                <a:lnTo>
                  <a:pt x="65" y="77"/>
                </a:lnTo>
                <a:lnTo>
                  <a:pt x="68" y="76"/>
                </a:lnTo>
                <a:lnTo>
                  <a:pt x="71" y="71"/>
                </a:lnTo>
                <a:lnTo>
                  <a:pt x="73" y="67"/>
                </a:lnTo>
                <a:lnTo>
                  <a:pt x="73" y="67"/>
                </a:lnTo>
                <a:lnTo>
                  <a:pt x="71" y="62"/>
                </a:lnTo>
                <a:lnTo>
                  <a:pt x="68" y="58"/>
                </a:lnTo>
                <a:lnTo>
                  <a:pt x="65" y="56"/>
                </a:lnTo>
                <a:lnTo>
                  <a:pt x="61" y="55"/>
                </a:lnTo>
                <a:lnTo>
                  <a:pt x="61" y="55"/>
                </a:lnTo>
                <a:close/>
                <a:moveTo>
                  <a:pt x="107" y="55"/>
                </a:moveTo>
                <a:lnTo>
                  <a:pt x="107" y="55"/>
                </a:lnTo>
                <a:lnTo>
                  <a:pt x="101" y="56"/>
                </a:lnTo>
                <a:lnTo>
                  <a:pt x="98" y="58"/>
                </a:lnTo>
                <a:lnTo>
                  <a:pt x="95" y="62"/>
                </a:lnTo>
                <a:lnTo>
                  <a:pt x="94" y="67"/>
                </a:lnTo>
                <a:lnTo>
                  <a:pt x="94" y="67"/>
                </a:lnTo>
                <a:lnTo>
                  <a:pt x="95" y="71"/>
                </a:lnTo>
                <a:lnTo>
                  <a:pt x="98" y="76"/>
                </a:lnTo>
                <a:lnTo>
                  <a:pt x="101" y="77"/>
                </a:lnTo>
                <a:lnTo>
                  <a:pt x="107" y="79"/>
                </a:lnTo>
                <a:lnTo>
                  <a:pt x="107" y="79"/>
                </a:lnTo>
                <a:lnTo>
                  <a:pt x="111" y="77"/>
                </a:lnTo>
                <a:lnTo>
                  <a:pt x="114" y="76"/>
                </a:lnTo>
                <a:lnTo>
                  <a:pt x="117" y="71"/>
                </a:lnTo>
                <a:lnTo>
                  <a:pt x="119" y="67"/>
                </a:lnTo>
                <a:lnTo>
                  <a:pt x="119" y="67"/>
                </a:lnTo>
                <a:lnTo>
                  <a:pt x="117" y="62"/>
                </a:lnTo>
                <a:lnTo>
                  <a:pt x="114" y="58"/>
                </a:lnTo>
                <a:lnTo>
                  <a:pt x="111" y="56"/>
                </a:lnTo>
                <a:lnTo>
                  <a:pt x="107" y="55"/>
                </a:lnTo>
                <a:lnTo>
                  <a:pt x="107" y="55"/>
                </a:lnTo>
                <a:close/>
                <a:moveTo>
                  <a:pt x="151" y="55"/>
                </a:moveTo>
                <a:lnTo>
                  <a:pt x="151" y="55"/>
                </a:lnTo>
                <a:lnTo>
                  <a:pt x="147" y="56"/>
                </a:lnTo>
                <a:lnTo>
                  <a:pt x="144" y="58"/>
                </a:lnTo>
                <a:lnTo>
                  <a:pt x="141" y="62"/>
                </a:lnTo>
                <a:lnTo>
                  <a:pt x="140" y="67"/>
                </a:lnTo>
                <a:lnTo>
                  <a:pt x="140" y="67"/>
                </a:lnTo>
                <a:lnTo>
                  <a:pt x="141" y="71"/>
                </a:lnTo>
                <a:lnTo>
                  <a:pt x="144" y="76"/>
                </a:lnTo>
                <a:lnTo>
                  <a:pt x="147" y="77"/>
                </a:lnTo>
                <a:lnTo>
                  <a:pt x="151" y="79"/>
                </a:lnTo>
                <a:lnTo>
                  <a:pt x="151" y="79"/>
                </a:lnTo>
                <a:lnTo>
                  <a:pt x="157" y="77"/>
                </a:lnTo>
                <a:lnTo>
                  <a:pt x="160" y="76"/>
                </a:lnTo>
                <a:lnTo>
                  <a:pt x="163" y="71"/>
                </a:lnTo>
                <a:lnTo>
                  <a:pt x="165" y="67"/>
                </a:lnTo>
                <a:lnTo>
                  <a:pt x="165" y="67"/>
                </a:lnTo>
                <a:lnTo>
                  <a:pt x="163" y="62"/>
                </a:lnTo>
                <a:lnTo>
                  <a:pt x="160" y="58"/>
                </a:lnTo>
                <a:lnTo>
                  <a:pt x="157" y="56"/>
                </a:lnTo>
                <a:lnTo>
                  <a:pt x="151" y="55"/>
                </a:lnTo>
                <a:lnTo>
                  <a:pt x="151" y="55"/>
                </a:lnTo>
                <a:close/>
                <a:moveTo>
                  <a:pt x="197" y="55"/>
                </a:moveTo>
                <a:lnTo>
                  <a:pt x="197" y="55"/>
                </a:lnTo>
                <a:lnTo>
                  <a:pt x="193" y="56"/>
                </a:lnTo>
                <a:lnTo>
                  <a:pt x="190" y="58"/>
                </a:lnTo>
                <a:lnTo>
                  <a:pt x="187" y="62"/>
                </a:lnTo>
                <a:lnTo>
                  <a:pt x="186" y="67"/>
                </a:lnTo>
                <a:lnTo>
                  <a:pt x="186" y="67"/>
                </a:lnTo>
                <a:lnTo>
                  <a:pt x="187" y="71"/>
                </a:lnTo>
                <a:lnTo>
                  <a:pt x="190" y="76"/>
                </a:lnTo>
                <a:lnTo>
                  <a:pt x="193" y="77"/>
                </a:lnTo>
                <a:lnTo>
                  <a:pt x="197" y="79"/>
                </a:lnTo>
                <a:lnTo>
                  <a:pt x="197" y="79"/>
                </a:lnTo>
                <a:lnTo>
                  <a:pt x="202" y="77"/>
                </a:lnTo>
                <a:lnTo>
                  <a:pt x="206" y="76"/>
                </a:lnTo>
                <a:lnTo>
                  <a:pt x="209" y="71"/>
                </a:lnTo>
                <a:lnTo>
                  <a:pt x="209" y="67"/>
                </a:lnTo>
                <a:lnTo>
                  <a:pt x="209" y="67"/>
                </a:lnTo>
                <a:lnTo>
                  <a:pt x="209" y="62"/>
                </a:lnTo>
                <a:lnTo>
                  <a:pt x="206" y="58"/>
                </a:lnTo>
                <a:lnTo>
                  <a:pt x="202" y="56"/>
                </a:lnTo>
                <a:lnTo>
                  <a:pt x="197" y="55"/>
                </a:lnTo>
                <a:lnTo>
                  <a:pt x="197" y="55"/>
                </a:lnTo>
                <a:close/>
                <a:moveTo>
                  <a:pt x="37" y="88"/>
                </a:moveTo>
                <a:lnTo>
                  <a:pt x="37" y="88"/>
                </a:lnTo>
                <a:lnTo>
                  <a:pt x="33" y="89"/>
                </a:lnTo>
                <a:lnTo>
                  <a:pt x="28" y="91"/>
                </a:lnTo>
                <a:lnTo>
                  <a:pt x="27" y="95"/>
                </a:lnTo>
                <a:lnTo>
                  <a:pt x="25" y="99"/>
                </a:lnTo>
                <a:lnTo>
                  <a:pt x="25" y="99"/>
                </a:lnTo>
                <a:lnTo>
                  <a:pt x="27" y="104"/>
                </a:lnTo>
                <a:lnTo>
                  <a:pt x="28" y="108"/>
                </a:lnTo>
                <a:lnTo>
                  <a:pt x="33" y="111"/>
                </a:lnTo>
                <a:lnTo>
                  <a:pt x="37" y="111"/>
                </a:lnTo>
                <a:lnTo>
                  <a:pt x="37" y="111"/>
                </a:lnTo>
                <a:lnTo>
                  <a:pt x="42" y="111"/>
                </a:lnTo>
                <a:lnTo>
                  <a:pt x="46" y="108"/>
                </a:lnTo>
                <a:lnTo>
                  <a:pt x="49" y="104"/>
                </a:lnTo>
                <a:lnTo>
                  <a:pt x="49" y="99"/>
                </a:lnTo>
                <a:lnTo>
                  <a:pt x="49" y="99"/>
                </a:lnTo>
                <a:lnTo>
                  <a:pt x="49" y="95"/>
                </a:lnTo>
                <a:lnTo>
                  <a:pt x="46" y="91"/>
                </a:lnTo>
                <a:lnTo>
                  <a:pt x="42" y="89"/>
                </a:lnTo>
                <a:lnTo>
                  <a:pt x="37" y="88"/>
                </a:lnTo>
                <a:lnTo>
                  <a:pt x="37" y="88"/>
                </a:lnTo>
                <a:close/>
                <a:moveTo>
                  <a:pt x="83" y="88"/>
                </a:moveTo>
                <a:lnTo>
                  <a:pt x="83" y="88"/>
                </a:lnTo>
                <a:lnTo>
                  <a:pt x="79" y="89"/>
                </a:lnTo>
                <a:lnTo>
                  <a:pt x="74" y="91"/>
                </a:lnTo>
                <a:lnTo>
                  <a:pt x="71" y="95"/>
                </a:lnTo>
                <a:lnTo>
                  <a:pt x="71" y="99"/>
                </a:lnTo>
                <a:lnTo>
                  <a:pt x="71" y="99"/>
                </a:lnTo>
                <a:lnTo>
                  <a:pt x="71" y="104"/>
                </a:lnTo>
                <a:lnTo>
                  <a:pt x="74" y="108"/>
                </a:lnTo>
                <a:lnTo>
                  <a:pt x="79" y="111"/>
                </a:lnTo>
                <a:lnTo>
                  <a:pt x="83" y="111"/>
                </a:lnTo>
                <a:lnTo>
                  <a:pt x="83" y="111"/>
                </a:lnTo>
                <a:lnTo>
                  <a:pt x="88" y="111"/>
                </a:lnTo>
                <a:lnTo>
                  <a:pt x="92" y="108"/>
                </a:lnTo>
                <a:lnTo>
                  <a:pt x="94" y="104"/>
                </a:lnTo>
                <a:lnTo>
                  <a:pt x="95" y="99"/>
                </a:lnTo>
                <a:lnTo>
                  <a:pt x="95" y="99"/>
                </a:lnTo>
                <a:lnTo>
                  <a:pt x="94" y="95"/>
                </a:lnTo>
                <a:lnTo>
                  <a:pt x="92" y="91"/>
                </a:lnTo>
                <a:lnTo>
                  <a:pt x="88" y="89"/>
                </a:lnTo>
                <a:lnTo>
                  <a:pt x="83" y="88"/>
                </a:lnTo>
                <a:lnTo>
                  <a:pt x="83" y="88"/>
                </a:lnTo>
                <a:close/>
                <a:moveTo>
                  <a:pt x="129" y="88"/>
                </a:moveTo>
                <a:lnTo>
                  <a:pt x="129" y="88"/>
                </a:lnTo>
                <a:lnTo>
                  <a:pt x="125" y="89"/>
                </a:lnTo>
                <a:lnTo>
                  <a:pt x="120" y="91"/>
                </a:lnTo>
                <a:lnTo>
                  <a:pt x="117" y="95"/>
                </a:lnTo>
                <a:lnTo>
                  <a:pt x="117" y="99"/>
                </a:lnTo>
                <a:lnTo>
                  <a:pt x="117" y="99"/>
                </a:lnTo>
                <a:lnTo>
                  <a:pt x="117" y="104"/>
                </a:lnTo>
                <a:lnTo>
                  <a:pt x="120" y="108"/>
                </a:lnTo>
                <a:lnTo>
                  <a:pt x="125" y="111"/>
                </a:lnTo>
                <a:lnTo>
                  <a:pt x="129" y="111"/>
                </a:lnTo>
                <a:lnTo>
                  <a:pt x="129" y="111"/>
                </a:lnTo>
                <a:lnTo>
                  <a:pt x="134" y="111"/>
                </a:lnTo>
                <a:lnTo>
                  <a:pt x="138" y="108"/>
                </a:lnTo>
                <a:lnTo>
                  <a:pt x="140" y="104"/>
                </a:lnTo>
                <a:lnTo>
                  <a:pt x="141" y="99"/>
                </a:lnTo>
                <a:lnTo>
                  <a:pt x="141" y="99"/>
                </a:lnTo>
                <a:lnTo>
                  <a:pt x="140" y="95"/>
                </a:lnTo>
                <a:lnTo>
                  <a:pt x="138" y="91"/>
                </a:lnTo>
                <a:lnTo>
                  <a:pt x="134" y="89"/>
                </a:lnTo>
                <a:lnTo>
                  <a:pt x="129" y="88"/>
                </a:lnTo>
                <a:lnTo>
                  <a:pt x="129" y="88"/>
                </a:lnTo>
                <a:close/>
                <a:moveTo>
                  <a:pt x="175" y="88"/>
                </a:moveTo>
                <a:lnTo>
                  <a:pt x="175" y="88"/>
                </a:lnTo>
                <a:lnTo>
                  <a:pt x="171" y="89"/>
                </a:lnTo>
                <a:lnTo>
                  <a:pt x="166" y="91"/>
                </a:lnTo>
                <a:lnTo>
                  <a:pt x="163" y="95"/>
                </a:lnTo>
                <a:lnTo>
                  <a:pt x="163" y="99"/>
                </a:lnTo>
                <a:lnTo>
                  <a:pt x="163" y="99"/>
                </a:lnTo>
                <a:lnTo>
                  <a:pt x="163" y="104"/>
                </a:lnTo>
                <a:lnTo>
                  <a:pt x="166" y="108"/>
                </a:lnTo>
                <a:lnTo>
                  <a:pt x="171" y="111"/>
                </a:lnTo>
                <a:lnTo>
                  <a:pt x="175" y="111"/>
                </a:lnTo>
                <a:lnTo>
                  <a:pt x="175" y="111"/>
                </a:lnTo>
                <a:lnTo>
                  <a:pt x="180" y="111"/>
                </a:lnTo>
                <a:lnTo>
                  <a:pt x="183" y="108"/>
                </a:lnTo>
                <a:lnTo>
                  <a:pt x="186" y="104"/>
                </a:lnTo>
                <a:lnTo>
                  <a:pt x="187" y="99"/>
                </a:lnTo>
                <a:lnTo>
                  <a:pt x="187" y="99"/>
                </a:lnTo>
                <a:lnTo>
                  <a:pt x="186" y="95"/>
                </a:lnTo>
                <a:lnTo>
                  <a:pt x="183" y="91"/>
                </a:lnTo>
                <a:lnTo>
                  <a:pt x="180" y="89"/>
                </a:lnTo>
                <a:lnTo>
                  <a:pt x="175" y="88"/>
                </a:lnTo>
                <a:lnTo>
                  <a:pt x="175" y="88"/>
                </a:lnTo>
                <a:close/>
                <a:moveTo>
                  <a:pt x="37" y="22"/>
                </a:moveTo>
                <a:lnTo>
                  <a:pt x="37" y="22"/>
                </a:lnTo>
                <a:lnTo>
                  <a:pt x="33" y="22"/>
                </a:lnTo>
                <a:lnTo>
                  <a:pt x="28" y="25"/>
                </a:lnTo>
                <a:lnTo>
                  <a:pt x="27" y="30"/>
                </a:lnTo>
                <a:lnTo>
                  <a:pt x="25" y="34"/>
                </a:lnTo>
                <a:lnTo>
                  <a:pt x="25" y="34"/>
                </a:lnTo>
                <a:lnTo>
                  <a:pt x="27" y="39"/>
                </a:lnTo>
                <a:lnTo>
                  <a:pt x="28" y="43"/>
                </a:lnTo>
                <a:lnTo>
                  <a:pt x="33" y="45"/>
                </a:lnTo>
                <a:lnTo>
                  <a:pt x="37" y="46"/>
                </a:lnTo>
                <a:lnTo>
                  <a:pt x="37" y="46"/>
                </a:lnTo>
                <a:lnTo>
                  <a:pt x="42" y="45"/>
                </a:lnTo>
                <a:lnTo>
                  <a:pt x="46" y="43"/>
                </a:lnTo>
                <a:lnTo>
                  <a:pt x="49" y="39"/>
                </a:lnTo>
                <a:lnTo>
                  <a:pt x="49" y="34"/>
                </a:lnTo>
                <a:lnTo>
                  <a:pt x="49" y="34"/>
                </a:lnTo>
                <a:lnTo>
                  <a:pt x="49" y="30"/>
                </a:lnTo>
                <a:lnTo>
                  <a:pt x="46" y="25"/>
                </a:lnTo>
                <a:lnTo>
                  <a:pt x="42" y="22"/>
                </a:lnTo>
                <a:lnTo>
                  <a:pt x="37" y="22"/>
                </a:lnTo>
                <a:lnTo>
                  <a:pt x="37" y="22"/>
                </a:lnTo>
                <a:close/>
                <a:moveTo>
                  <a:pt x="83" y="22"/>
                </a:moveTo>
                <a:lnTo>
                  <a:pt x="83" y="22"/>
                </a:lnTo>
                <a:lnTo>
                  <a:pt x="79" y="22"/>
                </a:lnTo>
                <a:lnTo>
                  <a:pt x="74" y="25"/>
                </a:lnTo>
                <a:lnTo>
                  <a:pt x="71" y="30"/>
                </a:lnTo>
                <a:lnTo>
                  <a:pt x="71" y="34"/>
                </a:lnTo>
                <a:lnTo>
                  <a:pt x="71" y="34"/>
                </a:lnTo>
                <a:lnTo>
                  <a:pt x="71" y="39"/>
                </a:lnTo>
                <a:lnTo>
                  <a:pt x="74" y="43"/>
                </a:lnTo>
                <a:lnTo>
                  <a:pt x="79" y="45"/>
                </a:lnTo>
                <a:lnTo>
                  <a:pt x="83" y="46"/>
                </a:lnTo>
                <a:lnTo>
                  <a:pt x="83" y="46"/>
                </a:lnTo>
                <a:lnTo>
                  <a:pt x="88" y="45"/>
                </a:lnTo>
                <a:lnTo>
                  <a:pt x="92" y="43"/>
                </a:lnTo>
                <a:lnTo>
                  <a:pt x="94" y="39"/>
                </a:lnTo>
                <a:lnTo>
                  <a:pt x="95" y="34"/>
                </a:lnTo>
                <a:lnTo>
                  <a:pt x="95" y="34"/>
                </a:lnTo>
                <a:lnTo>
                  <a:pt x="94" y="30"/>
                </a:lnTo>
                <a:lnTo>
                  <a:pt x="92" y="25"/>
                </a:lnTo>
                <a:lnTo>
                  <a:pt x="88" y="22"/>
                </a:lnTo>
                <a:lnTo>
                  <a:pt x="83" y="22"/>
                </a:lnTo>
                <a:lnTo>
                  <a:pt x="83" y="22"/>
                </a:lnTo>
                <a:close/>
                <a:moveTo>
                  <a:pt x="129" y="22"/>
                </a:moveTo>
                <a:lnTo>
                  <a:pt x="129" y="22"/>
                </a:lnTo>
                <a:lnTo>
                  <a:pt x="125" y="22"/>
                </a:lnTo>
                <a:lnTo>
                  <a:pt x="120" y="25"/>
                </a:lnTo>
                <a:lnTo>
                  <a:pt x="117" y="30"/>
                </a:lnTo>
                <a:lnTo>
                  <a:pt x="117" y="34"/>
                </a:lnTo>
                <a:lnTo>
                  <a:pt x="117" y="34"/>
                </a:lnTo>
                <a:lnTo>
                  <a:pt x="117" y="39"/>
                </a:lnTo>
                <a:lnTo>
                  <a:pt x="120" y="43"/>
                </a:lnTo>
                <a:lnTo>
                  <a:pt x="125" y="45"/>
                </a:lnTo>
                <a:lnTo>
                  <a:pt x="129" y="46"/>
                </a:lnTo>
                <a:lnTo>
                  <a:pt x="129" y="46"/>
                </a:lnTo>
                <a:lnTo>
                  <a:pt x="134" y="45"/>
                </a:lnTo>
                <a:lnTo>
                  <a:pt x="138" y="43"/>
                </a:lnTo>
                <a:lnTo>
                  <a:pt x="140" y="39"/>
                </a:lnTo>
                <a:lnTo>
                  <a:pt x="141" y="34"/>
                </a:lnTo>
                <a:lnTo>
                  <a:pt x="141" y="34"/>
                </a:lnTo>
                <a:lnTo>
                  <a:pt x="140" y="30"/>
                </a:lnTo>
                <a:lnTo>
                  <a:pt x="138" y="25"/>
                </a:lnTo>
                <a:lnTo>
                  <a:pt x="134" y="22"/>
                </a:lnTo>
                <a:lnTo>
                  <a:pt x="129" y="22"/>
                </a:lnTo>
                <a:lnTo>
                  <a:pt x="129" y="22"/>
                </a:lnTo>
                <a:close/>
                <a:moveTo>
                  <a:pt x="175" y="22"/>
                </a:moveTo>
                <a:lnTo>
                  <a:pt x="175" y="22"/>
                </a:lnTo>
                <a:lnTo>
                  <a:pt x="171" y="22"/>
                </a:lnTo>
                <a:lnTo>
                  <a:pt x="166" y="25"/>
                </a:lnTo>
                <a:lnTo>
                  <a:pt x="163" y="30"/>
                </a:lnTo>
                <a:lnTo>
                  <a:pt x="163" y="34"/>
                </a:lnTo>
                <a:lnTo>
                  <a:pt x="163" y="34"/>
                </a:lnTo>
                <a:lnTo>
                  <a:pt x="163" y="39"/>
                </a:lnTo>
                <a:lnTo>
                  <a:pt x="166" y="43"/>
                </a:lnTo>
                <a:lnTo>
                  <a:pt x="171" y="45"/>
                </a:lnTo>
                <a:lnTo>
                  <a:pt x="175" y="46"/>
                </a:lnTo>
                <a:lnTo>
                  <a:pt x="175" y="46"/>
                </a:lnTo>
                <a:lnTo>
                  <a:pt x="180" y="45"/>
                </a:lnTo>
                <a:lnTo>
                  <a:pt x="183" y="43"/>
                </a:lnTo>
                <a:lnTo>
                  <a:pt x="186" y="39"/>
                </a:lnTo>
                <a:lnTo>
                  <a:pt x="187" y="34"/>
                </a:lnTo>
                <a:lnTo>
                  <a:pt x="187" y="34"/>
                </a:lnTo>
                <a:lnTo>
                  <a:pt x="186" y="30"/>
                </a:lnTo>
                <a:lnTo>
                  <a:pt x="183" y="25"/>
                </a:lnTo>
                <a:lnTo>
                  <a:pt x="180" y="22"/>
                </a:lnTo>
                <a:lnTo>
                  <a:pt x="175" y="22"/>
                </a:lnTo>
                <a:lnTo>
                  <a:pt x="175" y="22"/>
                </a:lnTo>
                <a:close/>
                <a:moveTo>
                  <a:pt x="352" y="46"/>
                </a:moveTo>
                <a:lnTo>
                  <a:pt x="352" y="46"/>
                </a:lnTo>
                <a:lnTo>
                  <a:pt x="349" y="48"/>
                </a:lnTo>
                <a:lnTo>
                  <a:pt x="347" y="50"/>
                </a:lnTo>
                <a:lnTo>
                  <a:pt x="347" y="82"/>
                </a:lnTo>
                <a:lnTo>
                  <a:pt x="347" y="82"/>
                </a:lnTo>
                <a:lnTo>
                  <a:pt x="349" y="85"/>
                </a:lnTo>
                <a:lnTo>
                  <a:pt x="352" y="86"/>
                </a:lnTo>
                <a:lnTo>
                  <a:pt x="384" y="86"/>
                </a:lnTo>
                <a:lnTo>
                  <a:pt x="384" y="86"/>
                </a:lnTo>
                <a:lnTo>
                  <a:pt x="387" y="85"/>
                </a:lnTo>
                <a:lnTo>
                  <a:pt x="387" y="82"/>
                </a:lnTo>
                <a:lnTo>
                  <a:pt x="387" y="50"/>
                </a:lnTo>
                <a:lnTo>
                  <a:pt x="387" y="50"/>
                </a:lnTo>
                <a:lnTo>
                  <a:pt x="387" y="48"/>
                </a:lnTo>
                <a:lnTo>
                  <a:pt x="384" y="46"/>
                </a:lnTo>
                <a:lnTo>
                  <a:pt x="352" y="46"/>
                </a:lnTo>
                <a:lnTo>
                  <a:pt x="352" y="46"/>
                </a:lnTo>
                <a:close/>
                <a:moveTo>
                  <a:pt x="7" y="153"/>
                </a:moveTo>
                <a:lnTo>
                  <a:pt x="417" y="153"/>
                </a:lnTo>
                <a:lnTo>
                  <a:pt x="417" y="153"/>
                </a:lnTo>
                <a:lnTo>
                  <a:pt x="420" y="154"/>
                </a:lnTo>
                <a:lnTo>
                  <a:pt x="423" y="156"/>
                </a:lnTo>
                <a:lnTo>
                  <a:pt x="425" y="159"/>
                </a:lnTo>
                <a:lnTo>
                  <a:pt x="426" y="162"/>
                </a:lnTo>
                <a:lnTo>
                  <a:pt x="426" y="279"/>
                </a:lnTo>
                <a:lnTo>
                  <a:pt x="426" y="279"/>
                </a:lnTo>
                <a:lnTo>
                  <a:pt x="425" y="282"/>
                </a:lnTo>
                <a:lnTo>
                  <a:pt x="423" y="285"/>
                </a:lnTo>
                <a:lnTo>
                  <a:pt x="420" y="287"/>
                </a:lnTo>
                <a:lnTo>
                  <a:pt x="417" y="287"/>
                </a:lnTo>
                <a:lnTo>
                  <a:pt x="7" y="287"/>
                </a:lnTo>
                <a:lnTo>
                  <a:pt x="7" y="287"/>
                </a:lnTo>
                <a:lnTo>
                  <a:pt x="4" y="287"/>
                </a:lnTo>
                <a:lnTo>
                  <a:pt x="1" y="285"/>
                </a:lnTo>
                <a:lnTo>
                  <a:pt x="0" y="282"/>
                </a:lnTo>
                <a:lnTo>
                  <a:pt x="0" y="279"/>
                </a:lnTo>
                <a:lnTo>
                  <a:pt x="0" y="162"/>
                </a:lnTo>
                <a:lnTo>
                  <a:pt x="0" y="162"/>
                </a:lnTo>
                <a:lnTo>
                  <a:pt x="0" y="159"/>
                </a:lnTo>
                <a:lnTo>
                  <a:pt x="1" y="156"/>
                </a:lnTo>
                <a:lnTo>
                  <a:pt x="4" y="154"/>
                </a:lnTo>
                <a:lnTo>
                  <a:pt x="7" y="153"/>
                </a:lnTo>
                <a:lnTo>
                  <a:pt x="7" y="153"/>
                </a:lnTo>
                <a:close/>
                <a:moveTo>
                  <a:pt x="61" y="209"/>
                </a:moveTo>
                <a:lnTo>
                  <a:pt x="61" y="209"/>
                </a:lnTo>
                <a:lnTo>
                  <a:pt x="55" y="209"/>
                </a:lnTo>
                <a:lnTo>
                  <a:pt x="52" y="212"/>
                </a:lnTo>
                <a:lnTo>
                  <a:pt x="49" y="217"/>
                </a:lnTo>
                <a:lnTo>
                  <a:pt x="49" y="221"/>
                </a:lnTo>
                <a:lnTo>
                  <a:pt x="49" y="221"/>
                </a:lnTo>
                <a:lnTo>
                  <a:pt x="49" y="226"/>
                </a:lnTo>
                <a:lnTo>
                  <a:pt x="52" y="229"/>
                </a:lnTo>
                <a:lnTo>
                  <a:pt x="55" y="232"/>
                </a:lnTo>
                <a:lnTo>
                  <a:pt x="61" y="233"/>
                </a:lnTo>
                <a:lnTo>
                  <a:pt x="61" y="233"/>
                </a:lnTo>
                <a:lnTo>
                  <a:pt x="65" y="232"/>
                </a:lnTo>
                <a:lnTo>
                  <a:pt x="68" y="229"/>
                </a:lnTo>
                <a:lnTo>
                  <a:pt x="71" y="226"/>
                </a:lnTo>
                <a:lnTo>
                  <a:pt x="73" y="221"/>
                </a:lnTo>
                <a:lnTo>
                  <a:pt x="73" y="221"/>
                </a:lnTo>
                <a:lnTo>
                  <a:pt x="71" y="217"/>
                </a:lnTo>
                <a:lnTo>
                  <a:pt x="68" y="212"/>
                </a:lnTo>
                <a:lnTo>
                  <a:pt x="65" y="209"/>
                </a:lnTo>
                <a:lnTo>
                  <a:pt x="61" y="209"/>
                </a:lnTo>
                <a:lnTo>
                  <a:pt x="61" y="209"/>
                </a:lnTo>
                <a:close/>
                <a:moveTo>
                  <a:pt x="107" y="209"/>
                </a:moveTo>
                <a:lnTo>
                  <a:pt x="107" y="209"/>
                </a:lnTo>
                <a:lnTo>
                  <a:pt x="101" y="209"/>
                </a:lnTo>
                <a:lnTo>
                  <a:pt x="98" y="212"/>
                </a:lnTo>
                <a:lnTo>
                  <a:pt x="95" y="217"/>
                </a:lnTo>
                <a:lnTo>
                  <a:pt x="94" y="221"/>
                </a:lnTo>
                <a:lnTo>
                  <a:pt x="94" y="221"/>
                </a:lnTo>
                <a:lnTo>
                  <a:pt x="95" y="226"/>
                </a:lnTo>
                <a:lnTo>
                  <a:pt x="98" y="229"/>
                </a:lnTo>
                <a:lnTo>
                  <a:pt x="101" y="232"/>
                </a:lnTo>
                <a:lnTo>
                  <a:pt x="107" y="233"/>
                </a:lnTo>
                <a:lnTo>
                  <a:pt x="107" y="233"/>
                </a:lnTo>
                <a:lnTo>
                  <a:pt x="111" y="232"/>
                </a:lnTo>
                <a:lnTo>
                  <a:pt x="114" y="229"/>
                </a:lnTo>
                <a:lnTo>
                  <a:pt x="117" y="226"/>
                </a:lnTo>
                <a:lnTo>
                  <a:pt x="119" y="221"/>
                </a:lnTo>
                <a:lnTo>
                  <a:pt x="119" y="221"/>
                </a:lnTo>
                <a:lnTo>
                  <a:pt x="117" y="217"/>
                </a:lnTo>
                <a:lnTo>
                  <a:pt x="114" y="212"/>
                </a:lnTo>
                <a:lnTo>
                  <a:pt x="111" y="209"/>
                </a:lnTo>
                <a:lnTo>
                  <a:pt x="107" y="209"/>
                </a:lnTo>
                <a:lnTo>
                  <a:pt x="107" y="209"/>
                </a:lnTo>
                <a:close/>
                <a:moveTo>
                  <a:pt x="151" y="209"/>
                </a:moveTo>
                <a:lnTo>
                  <a:pt x="151" y="209"/>
                </a:lnTo>
                <a:lnTo>
                  <a:pt x="147" y="209"/>
                </a:lnTo>
                <a:lnTo>
                  <a:pt x="144" y="212"/>
                </a:lnTo>
                <a:lnTo>
                  <a:pt x="141" y="217"/>
                </a:lnTo>
                <a:lnTo>
                  <a:pt x="140" y="221"/>
                </a:lnTo>
                <a:lnTo>
                  <a:pt x="140" y="221"/>
                </a:lnTo>
                <a:lnTo>
                  <a:pt x="141" y="226"/>
                </a:lnTo>
                <a:lnTo>
                  <a:pt x="144" y="229"/>
                </a:lnTo>
                <a:lnTo>
                  <a:pt x="147" y="232"/>
                </a:lnTo>
                <a:lnTo>
                  <a:pt x="151" y="233"/>
                </a:lnTo>
                <a:lnTo>
                  <a:pt x="151" y="233"/>
                </a:lnTo>
                <a:lnTo>
                  <a:pt x="157" y="232"/>
                </a:lnTo>
                <a:lnTo>
                  <a:pt x="160" y="229"/>
                </a:lnTo>
                <a:lnTo>
                  <a:pt x="163" y="226"/>
                </a:lnTo>
                <a:lnTo>
                  <a:pt x="165" y="221"/>
                </a:lnTo>
                <a:lnTo>
                  <a:pt x="165" y="221"/>
                </a:lnTo>
                <a:lnTo>
                  <a:pt x="163" y="217"/>
                </a:lnTo>
                <a:lnTo>
                  <a:pt x="160" y="212"/>
                </a:lnTo>
                <a:lnTo>
                  <a:pt x="157" y="209"/>
                </a:lnTo>
                <a:lnTo>
                  <a:pt x="151" y="209"/>
                </a:lnTo>
                <a:lnTo>
                  <a:pt x="151" y="209"/>
                </a:lnTo>
                <a:close/>
                <a:moveTo>
                  <a:pt x="197" y="209"/>
                </a:moveTo>
                <a:lnTo>
                  <a:pt x="197" y="209"/>
                </a:lnTo>
                <a:lnTo>
                  <a:pt x="193" y="209"/>
                </a:lnTo>
                <a:lnTo>
                  <a:pt x="190" y="212"/>
                </a:lnTo>
                <a:lnTo>
                  <a:pt x="187" y="217"/>
                </a:lnTo>
                <a:lnTo>
                  <a:pt x="186" y="221"/>
                </a:lnTo>
                <a:lnTo>
                  <a:pt x="186" y="221"/>
                </a:lnTo>
                <a:lnTo>
                  <a:pt x="187" y="226"/>
                </a:lnTo>
                <a:lnTo>
                  <a:pt x="190" y="229"/>
                </a:lnTo>
                <a:lnTo>
                  <a:pt x="193" y="232"/>
                </a:lnTo>
                <a:lnTo>
                  <a:pt x="197" y="233"/>
                </a:lnTo>
                <a:lnTo>
                  <a:pt x="197" y="233"/>
                </a:lnTo>
                <a:lnTo>
                  <a:pt x="202" y="232"/>
                </a:lnTo>
                <a:lnTo>
                  <a:pt x="206" y="229"/>
                </a:lnTo>
                <a:lnTo>
                  <a:pt x="209" y="226"/>
                </a:lnTo>
                <a:lnTo>
                  <a:pt x="209" y="221"/>
                </a:lnTo>
                <a:lnTo>
                  <a:pt x="209" y="221"/>
                </a:lnTo>
                <a:lnTo>
                  <a:pt x="209" y="217"/>
                </a:lnTo>
                <a:lnTo>
                  <a:pt x="206" y="212"/>
                </a:lnTo>
                <a:lnTo>
                  <a:pt x="202" y="209"/>
                </a:lnTo>
                <a:lnTo>
                  <a:pt x="197" y="209"/>
                </a:lnTo>
                <a:lnTo>
                  <a:pt x="197" y="209"/>
                </a:lnTo>
                <a:close/>
                <a:moveTo>
                  <a:pt x="37" y="242"/>
                </a:moveTo>
                <a:lnTo>
                  <a:pt x="37" y="242"/>
                </a:lnTo>
                <a:lnTo>
                  <a:pt x="33" y="242"/>
                </a:lnTo>
                <a:lnTo>
                  <a:pt x="28" y="245"/>
                </a:lnTo>
                <a:lnTo>
                  <a:pt x="27" y="249"/>
                </a:lnTo>
                <a:lnTo>
                  <a:pt x="25" y="254"/>
                </a:lnTo>
                <a:lnTo>
                  <a:pt x="25" y="254"/>
                </a:lnTo>
                <a:lnTo>
                  <a:pt x="27" y="258"/>
                </a:lnTo>
                <a:lnTo>
                  <a:pt x="28" y="263"/>
                </a:lnTo>
                <a:lnTo>
                  <a:pt x="33" y="264"/>
                </a:lnTo>
                <a:lnTo>
                  <a:pt x="37" y="266"/>
                </a:lnTo>
                <a:lnTo>
                  <a:pt x="37" y="266"/>
                </a:lnTo>
                <a:lnTo>
                  <a:pt x="42" y="264"/>
                </a:lnTo>
                <a:lnTo>
                  <a:pt x="46" y="263"/>
                </a:lnTo>
                <a:lnTo>
                  <a:pt x="49" y="258"/>
                </a:lnTo>
                <a:lnTo>
                  <a:pt x="49" y="254"/>
                </a:lnTo>
                <a:lnTo>
                  <a:pt x="49" y="254"/>
                </a:lnTo>
                <a:lnTo>
                  <a:pt x="49" y="249"/>
                </a:lnTo>
                <a:lnTo>
                  <a:pt x="46" y="245"/>
                </a:lnTo>
                <a:lnTo>
                  <a:pt x="42" y="242"/>
                </a:lnTo>
                <a:lnTo>
                  <a:pt x="37" y="242"/>
                </a:lnTo>
                <a:lnTo>
                  <a:pt x="37" y="242"/>
                </a:lnTo>
                <a:close/>
                <a:moveTo>
                  <a:pt x="83" y="242"/>
                </a:moveTo>
                <a:lnTo>
                  <a:pt x="83" y="242"/>
                </a:lnTo>
                <a:lnTo>
                  <a:pt x="79" y="242"/>
                </a:lnTo>
                <a:lnTo>
                  <a:pt x="74" y="245"/>
                </a:lnTo>
                <a:lnTo>
                  <a:pt x="71" y="249"/>
                </a:lnTo>
                <a:lnTo>
                  <a:pt x="71" y="254"/>
                </a:lnTo>
                <a:lnTo>
                  <a:pt x="71" y="254"/>
                </a:lnTo>
                <a:lnTo>
                  <a:pt x="71" y="258"/>
                </a:lnTo>
                <a:lnTo>
                  <a:pt x="74" y="263"/>
                </a:lnTo>
                <a:lnTo>
                  <a:pt x="79" y="264"/>
                </a:lnTo>
                <a:lnTo>
                  <a:pt x="83" y="266"/>
                </a:lnTo>
                <a:lnTo>
                  <a:pt x="83" y="266"/>
                </a:lnTo>
                <a:lnTo>
                  <a:pt x="88" y="264"/>
                </a:lnTo>
                <a:lnTo>
                  <a:pt x="92" y="263"/>
                </a:lnTo>
                <a:lnTo>
                  <a:pt x="94" y="258"/>
                </a:lnTo>
                <a:lnTo>
                  <a:pt x="95" y="254"/>
                </a:lnTo>
                <a:lnTo>
                  <a:pt x="95" y="254"/>
                </a:lnTo>
                <a:lnTo>
                  <a:pt x="94" y="249"/>
                </a:lnTo>
                <a:lnTo>
                  <a:pt x="92" y="245"/>
                </a:lnTo>
                <a:lnTo>
                  <a:pt x="88" y="242"/>
                </a:lnTo>
                <a:lnTo>
                  <a:pt x="83" y="242"/>
                </a:lnTo>
                <a:lnTo>
                  <a:pt x="83" y="242"/>
                </a:lnTo>
                <a:close/>
                <a:moveTo>
                  <a:pt x="129" y="242"/>
                </a:moveTo>
                <a:lnTo>
                  <a:pt x="129" y="242"/>
                </a:lnTo>
                <a:lnTo>
                  <a:pt x="125" y="242"/>
                </a:lnTo>
                <a:lnTo>
                  <a:pt x="120" y="245"/>
                </a:lnTo>
                <a:lnTo>
                  <a:pt x="117" y="249"/>
                </a:lnTo>
                <a:lnTo>
                  <a:pt x="117" y="254"/>
                </a:lnTo>
                <a:lnTo>
                  <a:pt x="117" y="254"/>
                </a:lnTo>
                <a:lnTo>
                  <a:pt x="117" y="258"/>
                </a:lnTo>
                <a:lnTo>
                  <a:pt x="120" y="263"/>
                </a:lnTo>
                <a:lnTo>
                  <a:pt x="125" y="264"/>
                </a:lnTo>
                <a:lnTo>
                  <a:pt x="129" y="266"/>
                </a:lnTo>
                <a:lnTo>
                  <a:pt x="129" y="266"/>
                </a:lnTo>
                <a:lnTo>
                  <a:pt x="134" y="264"/>
                </a:lnTo>
                <a:lnTo>
                  <a:pt x="138" y="263"/>
                </a:lnTo>
                <a:lnTo>
                  <a:pt x="140" y="258"/>
                </a:lnTo>
                <a:lnTo>
                  <a:pt x="141" y="254"/>
                </a:lnTo>
                <a:lnTo>
                  <a:pt x="141" y="254"/>
                </a:lnTo>
                <a:lnTo>
                  <a:pt x="140" y="249"/>
                </a:lnTo>
                <a:lnTo>
                  <a:pt x="138" y="245"/>
                </a:lnTo>
                <a:lnTo>
                  <a:pt x="134" y="242"/>
                </a:lnTo>
                <a:lnTo>
                  <a:pt x="129" y="242"/>
                </a:lnTo>
                <a:lnTo>
                  <a:pt x="129" y="242"/>
                </a:lnTo>
                <a:close/>
                <a:moveTo>
                  <a:pt x="175" y="242"/>
                </a:moveTo>
                <a:lnTo>
                  <a:pt x="175" y="242"/>
                </a:lnTo>
                <a:lnTo>
                  <a:pt x="171" y="242"/>
                </a:lnTo>
                <a:lnTo>
                  <a:pt x="166" y="245"/>
                </a:lnTo>
                <a:lnTo>
                  <a:pt x="163" y="249"/>
                </a:lnTo>
                <a:lnTo>
                  <a:pt x="163" y="254"/>
                </a:lnTo>
                <a:lnTo>
                  <a:pt x="163" y="254"/>
                </a:lnTo>
                <a:lnTo>
                  <a:pt x="163" y="258"/>
                </a:lnTo>
                <a:lnTo>
                  <a:pt x="166" y="263"/>
                </a:lnTo>
                <a:lnTo>
                  <a:pt x="171" y="264"/>
                </a:lnTo>
                <a:lnTo>
                  <a:pt x="175" y="266"/>
                </a:lnTo>
                <a:lnTo>
                  <a:pt x="175" y="266"/>
                </a:lnTo>
                <a:lnTo>
                  <a:pt x="180" y="264"/>
                </a:lnTo>
                <a:lnTo>
                  <a:pt x="183" y="263"/>
                </a:lnTo>
                <a:lnTo>
                  <a:pt x="186" y="258"/>
                </a:lnTo>
                <a:lnTo>
                  <a:pt x="187" y="254"/>
                </a:lnTo>
                <a:lnTo>
                  <a:pt x="187" y="254"/>
                </a:lnTo>
                <a:lnTo>
                  <a:pt x="186" y="249"/>
                </a:lnTo>
                <a:lnTo>
                  <a:pt x="183" y="245"/>
                </a:lnTo>
                <a:lnTo>
                  <a:pt x="180" y="242"/>
                </a:lnTo>
                <a:lnTo>
                  <a:pt x="175" y="242"/>
                </a:lnTo>
                <a:lnTo>
                  <a:pt x="175" y="242"/>
                </a:lnTo>
                <a:close/>
                <a:moveTo>
                  <a:pt x="37" y="177"/>
                </a:moveTo>
                <a:lnTo>
                  <a:pt x="37" y="177"/>
                </a:lnTo>
                <a:lnTo>
                  <a:pt x="33" y="177"/>
                </a:lnTo>
                <a:lnTo>
                  <a:pt x="28" y="180"/>
                </a:lnTo>
                <a:lnTo>
                  <a:pt x="27" y="183"/>
                </a:lnTo>
                <a:lnTo>
                  <a:pt x="25" y="189"/>
                </a:lnTo>
                <a:lnTo>
                  <a:pt x="25" y="189"/>
                </a:lnTo>
                <a:lnTo>
                  <a:pt x="27" y="193"/>
                </a:lnTo>
                <a:lnTo>
                  <a:pt x="28" y="196"/>
                </a:lnTo>
                <a:lnTo>
                  <a:pt x="33" y="199"/>
                </a:lnTo>
                <a:lnTo>
                  <a:pt x="37" y="200"/>
                </a:lnTo>
                <a:lnTo>
                  <a:pt x="37" y="200"/>
                </a:lnTo>
                <a:lnTo>
                  <a:pt x="42" y="199"/>
                </a:lnTo>
                <a:lnTo>
                  <a:pt x="46" y="196"/>
                </a:lnTo>
                <a:lnTo>
                  <a:pt x="49" y="193"/>
                </a:lnTo>
                <a:lnTo>
                  <a:pt x="49" y="189"/>
                </a:lnTo>
                <a:lnTo>
                  <a:pt x="49" y="189"/>
                </a:lnTo>
                <a:lnTo>
                  <a:pt x="49" y="183"/>
                </a:lnTo>
                <a:lnTo>
                  <a:pt x="46" y="180"/>
                </a:lnTo>
                <a:lnTo>
                  <a:pt x="42" y="177"/>
                </a:lnTo>
                <a:lnTo>
                  <a:pt x="37" y="177"/>
                </a:lnTo>
                <a:lnTo>
                  <a:pt x="37" y="177"/>
                </a:lnTo>
                <a:close/>
                <a:moveTo>
                  <a:pt x="83" y="177"/>
                </a:moveTo>
                <a:lnTo>
                  <a:pt x="83" y="177"/>
                </a:lnTo>
                <a:lnTo>
                  <a:pt x="79" y="177"/>
                </a:lnTo>
                <a:lnTo>
                  <a:pt x="74" y="180"/>
                </a:lnTo>
                <a:lnTo>
                  <a:pt x="71" y="183"/>
                </a:lnTo>
                <a:lnTo>
                  <a:pt x="71" y="189"/>
                </a:lnTo>
                <a:lnTo>
                  <a:pt x="71" y="189"/>
                </a:lnTo>
                <a:lnTo>
                  <a:pt x="71" y="193"/>
                </a:lnTo>
                <a:lnTo>
                  <a:pt x="74" y="196"/>
                </a:lnTo>
                <a:lnTo>
                  <a:pt x="79" y="199"/>
                </a:lnTo>
                <a:lnTo>
                  <a:pt x="83" y="200"/>
                </a:lnTo>
                <a:lnTo>
                  <a:pt x="83" y="200"/>
                </a:lnTo>
                <a:lnTo>
                  <a:pt x="88" y="199"/>
                </a:lnTo>
                <a:lnTo>
                  <a:pt x="92" y="196"/>
                </a:lnTo>
                <a:lnTo>
                  <a:pt x="94" y="193"/>
                </a:lnTo>
                <a:lnTo>
                  <a:pt x="95" y="189"/>
                </a:lnTo>
                <a:lnTo>
                  <a:pt x="95" y="189"/>
                </a:lnTo>
                <a:lnTo>
                  <a:pt x="94" y="183"/>
                </a:lnTo>
                <a:lnTo>
                  <a:pt x="92" y="180"/>
                </a:lnTo>
                <a:lnTo>
                  <a:pt x="88" y="177"/>
                </a:lnTo>
                <a:lnTo>
                  <a:pt x="83" y="177"/>
                </a:lnTo>
                <a:lnTo>
                  <a:pt x="83" y="177"/>
                </a:lnTo>
                <a:close/>
                <a:moveTo>
                  <a:pt x="129" y="177"/>
                </a:moveTo>
                <a:lnTo>
                  <a:pt x="129" y="177"/>
                </a:lnTo>
                <a:lnTo>
                  <a:pt x="125" y="177"/>
                </a:lnTo>
                <a:lnTo>
                  <a:pt x="120" y="180"/>
                </a:lnTo>
                <a:lnTo>
                  <a:pt x="117" y="183"/>
                </a:lnTo>
                <a:lnTo>
                  <a:pt x="117" y="189"/>
                </a:lnTo>
                <a:lnTo>
                  <a:pt x="117" y="189"/>
                </a:lnTo>
                <a:lnTo>
                  <a:pt x="117" y="193"/>
                </a:lnTo>
                <a:lnTo>
                  <a:pt x="120" y="196"/>
                </a:lnTo>
                <a:lnTo>
                  <a:pt x="125" y="199"/>
                </a:lnTo>
                <a:lnTo>
                  <a:pt x="129" y="200"/>
                </a:lnTo>
                <a:lnTo>
                  <a:pt x="129" y="200"/>
                </a:lnTo>
                <a:lnTo>
                  <a:pt x="134" y="199"/>
                </a:lnTo>
                <a:lnTo>
                  <a:pt x="138" y="196"/>
                </a:lnTo>
                <a:lnTo>
                  <a:pt x="140" y="193"/>
                </a:lnTo>
                <a:lnTo>
                  <a:pt x="141" y="189"/>
                </a:lnTo>
                <a:lnTo>
                  <a:pt x="141" y="189"/>
                </a:lnTo>
                <a:lnTo>
                  <a:pt x="140" y="183"/>
                </a:lnTo>
                <a:lnTo>
                  <a:pt x="138" y="180"/>
                </a:lnTo>
                <a:lnTo>
                  <a:pt x="134" y="177"/>
                </a:lnTo>
                <a:lnTo>
                  <a:pt x="129" y="177"/>
                </a:lnTo>
                <a:lnTo>
                  <a:pt x="129" y="177"/>
                </a:lnTo>
                <a:close/>
                <a:moveTo>
                  <a:pt x="175" y="177"/>
                </a:moveTo>
                <a:lnTo>
                  <a:pt x="175" y="177"/>
                </a:lnTo>
                <a:lnTo>
                  <a:pt x="171" y="177"/>
                </a:lnTo>
                <a:lnTo>
                  <a:pt x="166" y="180"/>
                </a:lnTo>
                <a:lnTo>
                  <a:pt x="163" y="183"/>
                </a:lnTo>
                <a:lnTo>
                  <a:pt x="163" y="189"/>
                </a:lnTo>
                <a:lnTo>
                  <a:pt x="163" y="189"/>
                </a:lnTo>
                <a:lnTo>
                  <a:pt x="163" y="193"/>
                </a:lnTo>
                <a:lnTo>
                  <a:pt x="166" y="196"/>
                </a:lnTo>
                <a:lnTo>
                  <a:pt x="171" y="199"/>
                </a:lnTo>
                <a:lnTo>
                  <a:pt x="175" y="200"/>
                </a:lnTo>
                <a:lnTo>
                  <a:pt x="175" y="200"/>
                </a:lnTo>
                <a:lnTo>
                  <a:pt x="180" y="199"/>
                </a:lnTo>
                <a:lnTo>
                  <a:pt x="183" y="196"/>
                </a:lnTo>
                <a:lnTo>
                  <a:pt x="186" y="193"/>
                </a:lnTo>
                <a:lnTo>
                  <a:pt x="187" y="189"/>
                </a:lnTo>
                <a:lnTo>
                  <a:pt x="187" y="189"/>
                </a:lnTo>
                <a:lnTo>
                  <a:pt x="186" y="183"/>
                </a:lnTo>
                <a:lnTo>
                  <a:pt x="183" y="180"/>
                </a:lnTo>
                <a:lnTo>
                  <a:pt x="180" y="177"/>
                </a:lnTo>
                <a:lnTo>
                  <a:pt x="175" y="177"/>
                </a:lnTo>
                <a:lnTo>
                  <a:pt x="175" y="177"/>
                </a:lnTo>
                <a:close/>
                <a:moveTo>
                  <a:pt x="352" y="200"/>
                </a:moveTo>
                <a:lnTo>
                  <a:pt x="352" y="200"/>
                </a:lnTo>
                <a:lnTo>
                  <a:pt x="349" y="202"/>
                </a:lnTo>
                <a:lnTo>
                  <a:pt x="347" y="205"/>
                </a:lnTo>
                <a:lnTo>
                  <a:pt x="347" y="236"/>
                </a:lnTo>
                <a:lnTo>
                  <a:pt x="347" y="236"/>
                </a:lnTo>
                <a:lnTo>
                  <a:pt x="349" y="239"/>
                </a:lnTo>
                <a:lnTo>
                  <a:pt x="352" y="241"/>
                </a:lnTo>
                <a:lnTo>
                  <a:pt x="384" y="241"/>
                </a:lnTo>
                <a:lnTo>
                  <a:pt x="384" y="241"/>
                </a:lnTo>
                <a:lnTo>
                  <a:pt x="387" y="239"/>
                </a:lnTo>
                <a:lnTo>
                  <a:pt x="387" y="236"/>
                </a:lnTo>
                <a:lnTo>
                  <a:pt x="387" y="205"/>
                </a:lnTo>
                <a:lnTo>
                  <a:pt x="387" y="205"/>
                </a:lnTo>
                <a:lnTo>
                  <a:pt x="387" y="202"/>
                </a:lnTo>
                <a:lnTo>
                  <a:pt x="384" y="200"/>
                </a:lnTo>
                <a:lnTo>
                  <a:pt x="352" y="200"/>
                </a:lnTo>
                <a:lnTo>
                  <a:pt x="352" y="200"/>
                </a:lnTo>
                <a:close/>
                <a:moveTo>
                  <a:pt x="7" y="307"/>
                </a:moveTo>
                <a:lnTo>
                  <a:pt x="417" y="307"/>
                </a:lnTo>
                <a:lnTo>
                  <a:pt x="417" y="307"/>
                </a:lnTo>
                <a:lnTo>
                  <a:pt x="420" y="309"/>
                </a:lnTo>
                <a:lnTo>
                  <a:pt x="423" y="310"/>
                </a:lnTo>
                <a:lnTo>
                  <a:pt x="425" y="313"/>
                </a:lnTo>
                <a:lnTo>
                  <a:pt x="426" y="316"/>
                </a:lnTo>
                <a:lnTo>
                  <a:pt x="426" y="432"/>
                </a:lnTo>
                <a:lnTo>
                  <a:pt x="426" y="432"/>
                </a:lnTo>
                <a:lnTo>
                  <a:pt x="425" y="435"/>
                </a:lnTo>
                <a:lnTo>
                  <a:pt x="423" y="438"/>
                </a:lnTo>
                <a:lnTo>
                  <a:pt x="420" y="440"/>
                </a:lnTo>
                <a:lnTo>
                  <a:pt x="417" y="441"/>
                </a:lnTo>
                <a:lnTo>
                  <a:pt x="7" y="441"/>
                </a:lnTo>
                <a:lnTo>
                  <a:pt x="7" y="441"/>
                </a:lnTo>
                <a:lnTo>
                  <a:pt x="4" y="440"/>
                </a:lnTo>
                <a:lnTo>
                  <a:pt x="1" y="438"/>
                </a:lnTo>
                <a:lnTo>
                  <a:pt x="0" y="435"/>
                </a:lnTo>
                <a:lnTo>
                  <a:pt x="0" y="432"/>
                </a:lnTo>
                <a:lnTo>
                  <a:pt x="0" y="316"/>
                </a:lnTo>
                <a:lnTo>
                  <a:pt x="0" y="316"/>
                </a:lnTo>
                <a:lnTo>
                  <a:pt x="0" y="313"/>
                </a:lnTo>
                <a:lnTo>
                  <a:pt x="1" y="310"/>
                </a:lnTo>
                <a:lnTo>
                  <a:pt x="4" y="309"/>
                </a:lnTo>
                <a:lnTo>
                  <a:pt x="7" y="307"/>
                </a:lnTo>
                <a:lnTo>
                  <a:pt x="7" y="307"/>
                </a:lnTo>
                <a:close/>
                <a:moveTo>
                  <a:pt x="61" y="362"/>
                </a:moveTo>
                <a:lnTo>
                  <a:pt x="61" y="362"/>
                </a:lnTo>
                <a:lnTo>
                  <a:pt x="55" y="364"/>
                </a:lnTo>
                <a:lnTo>
                  <a:pt x="52" y="367"/>
                </a:lnTo>
                <a:lnTo>
                  <a:pt x="49" y="370"/>
                </a:lnTo>
                <a:lnTo>
                  <a:pt x="49" y="374"/>
                </a:lnTo>
                <a:lnTo>
                  <a:pt x="49" y="374"/>
                </a:lnTo>
                <a:lnTo>
                  <a:pt x="49" y="380"/>
                </a:lnTo>
                <a:lnTo>
                  <a:pt x="52" y="383"/>
                </a:lnTo>
                <a:lnTo>
                  <a:pt x="55" y="386"/>
                </a:lnTo>
                <a:lnTo>
                  <a:pt x="61" y="388"/>
                </a:lnTo>
                <a:lnTo>
                  <a:pt x="61" y="388"/>
                </a:lnTo>
                <a:lnTo>
                  <a:pt x="65" y="386"/>
                </a:lnTo>
                <a:lnTo>
                  <a:pt x="68" y="383"/>
                </a:lnTo>
                <a:lnTo>
                  <a:pt x="71" y="380"/>
                </a:lnTo>
                <a:lnTo>
                  <a:pt x="73" y="374"/>
                </a:lnTo>
                <a:lnTo>
                  <a:pt x="73" y="374"/>
                </a:lnTo>
                <a:lnTo>
                  <a:pt x="71" y="370"/>
                </a:lnTo>
                <a:lnTo>
                  <a:pt x="68" y="367"/>
                </a:lnTo>
                <a:lnTo>
                  <a:pt x="65" y="364"/>
                </a:lnTo>
                <a:lnTo>
                  <a:pt x="61" y="362"/>
                </a:lnTo>
                <a:lnTo>
                  <a:pt x="61" y="362"/>
                </a:lnTo>
                <a:close/>
                <a:moveTo>
                  <a:pt x="107" y="362"/>
                </a:moveTo>
                <a:lnTo>
                  <a:pt x="107" y="362"/>
                </a:lnTo>
                <a:lnTo>
                  <a:pt x="101" y="364"/>
                </a:lnTo>
                <a:lnTo>
                  <a:pt x="98" y="367"/>
                </a:lnTo>
                <a:lnTo>
                  <a:pt x="95" y="370"/>
                </a:lnTo>
                <a:lnTo>
                  <a:pt x="94" y="374"/>
                </a:lnTo>
                <a:lnTo>
                  <a:pt x="94" y="374"/>
                </a:lnTo>
                <a:lnTo>
                  <a:pt x="95" y="380"/>
                </a:lnTo>
                <a:lnTo>
                  <a:pt x="98" y="383"/>
                </a:lnTo>
                <a:lnTo>
                  <a:pt x="101" y="386"/>
                </a:lnTo>
                <a:lnTo>
                  <a:pt x="107" y="388"/>
                </a:lnTo>
                <a:lnTo>
                  <a:pt x="107" y="388"/>
                </a:lnTo>
                <a:lnTo>
                  <a:pt x="111" y="386"/>
                </a:lnTo>
                <a:lnTo>
                  <a:pt x="114" y="383"/>
                </a:lnTo>
                <a:lnTo>
                  <a:pt x="117" y="380"/>
                </a:lnTo>
                <a:lnTo>
                  <a:pt x="119" y="374"/>
                </a:lnTo>
                <a:lnTo>
                  <a:pt x="119" y="374"/>
                </a:lnTo>
                <a:lnTo>
                  <a:pt x="117" y="370"/>
                </a:lnTo>
                <a:lnTo>
                  <a:pt x="114" y="367"/>
                </a:lnTo>
                <a:lnTo>
                  <a:pt x="111" y="364"/>
                </a:lnTo>
                <a:lnTo>
                  <a:pt x="107" y="362"/>
                </a:lnTo>
                <a:lnTo>
                  <a:pt x="107" y="362"/>
                </a:lnTo>
                <a:close/>
                <a:moveTo>
                  <a:pt x="151" y="362"/>
                </a:moveTo>
                <a:lnTo>
                  <a:pt x="151" y="362"/>
                </a:lnTo>
                <a:lnTo>
                  <a:pt x="147" y="364"/>
                </a:lnTo>
                <a:lnTo>
                  <a:pt x="144" y="367"/>
                </a:lnTo>
                <a:lnTo>
                  <a:pt x="141" y="370"/>
                </a:lnTo>
                <a:lnTo>
                  <a:pt x="140" y="374"/>
                </a:lnTo>
                <a:lnTo>
                  <a:pt x="140" y="374"/>
                </a:lnTo>
                <a:lnTo>
                  <a:pt x="141" y="380"/>
                </a:lnTo>
                <a:lnTo>
                  <a:pt x="144" y="383"/>
                </a:lnTo>
                <a:lnTo>
                  <a:pt x="147" y="386"/>
                </a:lnTo>
                <a:lnTo>
                  <a:pt x="151" y="388"/>
                </a:lnTo>
                <a:lnTo>
                  <a:pt x="151" y="388"/>
                </a:lnTo>
                <a:lnTo>
                  <a:pt x="157" y="386"/>
                </a:lnTo>
                <a:lnTo>
                  <a:pt x="160" y="383"/>
                </a:lnTo>
                <a:lnTo>
                  <a:pt x="163" y="380"/>
                </a:lnTo>
                <a:lnTo>
                  <a:pt x="165" y="374"/>
                </a:lnTo>
                <a:lnTo>
                  <a:pt x="165" y="374"/>
                </a:lnTo>
                <a:lnTo>
                  <a:pt x="163" y="370"/>
                </a:lnTo>
                <a:lnTo>
                  <a:pt x="160" y="367"/>
                </a:lnTo>
                <a:lnTo>
                  <a:pt x="157" y="364"/>
                </a:lnTo>
                <a:lnTo>
                  <a:pt x="151" y="362"/>
                </a:lnTo>
                <a:lnTo>
                  <a:pt x="151" y="362"/>
                </a:lnTo>
                <a:close/>
                <a:moveTo>
                  <a:pt x="197" y="362"/>
                </a:moveTo>
                <a:lnTo>
                  <a:pt x="197" y="362"/>
                </a:lnTo>
                <a:lnTo>
                  <a:pt x="193" y="364"/>
                </a:lnTo>
                <a:lnTo>
                  <a:pt x="190" y="367"/>
                </a:lnTo>
                <a:lnTo>
                  <a:pt x="187" y="370"/>
                </a:lnTo>
                <a:lnTo>
                  <a:pt x="186" y="374"/>
                </a:lnTo>
                <a:lnTo>
                  <a:pt x="186" y="374"/>
                </a:lnTo>
                <a:lnTo>
                  <a:pt x="187" y="380"/>
                </a:lnTo>
                <a:lnTo>
                  <a:pt x="190" y="383"/>
                </a:lnTo>
                <a:lnTo>
                  <a:pt x="193" y="386"/>
                </a:lnTo>
                <a:lnTo>
                  <a:pt x="197" y="388"/>
                </a:lnTo>
                <a:lnTo>
                  <a:pt x="197" y="388"/>
                </a:lnTo>
                <a:lnTo>
                  <a:pt x="202" y="386"/>
                </a:lnTo>
                <a:lnTo>
                  <a:pt x="206" y="383"/>
                </a:lnTo>
                <a:lnTo>
                  <a:pt x="209" y="380"/>
                </a:lnTo>
                <a:lnTo>
                  <a:pt x="209" y="374"/>
                </a:lnTo>
                <a:lnTo>
                  <a:pt x="209" y="374"/>
                </a:lnTo>
                <a:lnTo>
                  <a:pt x="209" y="370"/>
                </a:lnTo>
                <a:lnTo>
                  <a:pt x="206" y="367"/>
                </a:lnTo>
                <a:lnTo>
                  <a:pt x="202" y="364"/>
                </a:lnTo>
                <a:lnTo>
                  <a:pt x="197" y="362"/>
                </a:lnTo>
                <a:lnTo>
                  <a:pt x="197" y="362"/>
                </a:lnTo>
                <a:close/>
                <a:moveTo>
                  <a:pt x="37" y="395"/>
                </a:moveTo>
                <a:lnTo>
                  <a:pt x="37" y="395"/>
                </a:lnTo>
                <a:lnTo>
                  <a:pt x="33" y="396"/>
                </a:lnTo>
                <a:lnTo>
                  <a:pt x="28" y="399"/>
                </a:lnTo>
                <a:lnTo>
                  <a:pt x="27" y="402"/>
                </a:lnTo>
                <a:lnTo>
                  <a:pt x="25" y="407"/>
                </a:lnTo>
                <a:lnTo>
                  <a:pt x="25" y="407"/>
                </a:lnTo>
                <a:lnTo>
                  <a:pt x="27" y="413"/>
                </a:lnTo>
                <a:lnTo>
                  <a:pt x="28" y="416"/>
                </a:lnTo>
                <a:lnTo>
                  <a:pt x="33" y="419"/>
                </a:lnTo>
                <a:lnTo>
                  <a:pt x="37" y="420"/>
                </a:lnTo>
                <a:lnTo>
                  <a:pt x="37" y="420"/>
                </a:lnTo>
                <a:lnTo>
                  <a:pt x="42" y="419"/>
                </a:lnTo>
                <a:lnTo>
                  <a:pt x="46" y="416"/>
                </a:lnTo>
                <a:lnTo>
                  <a:pt x="49" y="413"/>
                </a:lnTo>
                <a:lnTo>
                  <a:pt x="49" y="407"/>
                </a:lnTo>
                <a:lnTo>
                  <a:pt x="49" y="407"/>
                </a:lnTo>
                <a:lnTo>
                  <a:pt x="49" y="402"/>
                </a:lnTo>
                <a:lnTo>
                  <a:pt x="46" y="399"/>
                </a:lnTo>
                <a:lnTo>
                  <a:pt x="42" y="396"/>
                </a:lnTo>
                <a:lnTo>
                  <a:pt x="37" y="395"/>
                </a:lnTo>
                <a:lnTo>
                  <a:pt x="37" y="395"/>
                </a:lnTo>
                <a:close/>
                <a:moveTo>
                  <a:pt x="83" y="395"/>
                </a:moveTo>
                <a:lnTo>
                  <a:pt x="83" y="395"/>
                </a:lnTo>
                <a:lnTo>
                  <a:pt x="79" y="396"/>
                </a:lnTo>
                <a:lnTo>
                  <a:pt x="74" y="399"/>
                </a:lnTo>
                <a:lnTo>
                  <a:pt x="71" y="402"/>
                </a:lnTo>
                <a:lnTo>
                  <a:pt x="71" y="407"/>
                </a:lnTo>
                <a:lnTo>
                  <a:pt x="71" y="407"/>
                </a:lnTo>
                <a:lnTo>
                  <a:pt x="71" y="413"/>
                </a:lnTo>
                <a:lnTo>
                  <a:pt x="74" y="416"/>
                </a:lnTo>
                <a:lnTo>
                  <a:pt x="79" y="419"/>
                </a:lnTo>
                <a:lnTo>
                  <a:pt x="83" y="420"/>
                </a:lnTo>
                <a:lnTo>
                  <a:pt x="83" y="420"/>
                </a:lnTo>
                <a:lnTo>
                  <a:pt x="88" y="419"/>
                </a:lnTo>
                <a:lnTo>
                  <a:pt x="92" y="416"/>
                </a:lnTo>
                <a:lnTo>
                  <a:pt x="94" y="413"/>
                </a:lnTo>
                <a:lnTo>
                  <a:pt x="95" y="407"/>
                </a:lnTo>
                <a:lnTo>
                  <a:pt x="95" y="407"/>
                </a:lnTo>
                <a:lnTo>
                  <a:pt x="94" y="402"/>
                </a:lnTo>
                <a:lnTo>
                  <a:pt x="92" y="399"/>
                </a:lnTo>
                <a:lnTo>
                  <a:pt x="88" y="396"/>
                </a:lnTo>
                <a:lnTo>
                  <a:pt x="83" y="395"/>
                </a:lnTo>
                <a:lnTo>
                  <a:pt x="83" y="395"/>
                </a:lnTo>
                <a:close/>
                <a:moveTo>
                  <a:pt x="129" y="395"/>
                </a:moveTo>
                <a:lnTo>
                  <a:pt x="129" y="395"/>
                </a:lnTo>
                <a:lnTo>
                  <a:pt x="125" y="396"/>
                </a:lnTo>
                <a:lnTo>
                  <a:pt x="120" y="399"/>
                </a:lnTo>
                <a:lnTo>
                  <a:pt x="117" y="402"/>
                </a:lnTo>
                <a:lnTo>
                  <a:pt x="117" y="407"/>
                </a:lnTo>
                <a:lnTo>
                  <a:pt x="117" y="407"/>
                </a:lnTo>
                <a:lnTo>
                  <a:pt x="117" y="413"/>
                </a:lnTo>
                <a:lnTo>
                  <a:pt x="120" y="416"/>
                </a:lnTo>
                <a:lnTo>
                  <a:pt x="125" y="419"/>
                </a:lnTo>
                <a:lnTo>
                  <a:pt x="129" y="420"/>
                </a:lnTo>
                <a:lnTo>
                  <a:pt x="129" y="420"/>
                </a:lnTo>
                <a:lnTo>
                  <a:pt x="134" y="419"/>
                </a:lnTo>
                <a:lnTo>
                  <a:pt x="138" y="416"/>
                </a:lnTo>
                <a:lnTo>
                  <a:pt x="140" y="413"/>
                </a:lnTo>
                <a:lnTo>
                  <a:pt x="141" y="407"/>
                </a:lnTo>
                <a:lnTo>
                  <a:pt x="141" y="407"/>
                </a:lnTo>
                <a:lnTo>
                  <a:pt x="140" y="402"/>
                </a:lnTo>
                <a:lnTo>
                  <a:pt x="138" y="399"/>
                </a:lnTo>
                <a:lnTo>
                  <a:pt x="134" y="396"/>
                </a:lnTo>
                <a:lnTo>
                  <a:pt x="129" y="395"/>
                </a:lnTo>
                <a:lnTo>
                  <a:pt x="129" y="395"/>
                </a:lnTo>
                <a:close/>
                <a:moveTo>
                  <a:pt x="175" y="395"/>
                </a:moveTo>
                <a:lnTo>
                  <a:pt x="175" y="395"/>
                </a:lnTo>
                <a:lnTo>
                  <a:pt x="171" y="396"/>
                </a:lnTo>
                <a:lnTo>
                  <a:pt x="166" y="399"/>
                </a:lnTo>
                <a:lnTo>
                  <a:pt x="163" y="402"/>
                </a:lnTo>
                <a:lnTo>
                  <a:pt x="163" y="407"/>
                </a:lnTo>
                <a:lnTo>
                  <a:pt x="163" y="407"/>
                </a:lnTo>
                <a:lnTo>
                  <a:pt x="163" y="413"/>
                </a:lnTo>
                <a:lnTo>
                  <a:pt x="166" y="416"/>
                </a:lnTo>
                <a:lnTo>
                  <a:pt x="171" y="419"/>
                </a:lnTo>
                <a:lnTo>
                  <a:pt x="175" y="420"/>
                </a:lnTo>
                <a:lnTo>
                  <a:pt x="175" y="420"/>
                </a:lnTo>
                <a:lnTo>
                  <a:pt x="180" y="419"/>
                </a:lnTo>
                <a:lnTo>
                  <a:pt x="183" y="416"/>
                </a:lnTo>
                <a:lnTo>
                  <a:pt x="186" y="413"/>
                </a:lnTo>
                <a:lnTo>
                  <a:pt x="187" y="407"/>
                </a:lnTo>
                <a:lnTo>
                  <a:pt x="187" y="407"/>
                </a:lnTo>
                <a:lnTo>
                  <a:pt x="186" y="402"/>
                </a:lnTo>
                <a:lnTo>
                  <a:pt x="183" y="399"/>
                </a:lnTo>
                <a:lnTo>
                  <a:pt x="180" y="396"/>
                </a:lnTo>
                <a:lnTo>
                  <a:pt x="175" y="395"/>
                </a:lnTo>
                <a:lnTo>
                  <a:pt x="175" y="395"/>
                </a:lnTo>
                <a:close/>
                <a:moveTo>
                  <a:pt x="37" y="330"/>
                </a:moveTo>
                <a:lnTo>
                  <a:pt x="37" y="330"/>
                </a:lnTo>
                <a:lnTo>
                  <a:pt x="33" y="331"/>
                </a:lnTo>
                <a:lnTo>
                  <a:pt x="28" y="334"/>
                </a:lnTo>
                <a:lnTo>
                  <a:pt x="27" y="337"/>
                </a:lnTo>
                <a:lnTo>
                  <a:pt x="25" y="342"/>
                </a:lnTo>
                <a:lnTo>
                  <a:pt x="25" y="342"/>
                </a:lnTo>
                <a:lnTo>
                  <a:pt x="27" y="346"/>
                </a:lnTo>
                <a:lnTo>
                  <a:pt x="28" y="350"/>
                </a:lnTo>
                <a:lnTo>
                  <a:pt x="33" y="353"/>
                </a:lnTo>
                <a:lnTo>
                  <a:pt x="37" y="353"/>
                </a:lnTo>
                <a:lnTo>
                  <a:pt x="37" y="353"/>
                </a:lnTo>
                <a:lnTo>
                  <a:pt x="42" y="353"/>
                </a:lnTo>
                <a:lnTo>
                  <a:pt x="46" y="350"/>
                </a:lnTo>
                <a:lnTo>
                  <a:pt x="49" y="346"/>
                </a:lnTo>
                <a:lnTo>
                  <a:pt x="49" y="342"/>
                </a:lnTo>
                <a:lnTo>
                  <a:pt x="49" y="342"/>
                </a:lnTo>
                <a:lnTo>
                  <a:pt x="49" y="337"/>
                </a:lnTo>
                <a:lnTo>
                  <a:pt x="46" y="334"/>
                </a:lnTo>
                <a:lnTo>
                  <a:pt x="42" y="331"/>
                </a:lnTo>
                <a:lnTo>
                  <a:pt x="37" y="330"/>
                </a:lnTo>
                <a:lnTo>
                  <a:pt x="37" y="330"/>
                </a:lnTo>
                <a:close/>
                <a:moveTo>
                  <a:pt x="83" y="330"/>
                </a:moveTo>
                <a:lnTo>
                  <a:pt x="83" y="330"/>
                </a:lnTo>
                <a:lnTo>
                  <a:pt x="79" y="331"/>
                </a:lnTo>
                <a:lnTo>
                  <a:pt x="74" y="334"/>
                </a:lnTo>
                <a:lnTo>
                  <a:pt x="71" y="337"/>
                </a:lnTo>
                <a:lnTo>
                  <a:pt x="71" y="342"/>
                </a:lnTo>
                <a:lnTo>
                  <a:pt x="71" y="342"/>
                </a:lnTo>
                <a:lnTo>
                  <a:pt x="71" y="346"/>
                </a:lnTo>
                <a:lnTo>
                  <a:pt x="74" y="350"/>
                </a:lnTo>
                <a:lnTo>
                  <a:pt x="79" y="353"/>
                </a:lnTo>
                <a:lnTo>
                  <a:pt x="83" y="353"/>
                </a:lnTo>
                <a:lnTo>
                  <a:pt x="83" y="353"/>
                </a:lnTo>
                <a:lnTo>
                  <a:pt x="88" y="353"/>
                </a:lnTo>
                <a:lnTo>
                  <a:pt x="92" y="350"/>
                </a:lnTo>
                <a:lnTo>
                  <a:pt x="94" y="346"/>
                </a:lnTo>
                <a:lnTo>
                  <a:pt x="95" y="342"/>
                </a:lnTo>
                <a:lnTo>
                  <a:pt x="95" y="342"/>
                </a:lnTo>
                <a:lnTo>
                  <a:pt x="94" y="337"/>
                </a:lnTo>
                <a:lnTo>
                  <a:pt x="92" y="334"/>
                </a:lnTo>
                <a:lnTo>
                  <a:pt x="88" y="331"/>
                </a:lnTo>
                <a:lnTo>
                  <a:pt x="83" y="330"/>
                </a:lnTo>
                <a:lnTo>
                  <a:pt x="83" y="330"/>
                </a:lnTo>
                <a:close/>
                <a:moveTo>
                  <a:pt x="129" y="330"/>
                </a:moveTo>
                <a:lnTo>
                  <a:pt x="129" y="330"/>
                </a:lnTo>
                <a:lnTo>
                  <a:pt x="125" y="331"/>
                </a:lnTo>
                <a:lnTo>
                  <a:pt x="120" y="334"/>
                </a:lnTo>
                <a:lnTo>
                  <a:pt x="117" y="337"/>
                </a:lnTo>
                <a:lnTo>
                  <a:pt x="117" y="342"/>
                </a:lnTo>
                <a:lnTo>
                  <a:pt x="117" y="342"/>
                </a:lnTo>
                <a:lnTo>
                  <a:pt x="117" y="346"/>
                </a:lnTo>
                <a:lnTo>
                  <a:pt x="120" y="350"/>
                </a:lnTo>
                <a:lnTo>
                  <a:pt x="125" y="353"/>
                </a:lnTo>
                <a:lnTo>
                  <a:pt x="129" y="353"/>
                </a:lnTo>
                <a:lnTo>
                  <a:pt x="129" y="353"/>
                </a:lnTo>
                <a:lnTo>
                  <a:pt x="134" y="353"/>
                </a:lnTo>
                <a:lnTo>
                  <a:pt x="138" y="350"/>
                </a:lnTo>
                <a:lnTo>
                  <a:pt x="140" y="346"/>
                </a:lnTo>
                <a:lnTo>
                  <a:pt x="141" y="342"/>
                </a:lnTo>
                <a:lnTo>
                  <a:pt x="141" y="342"/>
                </a:lnTo>
                <a:lnTo>
                  <a:pt x="140" y="337"/>
                </a:lnTo>
                <a:lnTo>
                  <a:pt x="138" y="334"/>
                </a:lnTo>
                <a:lnTo>
                  <a:pt x="134" y="331"/>
                </a:lnTo>
                <a:lnTo>
                  <a:pt x="129" y="330"/>
                </a:lnTo>
                <a:lnTo>
                  <a:pt x="129" y="330"/>
                </a:lnTo>
                <a:close/>
                <a:moveTo>
                  <a:pt x="175" y="330"/>
                </a:moveTo>
                <a:lnTo>
                  <a:pt x="175" y="330"/>
                </a:lnTo>
                <a:lnTo>
                  <a:pt x="171" y="331"/>
                </a:lnTo>
                <a:lnTo>
                  <a:pt x="166" y="334"/>
                </a:lnTo>
                <a:lnTo>
                  <a:pt x="163" y="337"/>
                </a:lnTo>
                <a:lnTo>
                  <a:pt x="163" y="342"/>
                </a:lnTo>
                <a:lnTo>
                  <a:pt x="163" y="342"/>
                </a:lnTo>
                <a:lnTo>
                  <a:pt x="163" y="346"/>
                </a:lnTo>
                <a:lnTo>
                  <a:pt x="166" y="350"/>
                </a:lnTo>
                <a:lnTo>
                  <a:pt x="171" y="353"/>
                </a:lnTo>
                <a:lnTo>
                  <a:pt x="175" y="353"/>
                </a:lnTo>
                <a:lnTo>
                  <a:pt x="175" y="353"/>
                </a:lnTo>
                <a:lnTo>
                  <a:pt x="180" y="353"/>
                </a:lnTo>
                <a:lnTo>
                  <a:pt x="183" y="350"/>
                </a:lnTo>
                <a:lnTo>
                  <a:pt x="186" y="346"/>
                </a:lnTo>
                <a:lnTo>
                  <a:pt x="187" y="342"/>
                </a:lnTo>
                <a:lnTo>
                  <a:pt x="187" y="342"/>
                </a:lnTo>
                <a:lnTo>
                  <a:pt x="186" y="337"/>
                </a:lnTo>
                <a:lnTo>
                  <a:pt x="183" y="334"/>
                </a:lnTo>
                <a:lnTo>
                  <a:pt x="180" y="331"/>
                </a:lnTo>
                <a:lnTo>
                  <a:pt x="175" y="330"/>
                </a:lnTo>
                <a:lnTo>
                  <a:pt x="175" y="330"/>
                </a:lnTo>
                <a:close/>
                <a:moveTo>
                  <a:pt x="352" y="353"/>
                </a:moveTo>
                <a:lnTo>
                  <a:pt x="352" y="353"/>
                </a:lnTo>
                <a:lnTo>
                  <a:pt x="349" y="355"/>
                </a:lnTo>
                <a:lnTo>
                  <a:pt x="347" y="358"/>
                </a:lnTo>
                <a:lnTo>
                  <a:pt x="347" y="391"/>
                </a:lnTo>
                <a:lnTo>
                  <a:pt x="347" y="391"/>
                </a:lnTo>
                <a:lnTo>
                  <a:pt x="349" y="393"/>
                </a:lnTo>
                <a:lnTo>
                  <a:pt x="352" y="395"/>
                </a:lnTo>
                <a:lnTo>
                  <a:pt x="384" y="395"/>
                </a:lnTo>
                <a:lnTo>
                  <a:pt x="384" y="395"/>
                </a:lnTo>
                <a:lnTo>
                  <a:pt x="387" y="393"/>
                </a:lnTo>
                <a:lnTo>
                  <a:pt x="387" y="391"/>
                </a:lnTo>
                <a:lnTo>
                  <a:pt x="387" y="358"/>
                </a:lnTo>
                <a:lnTo>
                  <a:pt x="387" y="358"/>
                </a:lnTo>
                <a:lnTo>
                  <a:pt x="387" y="355"/>
                </a:lnTo>
                <a:lnTo>
                  <a:pt x="384" y="353"/>
                </a:lnTo>
                <a:lnTo>
                  <a:pt x="352" y="353"/>
                </a:lnTo>
                <a:close/>
              </a:path>
            </a:pathLst>
          </a:custGeom>
          <a:solidFill>
            <a:schemeClr val="accent4"/>
          </a:solidFill>
          <a:ln>
            <a:noFill/>
          </a:ln>
        </p:spPr>
        <p:txBody>
          <a:bodyPr vert="horz" wrap="square" lIns="91440" tIns="45720" rIns="91440" bIns="45720" numCol="1" anchor="ctr" anchorCtr="0" compatLnSpc="1">
            <a:prstTxWarp prst="textNoShape">
              <a:avLst/>
            </a:prstTxWarp>
          </a:bodyPr>
          <a:lstStyle/>
          <a:p>
            <a:endParaRPr lang="en-US" sz="1800"/>
          </a:p>
        </p:txBody>
      </p:sp>
      <p:sp>
        <p:nvSpPr>
          <p:cNvPr id="11" name="Rectangle 10"/>
          <p:cNvSpPr/>
          <p:nvPr/>
        </p:nvSpPr>
        <p:spPr>
          <a:xfrm>
            <a:off x="7028089" y="3255524"/>
            <a:ext cx="1598423" cy="892552"/>
          </a:xfrm>
          <a:prstGeom prst="rect">
            <a:avLst/>
          </a:prstGeom>
        </p:spPr>
        <p:txBody>
          <a:bodyPr wrap="square" anchor="ctr">
            <a:spAutoFit/>
          </a:bodyPr>
          <a:lstStyle/>
          <a:p>
            <a:pPr>
              <a:spcBef>
                <a:spcPts val="1200"/>
              </a:spcBef>
            </a:pPr>
            <a:r>
              <a:rPr lang="en-US" sz="2600" b="1" dirty="0">
                <a:solidFill>
                  <a:schemeClr val="bg2"/>
                </a:solidFill>
              </a:rPr>
              <a:t>96%</a:t>
            </a:r>
            <a:br>
              <a:rPr lang="en-US" sz="2000" dirty="0">
                <a:solidFill>
                  <a:schemeClr val="bg2"/>
                </a:solidFill>
              </a:rPr>
            </a:br>
            <a:r>
              <a:rPr lang="en-US" sz="1300" dirty="0">
                <a:solidFill>
                  <a:schemeClr val="bg2"/>
                </a:solidFill>
              </a:rPr>
              <a:t>Faster to add a new appliance</a:t>
            </a:r>
          </a:p>
        </p:txBody>
      </p:sp>
      <p:pic>
        <p:nvPicPr>
          <p:cNvPr id="30" name="Picture 2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43486" y="1940855"/>
            <a:ext cx="2094890" cy="461397"/>
          </a:xfrm>
          <a:prstGeom prst="rect">
            <a:avLst/>
          </a:prstGeom>
        </p:spPr>
      </p:pic>
      <p:cxnSp>
        <p:nvCxnSpPr>
          <p:cNvPr id="13" name="Straight Connector 12"/>
          <p:cNvCxnSpPr/>
          <p:nvPr/>
        </p:nvCxnSpPr>
        <p:spPr>
          <a:xfrm>
            <a:off x="5931038" y="942815"/>
            <a:ext cx="0" cy="3497580"/>
          </a:xfrm>
          <a:prstGeom prst="line">
            <a:avLst/>
          </a:prstGeom>
          <a:ln w="19050" cmpd="sng">
            <a:solidFill>
              <a:schemeClr val="tx2">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4457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10GbE </a:t>
            </a:r>
            <a:r>
              <a:rPr lang="en-US" dirty="0" err="1"/>
              <a:t>ToR</a:t>
            </a:r>
            <a:r>
              <a:rPr lang="en-US" dirty="0"/>
              <a:t> Switch – S4048</a:t>
            </a:r>
          </a:p>
        </p:txBody>
      </p:sp>
      <p:graphicFrame>
        <p:nvGraphicFramePr>
          <p:cNvPr id="4" name="Table 3"/>
          <p:cNvGraphicFramePr>
            <a:graphicFrameLocks noGrp="1"/>
          </p:cNvGraphicFramePr>
          <p:nvPr>
            <p:extLst>
              <p:ext uri="{D42A27DB-BD31-4B8C-83A1-F6EECF244321}">
                <p14:modId xmlns:p14="http://schemas.microsoft.com/office/powerpoint/2010/main" val="1893607932"/>
              </p:ext>
            </p:extLst>
          </p:nvPr>
        </p:nvGraphicFramePr>
        <p:xfrm>
          <a:off x="274320" y="2327729"/>
          <a:ext cx="8665572" cy="2443480"/>
        </p:xfrm>
        <a:graphic>
          <a:graphicData uri="http://schemas.openxmlformats.org/drawingml/2006/table">
            <a:tbl>
              <a:tblPr firstRow="1" bandRow="1">
                <a:tableStyleId>{5C22544A-7EE6-4342-B048-85BDC9FD1C3A}</a:tableStyleId>
              </a:tblPr>
              <a:tblGrid>
                <a:gridCol w="1962694">
                  <a:extLst>
                    <a:ext uri="{9D8B030D-6E8A-4147-A177-3AD203B41FA5}">
                      <a16:colId xmlns:a16="http://schemas.microsoft.com/office/drawing/2014/main" val="20000"/>
                    </a:ext>
                  </a:extLst>
                </a:gridCol>
                <a:gridCol w="2370092">
                  <a:extLst>
                    <a:ext uri="{9D8B030D-6E8A-4147-A177-3AD203B41FA5}">
                      <a16:colId xmlns:a16="http://schemas.microsoft.com/office/drawing/2014/main" val="20001"/>
                    </a:ext>
                  </a:extLst>
                </a:gridCol>
                <a:gridCol w="2299880">
                  <a:extLst>
                    <a:ext uri="{9D8B030D-6E8A-4147-A177-3AD203B41FA5}">
                      <a16:colId xmlns:a16="http://schemas.microsoft.com/office/drawing/2014/main" val="20002"/>
                    </a:ext>
                  </a:extLst>
                </a:gridCol>
                <a:gridCol w="2032906">
                  <a:extLst>
                    <a:ext uri="{9D8B030D-6E8A-4147-A177-3AD203B41FA5}">
                      <a16:colId xmlns:a16="http://schemas.microsoft.com/office/drawing/2014/main" val="20003"/>
                    </a:ext>
                  </a:extLst>
                </a:gridCol>
              </a:tblGrid>
              <a:tr h="370840">
                <a:tc>
                  <a:txBody>
                    <a:bodyPr/>
                    <a:lstStyle/>
                    <a:p>
                      <a:pPr algn="ctr"/>
                      <a:r>
                        <a:rPr lang="en-US" dirty="0">
                          <a:solidFill>
                            <a:schemeClr val="tx2"/>
                          </a:solidFill>
                        </a:rPr>
                        <a:t>Model</a:t>
                      </a:r>
                    </a:p>
                  </a:txBody>
                  <a:tcPr/>
                </a:tc>
                <a:tc>
                  <a:txBody>
                    <a:bodyPr/>
                    <a:lstStyle/>
                    <a:p>
                      <a:pPr algn="ctr"/>
                      <a:r>
                        <a:rPr lang="en-US" dirty="0">
                          <a:solidFill>
                            <a:schemeClr val="tx2"/>
                          </a:solidFill>
                        </a:rPr>
                        <a:t>Features</a:t>
                      </a:r>
                    </a:p>
                  </a:txBody>
                  <a:tcPr/>
                </a:tc>
                <a:tc>
                  <a:txBody>
                    <a:bodyPr/>
                    <a:lstStyle/>
                    <a:p>
                      <a:pPr algn="ctr"/>
                      <a:r>
                        <a:rPr lang="en-US" dirty="0">
                          <a:solidFill>
                            <a:schemeClr val="tx2"/>
                          </a:solidFill>
                        </a:rPr>
                        <a:t>Options</a:t>
                      </a:r>
                    </a:p>
                  </a:txBody>
                  <a:tcPr/>
                </a:tc>
                <a:tc>
                  <a:txBody>
                    <a:bodyPr/>
                    <a:lstStyle/>
                    <a:p>
                      <a:pPr algn="ctr"/>
                      <a:r>
                        <a:rPr lang="en-US" dirty="0">
                          <a:solidFill>
                            <a:schemeClr val="tx2"/>
                          </a:solidFill>
                        </a:rPr>
                        <a:t>Users</a:t>
                      </a:r>
                    </a:p>
                  </a:txBody>
                  <a:tcPr/>
                </a:tc>
                <a:extLst>
                  <a:ext uri="{0D108BD9-81ED-4DB2-BD59-A6C34878D82A}">
                    <a16:rowId xmlns:a16="http://schemas.microsoft.com/office/drawing/2014/main" val="10000"/>
                  </a:ext>
                </a:extLst>
              </a:tr>
              <a:tr h="370840">
                <a:tc rowSpan="4">
                  <a:txBody>
                    <a:bodyPr/>
                    <a:lstStyle/>
                    <a:p>
                      <a:pPr algn="ctr"/>
                      <a:r>
                        <a:rPr lang="en-US" sz="1400" dirty="0"/>
                        <a:t>Dell Networking S4048-ON</a:t>
                      </a:r>
                    </a:p>
                  </a:txBody>
                  <a:tcPr/>
                </a:tc>
                <a:tc>
                  <a:txBody>
                    <a:bodyPr/>
                    <a:lstStyle/>
                    <a:p>
                      <a:pPr algn="ctr"/>
                      <a:r>
                        <a:rPr lang="en-US" sz="1400" dirty="0"/>
                        <a:t>48 x 10Gb SFP+</a:t>
                      </a:r>
                    </a:p>
                    <a:p>
                      <a:pPr algn="ctr"/>
                      <a:r>
                        <a:rPr lang="en-US" sz="1400" dirty="0"/>
                        <a:t>6 x 40Gb QSFP+</a:t>
                      </a:r>
                    </a:p>
                  </a:txBody>
                  <a:tcPr/>
                </a:tc>
                <a:tc>
                  <a:txBody>
                    <a:bodyPr/>
                    <a:lstStyle/>
                    <a:p>
                      <a:pPr algn="ctr"/>
                      <a:r>
                        <a:rPr lang="en-US" sz="1400" dirty="0"/>
                        <a:t>Redundant</a:t>
                      </a:r>
                      <a:r>
                        <a:rPr lang="en-US" sz="1400" baseline="0" dirty="0"/>
                        <a:t> hot-swap PSUs &amp; fans</a:t>
                      </a:r>
                      <a:endParaRPr lang="en-US" sz="1400" dirty="0"/>
                    </a:p>
                  </a:txBody>
                  <a:tcPr/>
                </a:tc>
                <a:tc rowSpan="4">
                  <a:txBody>
                    <a:bodyPr/>
                    <a:lstStyle/>
                    <a:p>
                      <a:pPr algn="ctr"/>
                      <a:r>
                        <a:rPr lang="en-US" sz="1400" dirty="0"/>
                        <a:t>10Gb connectivity</a:t>
                      </a:r>
                    </a:p>
                  </a:txBody>
                  <a:tcPr/>
                </a:tc>
                <a:extLst>
                  <a:ext uri="{0D108BD9-81ED-4DB2-BD59-A6C34878D82A}">
                    <a16:rowId xmlns:a16="http://schemas.microsoft.com/office/drawing/2014/main" val="10001"/>
                  </a:ext>
                </a:extLst>
              </a:tr>
              <a:tr h="370840">
                <a:tc vMerge="1">
                  <a:txBody>
                    <a:bodyPr/>
                    <a:lstStyle/>
                    <a:p>
                      <a:endParaRPr lang="en-US" dirty="0"/>
                    </a:p>
                  </a:txBody>
                  <a:tcPr/>
                </a:tc>
                <a:tc>
                  <a:txBody>
                    <a:bodyPr/>
                    <a:lstStyle/>
                    <a:p>
                      <a:pPr algn="ctr"/>
                      <a:r>
                        <a:rPr lang="en-US" sz="1400" dirty="0"/>
                        <a:t>Non-blocking, line-rate performance</a:t>
                      </a:r>
                    </a:p>
                  </a:txBody>
                  <a:tcPr/>
                </a:tc>
                <a:tc>
                  <a:txBody>
                    <a:bodyPr/>
                    <a:lstStyle/>
                    <a:p>
                      <a:pPr algn="ctr"/>
                      <a:r>
                        <a:rPr lang="en-US" sz="1400" dirty="0"/>
                        <a:t>72 x 10Gb SFP+ ports with breakout cables</a:t>
                      </a:r>
                    </a:p>
                  </a:txBody>
                  <a:tcPr/>
                </a:tc>
                <a:tc vMerge="1">
                  <a:txBody>
                    <a:bodyPr/>
                    <a:lstStyle/>
                    <a:p>
                      <a:endParaRPr lang="en-US" dirty="0"/>
                    </a:p>
                  </a:txBody>
                  <a:tcPr/>
                </a:tc>
                <a:extLst>
                  <a:ext uri="{0D108BD9-81ED-4DB2-BD59-A6C34878D82A}">
                    <a16:rowId xmlns:a16="http://schemas.microsoft.com/office/drawing/2014/main" val="10002"/>
                  </a:ext>
                </a:extLst>
              </a:tr>
              <a:tr h="370840">
                <a:tc vMerge="1">
                  <a:txBody>
                    <a:bodyPr/>
                    <a:lstStyle/>
                    <a:p>
                      <a:endParaRPr lang="en-US" dirty="0"/>
                    </a:p>
                  </a:txBody>
                  <a:tcPr/>
                </a:tc>
                <a:tc>
                  <a:txBody>
                    <a:bodyPr/>
                    <a:lstStyle/>
                    <a:p>
                      <a:pPr algn="ctr"/>
                      <a:r>
                        <a:rPr lang="en-US" sz="1400" dirty="0"/>
                        <a:t>1.44Tbps bandwidth</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720 </a:t>
                      </a:r>
                      <a:r>
                        <a:rPr lang="en-US" sz="1400" dirty="0" err="1"/>
                        <a:t>Gbps</a:t>
                      </a:r>
                      <a:r>
                        <a:rPr lang="en-US" sz="1400" dirty="0"/>
                        <a:t> forwarding rate</a:t>
                      </a:r>
                    </a:p>
                  </a:txBody>
                  <a:tcPr/>
                </a:tc>
                <a:tc>
                  <a:txBody>
                    <a:bodyPr/>
                    <a:lstStyle/>
                    <a:p>
                      <a:pPr algn="ctr"/>
                      <a:r>
                        <a:rPr lang="en-US" sz="1400" dirty="0"/>
                        <a:t>User port stacking (up to 6 switches)</a:t>
                      </a:r>
                    </a:p>
                  </a:txBody>
                  <a:tcPr/>
                </a:tc>
                <a:tc vMerge="1">
                  <a:txBody>
                    <a:bodyPr/>
                    <a:lstStyle/>
                    <a:p>
                      <a:endParaRPr lang="en-US" dirty="0"/>
                    </a:p>
                  </a:txBody>
                  <a:tcPr/>
                </a:tc>
                <a:extLst>
                  <a:ext uri="{0D108BD9-81ED-4DB2-BD59-A6C34878D82A}">
                    <a16:rowId xmlns:a16="http://schemas.microsoft.com/office/drawing/2014/main" val="10003"/>
                  </a:ext>
                </a:extLst>
              </a:tr>
              <a:tr h="370840">
                <a:tc vMerge="1">
                  <a:txBody>
                    <a:bodyPr/>
                    <a:lstStyle/>
                    <a:p>
                      <a:endParaRPr lang="en-US" dirty="0"/>
                    </a:p>
                  </a:txBody>
                  <a:tcPr/>
                </a:tc>
                <a:tc>
                  <a:txBody>
                    <a:bodyPr/>
                    <a:lstStyle/>
                    <a:p>
                      <a:pPr algn="ctr"/>
                      <a:r>
                        <a:rPr lang="en-US" sz="1400" dirty="0"/>
                        <a:t>VXLAN gateway support</a:t>
                      </a:r>
                    </a:p>
                  </a:txBody>
                  <a:tcPr/>
                </a:tc>
                <a:tc>
                  <a:txBody>
                    <a:bodyPr/>
                    <a:lstStyle/>
                    <a:p>
                      <a:pPr algn="ctr"/>
                      <a:r>
                        <a:rPr lang="en-US" sz="1400" dirty="0"/>
                        <a:t>Open Networking Install Environment (ONIE)</a:t>
                      </a:r>
                    </a:p>
                  </a:txBody>
                  <a:tcPr/>
                </a:tc>
                <a:tc vMerge="1">
                  <a:txBody>
                    <a:bodyPr/>
                    <a:lstStyle/>
                    <a:p>
                      <a:endParaRPr lang="en-US" dirty="0"/>
                    </a:p>
                  </a:txBody>
                  <a:tcPr/>
                </a:tc>
                <a:extLst>
                  <a:ext uri="{0D108BD9-81ED-4DB2-BD59-A6C34878D82A}">
                    <a16:rowId xmlns:a16="http://schemas.microsoft.com/office/drawing/2014/main" val="10004"/>
                  </a:ext>
                </a:extLst>
              </a:tr>
            </a:tbl>
          </a:graphicData>
        </a:graphic>
      </p:graphicFrame>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02631" y="1081672"/>
            <a:ext cx="7538738" cy="869592"/>
          </a:xfrm>
          <a:prstGeom prst="rect">
            <a:avLst/>
          </a:prstGeom>
        </p:spPr>
      </p:pic>
    </p:spTree>
    <p:extLst>
      <p:ext uri="{BB962C8B-B14F-4D97-AF65-F5344CB8AC3E}">
        <p14:creationId xmlns:p14="http://schemas.microsoft.com/office/powerpoint/2010/main" val="2352966990"/>
      </p:ext>
    </p:extLst>
  </p:cSld>
  <p:clrMapOvr>
    <a:masterClrMapping/>
  </p:clrMapOvr>
  <p:transition spd="med">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Dell EMC VxRail Appliance network configuration</a:t>
            </a:r>
          </a:p>
        </p:txBody>
      </p:sp>
      <p:pic>
        <p:nvPicPr>
          <p:cNvPr id="3" name="Picture 2"/>
          <p:cNvPicPr>
            <a:picLocks noChangeAspect="1"/>
          </p:cNvPicPr>
          <p:nvPr/>
        </p:nvPicPr>
        <p:blipFill>
          <a:blip r:embed="rId3"/>
          <a:stretch>
            <a:fillRect/>
          </a:stretch>
        </p:blipFill>
        <p:spPr>
          <a:xfrm>
            <a:off x="1950942" y="857250"/>
            <a:ext cx="5242116" cy="4131128"/>
          </a:xfrm>
          <a:prstGeom prst="rect">
            <a:avLst/>
          </a:prstGeom>
        </p:spPr>
      </p:pic>
    </p:spTree>
    <p:extLst>
      <p:ext uri="{BB962C8B-B14F-4D97-AF65-F5344CB8AC3E}">
        <p14:creationId xmlns:p14="http://schemas.microsoft.com/office/powerpoint/2010/main" val="3863857184"/>
      </p:ext>
    </p:extLst>
  </p:cSld>
  <p:clrMapOvr>
    <a:masterClrMapping/>
  </p:clrMapOvr>
  <p:transition spd="med">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Scale from 3 to 64 nodes</a:t>
            </a:r>
          </a:p>
        </p:txBody>
      </p:sp>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b="21666"/>
          <a:stretch/>
        </p:blipFill>
        <p:spPr>
          <a:xfrm>
            <a:off x="1556387" y="662820"/>
            <a:ext cx="6031226" cy="4268410"/>
          </a:xfrm>
          <a:prstGeom prst="rect">
            <a:avLst/>
          </a:prstGeom>
        </p:spPr>
      </p:pic>
      <p:grpSp>
        <p:nvGrpSpPr>
          <p:cNvPr id="20" name="Group 19"/>
          <p:cNvGrpSpPr/>
          <p:nvPr/>
        </p:nvGrpSpPr>
        <p:grpSpPr>
          <a:xfrm>
            <a:off x="163286" y="2677886"/>
            <a:ext cx="2179864" cy="1992085"/>
            <a:chOff x="163286" y="2122715"/>
            <a:chExt cx="2179864" cy="1992085"/>
          </a:xfrm>
        </p:grpSpPr>
        <p:sp>
          <p:nvSpPr>
            <p:cNvPr id="5" name="Rounded Rectangle 4"/>
            <p:cNvSpPr/>
            <p:nvPr/>
          </p:nvSpPr>
          <p:spPr>
            <a:xfrm>
              <a:off x="163286" y="2122715"/>
              <a:ext cx="2179864" cy="1992085"/>
            </a:xfrm>
            <a:prstGeom prst="roundRect">
              <a:avLst/>
            </a:prstGeom>
            <a:solidFill>
              <a:schemeClr val="tx2"/>
            </a:solidFill>
            <a:ln w="12700" cmpd="sng">
              <a:solidFill>
                <a:schemeClr val="bg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grpSp>
          <p:nvGrpSpPr>
            <p:cNvPr id="19" name="Group 18"/>
            <p:cNvGrpSpPr/>
            <p:nvPr/>
          </p:nvGrpSpPr>
          <p:grpSpPr>
            <a:xfrm>
              <a:off x="502920" y="2367936"/>
              <a:ext cx="1059046" cy="276999"/>
              <a:chOff x="502920" y="2367936"/>
              <a:chExt cx="1059046" cy="276999"/>
            </a:xfrm>
          </p:grpSpPr>
          <p:cxnSp>
            <p:nvCxnSpPr>
              <p:cNvPr id="7" name="Straight Connector 6"/>
              <p:cNvCxnSpPr/>
              <p:nvPr/>
            </p:nvCxnSpPr>
            <p:spPr>
              <a:xfrm>
                <a:off x="502920" y="2506436"/>
                <a:ext cx="207374" cy="0"/>
              </a:xfrm>
              <a:prstGeom prst="line">
                <a:avLst/>
              </a:prstGeom>
              <a:ln w="120650" cap="rnd" cmpd="sng">
                <a:solidFill>
                  <a:srgbClr val="3DC6EF">
                    <a:alpha val="76000"/>
                  </a:srgbClr>
                </a:solidFill>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069523" y="2367936"/>
                <a:ext cx="492443" cy="276999"/>
              </a:xfrm>
              <a:prstGeom prst="rect">
                <a:avLst/>
              </a:prstGeom>
              <a:noFill/>
            </p:spPr>
            <p:txBody>
              <a:bodyPr wrap="none" rtlCol="0">
                <a:spAutoFit/>
              </a:bodyPr>
              <a:lstStyle/>
              <a:p>
                <a:pPr>
                  <a:spcBef>
                    <a:spcPts val="0"/>
                  </a:spcBef>
                  <a:spcAft>
                    <a:spcPts val="0"/>
                  </a:spcAft>
                  <a:buClr>
                    <a:schemeClr val="bg1"/>
                  </a:buClr>
                </a:pPr>
                <a:r>
                  <a:rPr lang="en-US" sz="1200" dirty="0">
                    <a:solidFill>
                      <a:schemeClr val="bg2"/>
                    </a:solidFill>
                    <a:latin typeface="+mn-lt"/>
                  </a:rPr>
                  <a:t>LAG</a:t>
                </a:r>
              </a:p>
            </p:txBody>
          </p:sp>
        </p:grpSp>
        <p:grpSp>
          <p:nvGrpSpPr>
            <p:cNvPr id="18" name="Group 17"/>
            <p:cNvGrpSpPr/>
            <p:nvPr/>
          </p:nvGrpSpPr>
          <p:grpSpPr>
            <a:xfrm>
              <a:off x="429441" y="2773429"/>
              <a:ext cx="1363357" cy="276999"/>
              <a:chOff x="429441" y="2808807"/>
              <a:chExt cx="1363357" cy="276999"/>
            </a:xfrm>
          </p:grpSpPr>
          <p:cxnSp>
            <p:nvCxnSpPr>
              <p:cNvPr id="9" name="Straight Connector 8"/>
              <p:cNvCxnSpPr/>
              <p:nvPr/>
            </p:nvCxnSpPr>
            <p:spPr>
              <a:xfrm>
                <a:off x="429441" y="2947307"/>
                <a:ext cx="362495"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069523" y="2808807"/>
                <a:ext cx="723275" cy="276999"/>
              </a:xfrm>
              <a:prstGeom prst="rect">
                <a:avLst/>
              </a:prstGeom>
              <a:noFill/>
            </p:spPr>
            <p:txBody>
              <a:bodyPr wrap="none" rtlCol="0">
                <a:spAutoFit/>
              </a:bodyPr>
              <a:lstStyle/>
              <a:p>
                <a:pPr>
                  <a:spcBef>
                    <a:spcPts val="0"/>
                  </a:spcBef>
                  <a:spcAft>
                    <a:spcPts val="0"/>
                  </a:spcAft>
                  <a:buClr>
                    <a:schemeClr val="bg1"/>
                  </a:buClr>
                </a:pPr>
                <a:r>
                  <a:rPr lang="en-US" sz="1200" dirty="0">
                    <a:solidFill>
                      <a:schemeClr val="bg2"/>
                    </a:solidFill>
                    <a:latin typeface="+mn-lt"/>
                  </a:rPr>
                  <a:t>10 Gb/s</a:t>
                </a:r>
              </a:p>
            </p:txBody>
          </p:sp>
        </p:grpSp>
        <p:grpSp>
          <p:nvGrpSpPr>
            <p:cNvPr id="16" name="Group 15"/>
            <p:cNvGrpSpPr/>
            <p:nvPr/>
          </p:nvGrpSpPr>
          <p:grpSpPr>
            <a:xfrm>
              <a:off x="429441" y="3584414"/>
              <a:ext cx="1363357" cy="276999"/>
              <a:chOff x="429441" y="3584414"/>
              <a:chExt cx="1363357" cy="276999"/>
            </a:xfrm>
          </p:grpSpPr>
          <p:cxnSp>
            <p:nvCxnSpPr>
              <p:cNvPr id="11" name="Straight Connector 10"/>
              <p:cNvCxnSpPr/>
              <p:nvPr/>
            </p:nvCxnSpPr>
            <p:spPr>
              <a:xfrm>
                <a:off x="429441" y="3722914"/>
                <a:ext cx="362495" cy="0"/>
              </a:xfrm>
              <a:prstGeom prst="line">
                <a:avLst/>
              </a:prstGeom>
              <a:ln w="12700" cmpd="sng">
                <a:solidFill>
                  <a:srgbClr val="EE6411"/>
                </a:solidFill>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069523" y="3584414"/>
                <a:ext cx="723275" cy="276999"/>
              </a:xfrm>
              <a:prstGeom prst="rect">
                <a:avLst/>
              </a:prstGeom>
              <a:noFill/>
            </p:spPr>
            <p:txBody>
              <a:bodyPr wrap="none" rtlCol="0">
                <a:spAutoFit/>
              </a:bodyPr>
              <a:lstStyle/>
              <a:p>
                <a:pPr>
                  <a:spcBef>
                    <a:spcPts val="0"/>
                  </a:spcBef>
                  <a:spcAft>
                    <a:spcPts val="0"/>
                  </a:spcAft>
                  <a:buClr>
                    <a:schemeClr val="bg1"/>
                  </a:buClr>
                </a:pPr>
                <a:r>
                  <a:rPr lang="en-US" sz="1200" dirty="0">
                    <a:solidFill>
                      <a:schemeClr val="bg2"/>
                    </a:solidFill>
                    <a:latin typeface="+mn-lt"/>
                  </a:rPr>
                  <a:t>40 Gb/s</a:t>
                </a:r>
              </a:p>
            </p:txBody>
          </p:sp>
        </p:grpSp>
        <p:grpSp>
          <p:nvGrpSpPr>
            <p:cNvPr id="17" name="Group 16"/>
            <p:cNvGrpSpPr/>
            <p:nvPr/>
          </p:nvGrpSpPr>
          <p:grpSpPr>
            <a:xfrm>
              <a:off x="429441" y="3178922"/>
              <a:ext cx="1260765" cy="276999"/>
              <a:chOff x="429441" y="3168035"/>
              <a:chExt cx="1260765" cy="276999"/>
            </a:xfrm>
          </p:grpSpPr>
          <p:cxnSp>
            <p:nvCxnSpPr>
              <p:cNvPr id="10" name="Straight Connector 9"/>
              <p:cNvCxnSpPr/>
              <p:nvPr/>
            </p:nvCxnSpPr>
            <p:spPr>
              <a:xfrm>
                <a:off x="429441" y="3306535"/>
                <a:ext cx="362495" cy="0"/>
              </a:xfrm>
              <a:prstGeom prst="line">
                <a:avLst/>
              </a:prstGeom>
              <a:ln w="12700" cmpd="sng">
                <a:solidFill>
                  <a:srgbClr val="92D050"/>
                </a:solidFill>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069523" y="3168035"/>
                <a:ext cx="620683" cy="276999"/>
              </a:xfrm>
              <a:prstGeom prst="rect">
                <a:avLst/>
              </a:prstGeom>
              <a:noFill/>
            </p:spPr>
            <p:txBody>
              <a:bodyPr wrap="none" rtlCol="0">
                <a:spAutoFit/>
              </a:bodyPr>
              <a:lstStyle/>
              <a:p>
                <a:pPr>
                  <a:spcBef>
                    <a:spcPts val="0"/>
                  </a:spcBef>
                  <a:spcAft>
                    <a:spcPts val="0"/>
                  </a:spcAft>
                  <a:buClr>
                    <a:schemeClr val="bg1"/>
                  </a:buClr>
                </a:pPr>
                <a:r>
                  <a:rPr lang="en-US" sz="1200" dirty="0">
                    <a:solidFill>
                      <a:schemeClr val="bg2"/>
                    </a:solidFill>
                    <a:latin typeface="+mn-lt"/>
                  </a:rPr>
                  <a:t>MLAG</a:t>
                </a:r>
              </a:p>
            </p:txBody>
          </p:sp>
        </p:grpSp>
      </p:grpSp>
    </p:spTree>
    <p:extLst>
      <p:ext uri="{BB962C8B-B14F-4D97-AF65-F5344CB8AC3E}">
        <p14:creationId xmlns:p14="http://schemas.microsoft.com/office/powerpoint/2010/main" val="3334572677"/>
      </p:ext>
    </p:extLst>
  </p:cSld>
  <p:clrMapOvr>
    <a:masterClrMapping/>
  </p:clrMapOvr>
  <p:transition spd="med">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Design – Standard</a:t>
            </a:r>
          </a:p>
        </p:txBody>
      </p:sp>
      <p:pic>
        <p:nvPicPr>
          <p:cNvPr id="3" name="Picture 2"/>
          <p:cNvPicPr>
            <a:picLocks noChangeAspect="1"/>
          </p:cNvPicPr>
          <p:nvPr/>
        </p:nvPicPr>
        <p:blipFill>
          <a:blip r:embed="rId3"/>
          <a:stretch>
            <a:fillRect/>
          </a:stretch>
        </p:blipFill>
        <p:spPr>
          <a:xfrm>
            <a:off x="1334099" y="963416"/>
            <a:ext cx="6475801" cy="3216667"/>
          </a:xfrm>
          <a:prstGeom prst="rect">
            <a:avLst/>
          </a:prstGeom>
        </p:spPr>
      </p:pic>
    </p:spTree>
    <p:extLst>
      <p:ext uri="{BB962C8B-B14F-4D97-AF65-F5344CB8AC3E}">
        <p14:creationId xmlns:p14="http://schemas.microsoft.com/office/powerpoint/2010/main" val="3464183258"/>
      </p:ext>
    </p:extLst>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Design – With </a:t>
            </a:r>
            <a:r>
              <a:rPr lang="en-US" dirty="0" err="1"/>
              <a:t>vGPU</a:t>
            </a:r>
            <a:endParaRPr lang="en-US" dirty="0"/>
          </a:p>
        </p:txBody>
      </p:sp>
      <p:pic>
        <p:nvPicPr>
          <p:cNvPr id="3" name="Picture 2"/>
          <p:cNvPicPr>
            <a:picLocks noChangeAspect="1"/>
          </p:cNvPicPr>
          <p:nvPr/>
        </p:nvPicPr>
        <p:blipFill>
          <a:blip r:embed="rId3"/>
          <a:stretch>
            <a:fillRect/>
          </a:stretch>
        </p:blipFill>
        <p:spPr>
          <a:xfrm>
            <a:off x="1334099" y="973066"/>
            <a:ext cx="6475801" cy="3197367"/>
          </a:xfrm>
          <a:prstGeom prst="rect">
            <a:avLst/>
          </a:prstGeom>
        </p:spPr>
      </p:pic>
    </p:spTree>
    <p:extLst>
      <p:ext uri="{BB962C8B-B14F-4D97-AF65-F5344CB8AC3E}">
        <p14:creationId xmlns:p14="http://schemas.microsoft.com/office/powerpoint/2010/main" val="2426242203"/>
      </p:ext>
    </p:extLst>
  </p:cSld>
  <p:clrMapOvr>
    <a:masterClrMapping/>
  </p:clrMapOvr>
  <p:transition spd="med">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VMware NSX</a:t>
            </a:r>
          </a:p>
        </p:txBody>
      </p:sp>
      <p:pic>
        <p:nvPicPr>
          <p:cNvPr id="3" name="Picture 2"/>
          <p:cNvPicPr>
            <a:picLocks noChangeAspect="1"/>
          </p:cNvPicPr>
          <p:nvPr/>
        </p:nvPicPr>
        <p:blipFill>
          <a:blip r:embed="rId2"/>
          <a:stretch>
            <a:fillRect/>
          </a:stretch>
        </p:blipFill>
        <p:spPr>
          <a:xfrm>
            <a:off x="1051023" y="898072"/>
            <a:ext cx="7041954" cy="3935186"/>
          </a:xfrm>
          <a:prstGeom prst="rect">
            <a:avLst/>
          </a:prstGeom>
        </p:spPr>
      </p:pic>
    </p:spTree>
    <p:extLst>
      <p:ext uri="{BB962C8B-B14F-4D97-AF65-F5344CB8AC3E}">
        <p14:creationId xmlns:p14="http://schemas.microsoft.com/office/powerpoint/2010/main" val="1452028353"/>
      </p:ext>
    </p:extLst>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 Series VDI-optimized configurations</a:t>
            </a:r>
          </a:p>
        </p:txBody>
      </p:sp>
      <p:sp>
        <p:nvSpPr>
          <p:cNvPr id="4" name="Pentagon 3"/>
          <p:cNvSpPr/>
          <p:nvPr/>
        </p:nvSpPr>
        <p:spPr>
          <a:xfrm>
            <a:off x="274319" y="1314450"/>
            <a:ext cx="2767694" cy="367392"/>
          </a:xfrm>
          <a:prstGeom prst="homePlate">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A3</a:t>
            </a:r>
          </a:p>
        </p:txBody>
      </p:sp>
      <p:sp>
        <p:nvSpPr>
          <p:cNvPr id="5" name="Chevron 4"/>
          <p:cNvSpPr/>
          <p:nvPr/>
        </p:nvSpPr>
        <p:spPr>
          <a:xfrm>
            <a:off x="3172642" y="1314450"/>
            <a:ext cx="2767694" cy="367392"/>
          </a:xfrm>
          <a:prstGeom prst="chevron">
            <a:avLst/>
          </a:prstGeom>
          <a:solidFill>
            <a:schemeClr val="tx2">
              <a:lumMod val="50000"/>
            </a:schemeClr>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B5</a:t>
            </a:r>
          </a:p>
        </p:txBody>
      </p:sp>
      <p:sp>
        <p:nvSpPr>
          <p:cNvPr id="6" name="Chevron 5"/>
          <p:cNvSpPr/>
          <p:nvPr/>
        </p:nvSpPr>
        <p:spPr>
          <a:xfrm>
            <a:off x="6070965" y="1314450"/>
            <a:ext cx="2767694" cy="367392"/>
          </a:xfrm>
          <a:prstGeom prst="chevron">
            <a:avLst/>
          </a:prstGeom>
          <a:solidFill>
            <a:srgbClr val="00B050"/>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C7</a:t>
            </a:r>
          </a:p>
        </p:txBody>
      </p:sp>
      <p:sp>
        <p:nvSpPr>
          <p:cNvPr id="7" name="Rectangle 6"/>
          <p:cNvSpPr/>
          <p:nvPr/>
        </p:nvSpPr>
        <p:spPr>
          <a:xfrm>
            <a:off x="282483" y="1681842"/>
            <a:ext cx="2575017" cy="2449286"/>
          </a:xfrm>
          <a:prstGeom prst="rect">
            <a:avLst/>
          </a:prstGeom>
          <a:noFill/>
          <a:ln w="12700" cmpd="sng">
            <a:solidFill>
              <a:schemeClr val="bg1"/>
            </a:solidFill>
          </a:ln>
          <a:effectLst/>
        </p:spPr>
        <p:txBody>
          <a:bodyPr wrap="square" lIns="182880" tIns="137160" rIns="137160" bIns="137160" rtlCol="0" anchor="t">
            <a:noAutofit/>
          </a:bodyPr>
          <a:lstStyle/>
          <a:p>
            <a:pPr marL="342900" indent="-342900">
              <a:lnSpc>
                <a:spcPct val="90000"/>
              </a:lnSpc>
              <a:spcBef>
                <a:spcPts val="600"/>
              </a:spcBef>
              <a:spcAft>
                <a:spcPts val="0"/>
              </a:spcAft>
              <a:buFont typeface="Arial" panose="020B0604020202020204" pitchFamily="34" charset="0"/>
              <a:buChar char="•"/>
            </a:pPr>
            <a:r>
              <a:rPr lang="en-US" sz="1800" dirty="0">
                <a:latin typeface="+mn-lt"/>
              </a:rPr>
              <a:t>CPU:</a:t>
            </a:r>
            <a:br>
              <a:rPr lang="en-US" sz="1800" dirty="0">
                <a:latin typeface="+mn-lt"/>
              </a:rPr>
            </a:br>
            <a:r>
              <a:rPr lang="en-US" sz="1200" dirty="0">
                <a:latin typeface="+mn-lt"/>
              </a:rPr>
              <a:t>2 X 10-Core</a:t>
            </a:r>
            <a:br>
              <a:rPr lang="en-US" sz="1200" dirty="0">
                <a:latin typeface="+mn-lt"/>
              </a:rPr>
            </a:br>
            <a:r>
              <a:rPr lang="en-US" sz="1200" dirty="0">
                <a:latin typeface="+mn-lt"/>
              </a:rPr>
              <a:t>(4114)</a:t>
            </a:r>
          </a:p>
          <a:p>
            <a:pPr marL="342900" indent="-342900">
              <a:lnSpc>
                <a:spcPct val="90000"/>
              </a:lnSpc>
              <a:spcBef>
                <a:spcPts val="600"/>
              </a:spcBef>
              <a:spcAft>
                <a:spcPts val="0"/>
              </a:spcAft>
              <a:buFont typeface="Arial" panose="020B0604020202020204" pitchFamily="34" charset="0"/>
              <a:buChar char="•"/>
            </a:pPr>
            <a:r>
              <a:rPr lang="en-US" sz="1800" dirty="0">
                <a:latin typeface="+mn-lt"/>
              </a:rPr>
              <a:t>RAM:</a:t>
            </a:r>
            <a:br>
              <a:rPr lang="en-US" sz="1800" dirty="0">
                <a:latin typeface="+mn-lt"/>
              </a:rPr>
            </a:br>
            <a:r>
              <a:rPr lang="en-US" sz="1200" dirty="0">
                <a:latin typeface="+mn-lt"/>
              </a:rPr>
              <a:t>192GB</a:t>
            </a:r>
            <a:br>
              <a:rPr lang="en-US" sz="1200" dirty="0">
                <a:latin typeface="+mn-lt"/>
              </a:rPr>
            </a:br>
            <a:r>
              <a:rPr lang="en-US" sz="1200" dirty="0">
                <a:latin typeface="+mn-lt"/>
              </a:rPr>
              <a:t>(12 X 16GB @ 2400MHz)</a:t>
            </a:r>
          </a:p>
          <a:p>
            <a:pPr marL="342900" indent="-342900">
              <a:lnSpc>
                <a:spcPct val="90000"/>
              </a:lnSpc>
              <a:spcBef>
                <a:spcPts val="600"/>
              </a:spcBef>
              <a:spcAft>
                <a:spcPts val="0"/>
              </a:spcAft>
              <a:buFont typeface="Arial" panose="020B0604020202020204" pitchFamily="34" charset="0"/>
              <a:buChar char="•"/>
            </a:pPr>
            <a:r>
              <a:rPr lang="en-US" sz="1800" dirty="0">
                <a:latin typeface="+mn-lt"/>
              </a:rPr>
              <a:t>Disk:</a:t>
            </a:r>
            <a:br>
              <a:rPr lang="en-US" sz="1800" dirty="0">
                <a:latin typeface="+mn-lt"/>
              </a:rPr>
            </a:br>
            <a:r>
              <a:rPr lang="en-US" sz="1200" dirty="0">
                <a:latin typeface="+mn-lt"/>
              </a:rPr>
              <a:t>4TB+ (Capacity*)</a:t>
            </a:r>
            <a:endParaRPr lang="en-US" sz="1800" dirty="0">
              <a:latin typeface="+mn-lt"/>
            </a:endParaRPr>
          </a:p>
          <a:p>
            <a:pPr marL="342900" indent="-342900">
              <a:lnSpc>
                <a:spcPct val="90000"/>
              </a:lnSpc>
              <a:spcBef>
                <a:spcPts val="600"/>
              </a:spcBef>
              <a:spcAft>
                <a:spcPts val="0"/>
              </a:spcAft>
              <a:buFont typeface="Arial" panose="020B0604020202020204" pitchFamily="34" charset="0"/>
              <a:buChar char="•"/>
            </a:pPr>
            <a:r>
              <a:rPr lang="en-US" sz="1800" dirty="0">
                <a:latin typeface="+mn-lt"/>
              </a:rPr>
              <a:t>GPU (Optional**):</a:t>
            </a:r>
            <a:br>
              <a:rPr lang="en-US" sz="1800" dirty="0">
                <a:latin typeface="+mn-lt"/>
              </a:rPr>
            </a:br>
            <a:r>
              <a:rPr lang="en-US" sz="1200" dirty="0">
                <a:latin typeface="+mn-lt"/>
              </a:rPr>
              <a:t>Up to 3 x FLDW</a:t>
            </a:r>
            <a:br>
              <a:rPr lang="en-US" sz="1800" dirty="0">
                <a:latin typeface="+mn-lt"/>
              </a:rPr>
            </a:br>
            <a:endParaRPr lang="en-US" sz="1800" dirty="0">
              <a:latin typeface="+mn-lt"/>
            </a:endParaRPr>
          </a:p>
        </p:txBody>
      </p:sp>
      <p:sp>
        <p:nvSpPr>
          <p:cNvPr id="8" name="Rectangle 7"/>
          <p:cNvSpPr/>
          <p:nvPr/>
        </p:nvSpPr>
        <p:spPr>
          <a:xfrm>
            <a:off x="3172642" y="1681842"/>
            <a:ext cx="2575017" cy="2449286"/>
          </a:xfrm>
          <a:prstGeom prst="rect">
            <a:avLst/>
          </a:prstGeom>
          <a:noFill/>
          <a:ln w="12700" cmpd="sng">
            <a:solidFill>
              <a:schemeClr val="tx2">
                <a:lumMod val="50000"/>
              </a:schemeClr>
            </a:solidFill>
          </a:ln>
          <a:effectLst/>
        </p:spPr>
        <p:txBody>
          <a:bodyPr wrap="square" lIns="182880" tIns="137160" rIns="137160" bIns="137160" rtlCol="0" anchor="t">
            <a:noAutofit/>
          </a:bodyPr>
          <a:lstStyle/>
          <a:p>
            <a:pPr marL="342900" indent="-342900">
              <a:lnSpc>
                <a:spcPct val="90000"/>
              </a:lnSpc>
              <a:spcBef>
                <a:spcPts val="600"/>
              </a:spcBef>
              <a:spcAft>
                <a:spcPts val="0"/>
              </a:spcAft>
              <a:buFont typeface="Arial" panose="020B0604020202020204" pitchFamily="34" charset="0"/>
              <a:buChar char="•"/>
            </a:pPr>
            <a:r>
              <a:rPr lang="en-US" sz="1800" dirty="0">
                <a:latin typeface="+mn-lt"/>
              </a:rPr>
              <a:t>CPU:</a:t>
            </a:r>
            <a:br>
              <a:rPr lang="en-US" sz="1800" dirty="0">
                <a:latin typeface="+mn-lt"/>
              </a:rPr>
            </a:br>
            <a:r>
              <a:rPr lang="en-US" sz="1100" dirty="0">
                <a:latin typeface="+mn-lt"/>
              </a:rPr>
              <a:t>2 X 14-Core</a:t>
            </a:r>
            <a:br>
              <a:rPr lang="en-US" sz="1100" dirty="0">
                <a:latin typeface="+mn-lt"/>
              </a:rPr>
            </a:br>
            <a:r>
              <a:rPr lang="en-US" sz="1100" dirty="0">
                <a:latin typeface="+mn-lt"/>
              </a:rPr>
              <a:t>(5120)</a:t>
            </a:r>
          </a:p>
          <a:p>
            <a:pPr marL="342900" indent="-342900">
              <a:lnSpc>
                <a:spcPct val="90000"/>
              </a:lnSpc>
              <a:spcBef>
                <a:spcPts val="600"/>
              </a:spcBef>
              <a:spcAft>
                <a:spcPts val="0"/>
              </a:spcAft>
              <a:buFont typeface="Arial" panose="020B0604020202020204" pitchFamily="34" charset="0"/>
              <a:buChar char="•"/>
            </a:pPr>
            <a:r>
              <a:rPr lang="en-US" sz="1800" dirty="0">
                <a:latin typeface="+mn-lt"/>
              </a:rPr>
              <a:t>RAM:</a:t>
            </a:r>
            <a:br>
              <a:rPr lang="en-US" sz="1800" dirty="0">
                <a:latin typeface="+mn-lt"/>
              </a:rPr>
            </a:br>
            <a:r>
              <a:rPr lang="en-US" sz="1200" dirty="0">
                <a:latin typeface="+mn-lt"/>
              </a:rPr>
              <a:t>384GB</a:t>
            </a:r>
            <a:br>
              <a:rPr lang="en-US" sz="1200" dirty="0">
                <a:latin typeface="+mn-lt"/>
              </a:rPr>
            </a:br>
            <a:r>
              <a:rPr lang="en-US" sz="1200" dirty="0">
                <a:latin typeface="+mn-lt"/>
              </a:rPr>
              <a:t>(12 X 32GB @ 2400MHz)</a:t>
            </a:r>
          </a:p>
          <a:p>
            <a:pPr marL="342900" indent="-342900">
              <a:lnSpc>
                <a:spcPct val="90000"/>
              </a:lnSpc>
              <a:spcBef>
                <a:spcPts val="600"/>
              </a:spcBef>
              <a:spcAft>
                <a:spcPts val="0"/>
              </a:spcAft>
              <a:buFont typeface="Arial" panose="020B0604020202020204" pitchFamily="34" charset="0"/>
              <a:buChar char="•"/>
            </a:pPr>
            <a:r>
              <a:rPr lang="en-US" sz="1800" dirty="0">
                <a:latin typeface="+mn-lt"/>
              </a:rPr>
              <a:t>Disk:</a:t>
            </a:r>
            <a:br>
              <a:rPr lang="en-US" sz="1800" dirty="0">
                <a:latin typeface="+mn-lt"/>
              </a:rPr>
            </a:br>
            <a:r>
              <a:rPr lang="en-US" sz="1200" dirty="0">
                <a:latin typeface="+mn-lt"/>
              </a:rPr>
              <a:t>6TB+ (Capacity*)</a:t>
            </a:r>
          </a:p>
          <a:p>
            <a:pPr marL="342900" indent="-342900">
              <a:lnSpc>
                <a:spcPct val="90000"/>
              </a:lnSpc>
              <a:spcBef>
                <a:spcPts val="600"/>
              </a:spcBef>
              <a:spcAft>
                <a:spcPts val="0"/>
              </a:spcAft>
              <a:buFont typeface="Arial" panose="020B0604020202020204" pitchFamily="34" charset="0"/>
              <a:buChar char="•"/>
            </a:pPr>
            <a:r>
              <a:rPr lang="en-US" sz="1800" dirty="0">
                <a:latin typeface="+mn-lt"/>
              </a:rPr>
              <a:t>GPU (Optional**):</a:t>
            </a:r>
            <a:br>
              <a:rPr lang="en-US" sz="1800" dirty="0">
                <a:latin typeface="+mn-lt"/>
              </a:rPr>
            </a:br>
            <a:r>
              <a:rPr lang="en-US" sz="1200" dirty="0">
                <a:latin typeface="+mn-lt"/>
              </a:rPr>
              <a:t>Up to 3 x FLDW</a:t>
            </a:r>
          </a:p>
        </p:txBody>
      </p:sp>
      <p:sp>
        <p:nvSpPr>
          <p:cNvPr id="9" name="Rectangle 8"/>
          <p:cNvSpPr/>
          <p:nvPr/>
        </p:nvSpPr>
        <p:spPr>
          <a:xfrm>
            <a:off x="6070965" y="1681842"/>
            <a:ext cx="2575017" cy="2449286"/>
          </a:xfrm>
          <a:prstGeom prst="rect">
            <a:avLst/>
          </a:prstGeom>
          <a:noFill/>
          <a:ln w="12700" cmpd="sng">
            <a:solidFill>
              <a:srgbClr val="00B050"/>
            </a:solidFill>
          </a:ln>
          <a:effectLst/>
        </p:spPr>
        <p:txBody>
          <a:bodyPr wrap="square" lIns="182880" tIns="137160" rIns="137160" bIns="137160" rtlCol="0" anchor="t">
            <a:noAutofit/>
          </a:bodyPr>
          <a:lstStyle/>
          <a:p>
            <a:pPr marL="342900" indent="-342900">
              <a:lnSpc>
                <a:spcPct val="90000"/>
              </a:lnSpc>
              <a:spcBef>
                <a:spcPts val="600"/>
              </a:spcBef>
              <a:spcAft>
                <a:spcPts val="0"/>
              </a:spcAft>
              <a:buFont typeface="Arial" panose="020B0604020202020204" pitchFamily="34" charset="0"/>
              <a:buChar char="•"/>
            </a:pPr>
            <a:r>
              <a:rPr lang="en-US" sz="1800" dirty="0">
                <a:latin typeface="+mn-lt"/>
              </a:rPr>
              <a:t>CPU:</a:t>
            </a:r>
            <a:br>
              <a:rPr lang="en-US" sz="1800" dirty="0">
                <a:latin typeface="+mn-lt"/>
              </a:rPr>
            </a:br>
            <a:r>
              <a:rPr lang="en-US" sz="1100" dirty="0">
                <a:latin typeface="+mn-lt"/>
              </a:rPr>
              <a:t>2 X 20-Core</a:t>
            </a:r>
            <a:br>
              <a:rPr lang="en-US" sz="1100" dirty="0">
                <a:latin typeface="+mn-lt"/>
              </a:rPr>
            </a:br>
            <a:r>
              <a:rPr lang="en-US" sz="1100" dirty="0">
                <a:latin typeface="+mn-lt"/>
              </a:rPr>
              <a:t>(6138)</a:t>
            </a:r>
          </a:p>
          <a:p>
            <a:pPr marL="342900" indent="-342900">
              <a:lnSpc>
                <a:spcPct val="90000"/>
              </a:lnSpc>
              <a:spcBef>
                <a:spcPts val="600"/>
              </a:spcBef>
              <a:spcAft>
                <a:spcPts val="0"/>
              </a:spcAft>
              <a:buFont typeface="Arial" panose="020B0604020202020204" pitchFamily="34" charset="0"/>
              <a:buChar char="•"/>
            </a:pPr>
            <a:r>
              <a:rPr lang="en-US" sz="1800" dirty="0">
                <a:latin typeface="+mn-lt"/>
              </a:rPr>
              <a:t>RAM:</a:t>
            </a:r>
            <a:br>
              <a:rPr lang="en-US" sz="1800" dirty="0">
                <a:latin typeface="+mn-lt"/>
              </a:rPr>
            </a:br>
            <a:r>
              <a:rPr lang="en-US" sz="1200" dirty="0">
                <a:latin typeface="+mn-lt"/>
              </a:rPr>
              <a:t>768GB</a:t>
            </a:r>
            <a:br>
              <a:rPr lang="en-US" sz="1200" dirty="0">
                <a:latin typeface="+mn-lt"/>
              </a:rPr>
            </a:br>
            <a:r>
              <a:rPr lang="en-US" sz="1200" dirty="0">
                <a:latin typeface="+mn-lt"/>
              </a:rPr>
              <a:t>(24 X 16GB @ 2667MHz)</a:t>
            </a:r>
          </a:p>
          <a:p>
            <a:pPr marL="342900" indent="-342900">
              <a:lnSpc>
                <a:spcPct val="90000"/>
              </a:lnSpc>
              <a:spcBef>
                <a:spcPts val="600"/>
              </a:spcBef>
              <a:spcAft>
                <a:spcPts val="0"/>
              </a:spcAft>
              <a:buFont typeface="Arial" panose="020B0604020202020204" pitchFamily="34" charset="0"/>
              <a:buChar char="•"/>
            </a:pPr>
            <a:r>
              <a:rPr lang="en-US" sz="1800" dirty="0">
                <a:latin typeface="+mn-lt"/>
              </a:rPr>
              <a:t>Disk:</a:t>
            </a:r>
            <a:br>
              <a:rPr lang="en-US" sz="1800" dirty="0">
                <a:latin typeface="+mn-lt"/>
              </a:rPr>
            </a:br>
            <a:r>
              <a:rPr lang="en-US" sz="1200" dirty="0">
                <a:latin typeface="+mn-lt"/>
              </a:rPr>
              <a:t>8TB+ (Capacity*)</a:t>
            </a:r>
          </a:p>
          <a:p>
            <a:pPr marL="342900" indent="-342900">
              <a:lnSpc>
                <a:spcPct val="90000"/>
              </a:lnSpc>
              <a:spcBef>
                <a:spcPts val="600"/>
              </a:spcBef>
              <a:spcAft>
                <a:spcPts val="0"/>
              </a:spcAft>
              <a:buFont typeface="Arial" panose="020B0604020202020204" pitchFamily="34" charset="0"/>
              <a:buChar char="•"/>
            </a:pPr>
            <a:r>
              <a:rPr lang="en-US" sz="1800" dirty="0">
                <a:latin typeface="+mn-lt"/>
              </a:rPr>
              <a:t>GPU (Optional**):</a:t>
            </a:r>
            <a:br>
              <a:rPr lang="en-US" sz="1800" dirty="0">
                <a:latin typeface="+mn-lt"/>
              </a:rPr>
            </a:br>
            <a:r>
              <a:rPr lang="en-US" sz="1200" dirty="0">
                <a:latin typeface="+mn-lt"/>
              </a:rPr>
              <a:t>Up to 3 x FLDW</a:t>
            </a:r>
          </a:p>
        </p:txBody>
      </p:sp>
    </p:spTree>
    <p:extLst>
      <p:ext uri="{BB962C8B-B14F-4D97-AF65-F5344CB8AC3E}">
        <p14:creationId xmlns:p14="http://schemas.microsoft.com/office/powerpoint/2010/main" val="2485987203"/>
      </p:ext>
    </p:extLst>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V570/V570F A3 NUMA alignment</a:t>
            </a:r>
          </a:p>
        </p:txBody>
      </p:sp>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r="5537"/>
          <a:stretch/>
        </p:blipFill>
        <p:spPr>
          <a:xfrm>
            <a:off x="522514" y="789081"/>
            <a:ext cx="8098972" cy="3862278"/>
          </a:xfrm>
          <a:prstGeom prst="rect">
            <a:avLst/>
          </a:prstGeom>
        </p:spPr>
      </p:pic>
    </p:spTree>
    <p:extLst>
      <p:ext uri="{BB962C8B-B14F-4D97-AF65-F5344CB8AC3E}">
        <p14:creationId xmlns:p14="http://schemas.microsoft.com/office/powerpoint/2010/main" val="4051528212"/>
      </p:ext>
    </p:extLst>
  </p:cSld>
  <p:clrMapOvr>
    <a:masterClrMapping/>
  </p:clrMapOvr>
  <p:transition spd="med">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V570/V570F B5 NUMA alignment</a:t>
            </a:r>
          </a:p>
        </p:txBody>
      </p:sp>
      <p:pic>
        <p:nvPicPr>
          <p:cNvPr id="3" name="Picture 2"/>
          <p:cNvPicPr>
            <a:picLocks noChangeAspect="1"/>
          </p:cNvPicPr>
          <p:nvPr/>
        </p:nvPicPr>
        <p:blipFill>
          <a:blip r:embed="rId3"/>
          <a:stretch>
            <a:fillRect/>
          </a:stretch>
        </p:blipFill>
        <p:spPr>
          <a:xfrm>
            <a:off x="538843" y="845697"/>
            <a:ext cx="8066314" cy="3781706"/>
          </a:xfrm>
          <a:prstGeom prst="rect">
            <a:avLst/>
          </a:prstGeom>
        </p:spPr>
      </p:pic>
    </p:spTree>
    <p:extLst>
      <p:ext uri="{BB962C8B-B14F-4D97-AF65-F5344CB8AC3E}">
        <p14:creationId xmlns:p14="http://schemas.microsoft.com/office/powerpoint/2010/main" val="2416220907"/>
      </p:ext>
    </p:extLst>
  </p:cSld>
  <p:clrMapOvr>
    <a:masterClrMapping/>
  </p:clrMapOvr>
  <p:transition spd="med">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V570/V570F C7 NUMA Alignment</a:t>
            </a:r>
          </a:p>
        </p:txBody>
      </p:sp>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b="10754"/>
          <a:stretch/>
        </p:blipFill>
        <p:spPr>
          <a:xfrm>
            <a:off x="506186" y="809266"/>
            <a:ext cx="8131628" cy="3828560"/>
          </a:xfrm>
          <a:prstGeom prst="rect">
            <a:avLst/>
          </a:prstGeom>
        </p:spPr>
      </p:pic>
    </p:spTree>
    <p:extLst>
      <p:ext uri="{BB962C8B-B14F-4D97-AF65-F5344CB8AC3E}">
        <p14:creationId xmlns:p14="http://schemas.microsoft.com/office/powerpoint/2010/main" val="3193685478"/>
      </p:ext>
    </p:extLst>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Ready System for VDI Logical Architecture </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03292" y="4411735"/>
            <a:ext cx="2113701" cy="404474"/>
          </a:xfrm>
          <a:prstGeom prst="rect">
            <a:avLst/>
          </a:prstGeom>
        </p:spPr>
      </p:pic>
      <p:sp>
        <p:nvSpPr>
          <p:cNvPr id="7" name="TextBox 6"/>
          <p:cNvSpPr txBox="1"/>
          <p:nvPr/>
        </p:nvSpPr>
        <p:spPr>
          <a:xfrm>
            <a:off x="3774697" y="4716977"/>
            <a:ext cx="1370888" cy="307777"/>
          </a:xfrm>
          <a:prstGeom prst="rect">
            <a:avLst/>
          </a:prstGeom>
          <a:noFill/>
        </p:spPr>
        <p:txBody>
          <a:bodyPr wrap="none" rtlCol="0">
            <a:spAutoFit/>
          </a:bodyPr>
          <a:lstStyle/>
          <a:p>
            <a:pPr algn="ctr">
              <a:spcBef>
                <a:spcPts val="0"/>
              </a:spcBef>
              <a:spcAft>
                <a:spcPts val="0"/>
              </a:spcAft>
              <a:buClr>
                <a:schemeClr val="bg1"/>
              </a:buClr>
            </a:pPr>
            <a:r>
              <a:rPr lang="en-US" sz="1400" dirty="0">
                <a:solidFill>
                  <a:schemeClr val="bg2"/>
                </a:solidFill>
                <a:latin typeface="+mn-lt"/>
              </a:rPr>
              <a:t>VxRail Cluster </a:t>
            </a:r>
          </a:p>
        </p:txBody>
      </p:sp>
      <p:sp>
        <p:nvSpPr>
          <p:cNvPr id="8" name="Isosceles Triangle 7"/>
          <p:cNvSpPr/>
          <p:nvPr/>
        </p:nvSpPr>
        <p:spPr>
          <a:xfrm flipV="1">
            <a:off x="93314" y="3796152"/>
            <a:ext cx="8733655" cy="417148"/>
          </a:xfrm>
          <a:prstGeom prst="triangle">
            <a:avLst/>
          </a:prstGeom>
          <a:gradFill>
            <a:gsLst>
              <a:gs pos="73000">
                <a:schemeClr val="accent1">
                  <a:alpha val="52000"/>
                </a:schemeClr>
              </a:gs>
              <a:gs pos="0">
                <a:schemeClr val="bg1">
                  <a:lumMod val="20000"/>
                  <a:lumOff val="80000"/>
                  <a:alpha val="67000"/>
                </a:schemeClr>
              </a:gs>
            </a:gsLst>
            <a:lin ang="5400000" scaled="1"/>
          </a:gra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9" name="Rounded Rectangle 8"/>
          <p:cNvSpPr/>
          <p:nvPr/>
        </p:nvSpPr>
        <p:spPr>
          <a:xfrm>
            <a:off x="93313" y="3327326"/>
            <a:ext cx="6692895" cy="385514"/>
          </a:xfrm>
          <a:prstGeom prst="roundRect">
            <a:avLst/>
          </a:prstGeom>
          <a:solidFill>
            <a:schemeClr val="bg1"/>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tx2"/>
                </a:solidFill>
                <a:latin typeface="+mn-lt"/>
              </a:rPr>
              <a:t>VMware vSphere 6.5 – Infrastructure</a:t>
            </a:r>
          </a:p>
        </p:txBody>
      </p:sp>
      <p:sp>
        <p:nvSpPr>
          <p:cNvPr id="10" name="Rounded Rectangle 9"/>
          <p:cNvSpPr/>
          <p:nvPr/>
        </p:nvSpPr>
        <p:spPr>
          <a:xfrm>
            <a:off x="6860305" y="3327326"/>
            <a:ext cx="1966664" cy="385514"/>
          </a:xfrm>
          <a:prstGeom prst="roundRect">
            <a:avLst/>
          </a:prstGeom>
          <a:solidFill>
            <a:schemeClr val="bg1"/>
          </a:solidFill>
          <a:ln w="12700" cmpd="sng">
            <a:noFill/>
          </a:ln>
          <a:effectLst/>
        </p:spPr>
        <p:txBody>
          <a:bodyPr wrap="square" lIns="0" tIns="91440" rIns="0" bIns="91440" rtlCol="0" anchor="ctr">
            <a:noAutofit/>
          </a:bodyPr>
          <a:lstStyle/>
          <a:p>
            <a:pPr algn="ctr">
              <a:lnSpc>
                <a:spcPct val="90000"/>
              </a:lnSpc>
              <a:spcBef>
                <a:spcPts val="600"/>
              </a:spcBef>
              <a:spcAft>
                <a:spcPts val="0"/>
              </a:spcAft>
            </a:pPr>
            <a:r>
              <a:rPr lang="en-US" sz="2000" dirty="0">
                <a:solidFill>
                  <a:schemeClr val="tx2"/>
                </a:solidFill>
                <a:latin typeface="+mn-lt"/>
              </a:rPr>
              <a:t>Virtual Desktops</a:t>
            </a:r>
          </a:p>
        </p:txBody>
      </p:sp>
      <p:pic>
        <p:nvPicPr>
          <p:cNvPr id="11" name="Picture 151" descr="ICON_VM_desktop_Q308"/>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524558" y="2540543"/>
            <a:ext cx="640102" cy="745127"/>
          </a:xfrm>
          <a:prstGeom prst="rect">
            <a:avLst/>
          </a:prstGeom>
          <a:noFill/>
          <a:ln w="9525">
            <a:noFill/>
            <a:miter lim="800000"/>
            <a:headEnd/>
            <a:tailEnd/>
          </a:ln>
        </p:spPr>
      </p:pic>
      <p:pic>
        <p:nvPicPr>
          <p:cNvPr id="12" name="Picture 2" descr="C:\Users\testuser\AppData\Local\Temp\VMwareDnD\22424b5c\ICON_VM_desktop_Green_Q408.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190184" y="2540722"/>
            <a:ext cx="636785" cy="744088"/>
          </a:xfrm>
          <a:prstGeom prst="rect">
            <a:avLst/>
          </a:prstGeom>
          <a:noFill/>
        </p:spPr>
      </p:pic>
      <p:pic>
        <p:nvPicPr>
          <p:cNvPr id="13" name="Picture 3" descr="C:\Users\testuser\AppData\Local\Temp\VMwareDnD\6d3dd11a\ICON_VM_desktop_LtBlue_Q408.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860305" y="2541667"/>
            <a:ext cx="633831" cy="738595"/>
          </a:xfrm>
          <a:prstGeom prst="rect">
            <a:avLst/>
          </a:prstGeom>
          <a:noFill/>
        </p:spPr>
      </p:pic>
      <p:grpSp>
        <p:nvGrpSpPr>
          <p:cNvPr id="64" name="Group 63"/>
          <p:cNvGrpSpPr/>
          <p:nvPr/>
        </p:nvGrpSpPr>
        <p:grpSpPr>
          <a:xfrm>
            <a:off x="1435816" y="2147368"/>
            <a:ext cx="888385" cy="1046438"/>
            <a:chOff x="1121996" y="2147368"/>
            <a:chExt cx="888385" cy="1046438"/>
          </a:xfrm>
        </p:grpSpPr>
        <p:pic>
          <p:nvPicPr>
            <p:cNvPr id="25" name="Picture 150" descr="ICON_VM_basic_label_Q308"/>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256387" y="2147368"/>
              <a:ext cx="646952" cy="750866"/>
            </a:xfrm>
            <a:prstGeom prst="rect">
              <a:avLst/>
            </a:prstGeom>
            <a:noFill/>
            <a:ln w="9525">
              <a:noFill/>
              <a:miter lim="800000"/>
              <a:headEnd/>
              <a:tailEnd/>
            </a:ln>
          </p:spPr>
        </p:pic>
        <p:sp>
          <p:nvSpPr>
            <p:cNvPr id="27" name="TextBox 26"/>
            <p:cNvSpPr txBox="1"/>
            <p:nvPr/>
          </p:nvSpPr>
          <p:spPr>
            <a:xfrm>
              <a:off x="1121996" y="2939890"/>
              <a:ext cx="888385" cy="253916"/>
            </a:xfrm>
            <a:prstGeom prst="rect">
              <a:avLst/>
            </a:prstGeom>
            <a:noFill/>
          </p:spPr>
          <p:txBody>
            <a:bodyPr wrap="none" rtlCol="0">
              <a:spAutoFit/>
            </a:bodyPr>
            <a:lstStyle/>
            <a:p>
              <a:pPr algn="ctr">
                <a:spcBef>
                  <a:spcPts val="0"/>
                </a:spcBef>
                <a:spcAft>
                  <a:spcPts val="0"/>
                </a:spcAft>
                <a:buClr>
                  <a:schemeClr val="bg1"/>
                </a:buClr>
              </a:pPr>
              <a:r>
                <a:rPr lang="en-US" sz="1050" dirty="0">
                  <a:solidFill>
                    <a:schemeClr val="bg2"/>
                  </a:solidFill>
                  <a:latin typeface="+mn-lt"/>
                </a:rPr>
                <a:t>SQL Server</a:t>
              </a:r>
            </a:p>
          </p:txBody>
        </p:sp>
        <p:pic>
          <p:nvPicPr>
            <p:cNvPr id="29" name="Picture 2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29590" y="2500740"/>
              <a:ext cx="336314" cy="394869"/>
            </a:xfrm>
            <a:prstGeom prst="rect">
              <a:avLst/>
            </a:prstGeom>
          </p:spPr>
        </p:pic>
      </p:grpSp>
      <p:pic>
        <p:nvPicPr>
          <p:cNvPr id="32" name="Picture 31"/>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274319" y="744463"/>
            <a:ext cx="170646" cy="739466"/>
          </a:xfrm>
          <a:prstGeom prst="rect">
            <a:avLst/>
          </a:prstGeom>
        </p:spPr>
      </p:pic>
      <p:cxnSp>
        <p:nvCxnSpPr>
          <p:cNvPr id="34" name="Elbow Connector 33"/>
          <p:cNvCxnSpPr>
            <a:stCxn id="11" idx="0"/>
            <a:endCxn id="32" idx="3"/>
          </p:cNvCxnSpPr>
          <p:nvPr/>
        </p:nvCxnSpPr>
        <p:spPr>
          <a:xfrm rot="16200000" flipV="1">
            <a:off x="3431614" y="-1872452"/>
            <a:ext cx="1426347" cy="7399644"/>
          </a:xfrm>
          <a:prstGeom prst="bentConnector2">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6" name="Elbow Connector 35"/>
          <p:cNvCxnSpPr>
            <a:stCxn id="13" idx="0"/>
            <a:endCxn id="12" idx="0"/>
          </p:cNvCxnSpPr>
          <p:nvPr/>
        </p:nvCxnSpPr>
        <p:spPr>
          <a:xfrm rot="5400000" flipH="1" flipV="1">
            <a:off x="7842427" y="1875517"/>
            <a:ext cx="945" cy="1331356"/>
          </a:xfrm>
          <a:prstGeom prst="bentConnector3">
            <a:avLst>
              <a:gd name="adj1" fmla="val 24290476"/>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11" idx="0"/>
          </p:cNvCxnSpPr>
          <p:nvPr/>
        </p:nvCxnSpPr>
        <p:spPr>
          <a:xfrm flipV="1">
            <a:off x="7844609" y="2310441"/>
            <a:ext cx="0" cy="23010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pic>
        <p:nvPicPr>
          <p:cNvPr id="35" name="Picture 3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03292" y="4030638"/>
            <a:ext cx="2113701" cy="404474"/>
          </a:xfrm>
          <a:prstGeom prst="rect">
            <a:avLst/>
          </a:prstGeom>
        </p:spPr>
      </p:pic>
      <p:grpSp>
        <p:nvGrpSpPr>
          <p:cNvPr id="65" name="Group 64"/>
          <p:cNvGrpSpPr/>
          <p:nvPr/>
        </p:nvGrpSpPr>
        <p:grpSpPr>
          <a:xfrm>
            <a:off x="2309005" y="1859194"/>
            <a:ext cx="1188370" cy="1496194"/>
            <a:chOff x="2246276" y="1859194"/>
            <a:chExt cx="1188370" cy="1496194"/>
          </a:xfrm>
        </p:grpSpPr>
        <p:grpSp>
          <p:nvGrpSpPr>
            <p:cNvPr id="22" name="Group 21"/>
            <p:cNvGrpSpPr/>
            <p:nvPr/>
          </p:nvGrpSpPr>
          <p:grpSpPr>
            <a:xfrm>
              <a:off x="2246276" y="1859194"/>
              <a:ext cx="1188370" cy="1047204"/>
              <a:chOff x="2459024" y="1059048"/>
              <a:chExt cx="1188370" cy="1047204"/>
            </a:xfrm>
          </p:grpSpPr>
          <p:pic>
            <p:nvPicPr>
              <p:cNvPr id="21" name="Picture 150" descr="ICON_VM_basic_label_Q308"/>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757318" y="1059048"/>
                <a:ext cx="603460" cy="700388"/>
              </a:xfrm>
              <a:prstGeom prst="rect">
                <a:avLst/>
              </a:prstGeom>
              <a:noFill/>
              <a:ln w="9525">
                <a:noFill/>
                <a:miter lim="800000"/>
                <a:headEnd/>
                <a:tailEnd/>
              </a:ln>
            </p:spPr>
          </p:pic>
          <p:pic>
            <p:nvPicPr>
              <p:cNvPr id="18" name="Picture 150" descr="ICON_VM_basic_label_Q308"/>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459024" y="1225107"/>
                <a:ext cx="603460" cy="700388"/>
              </a:xfrm>
              <a:prstGeom prst="rect">
                <a:avLst/>
              </a:prstGeom>
              <a:noFill/>
              <a:ln w="9525">
                <a:noFill/>
                <a:miter lim="800000"/>
                <a:headEnd/>
                <a:tailEnd/>
              </a:ln>
            </p:spPr>
          </p:pic>
          <p:pic>
            <p:nvPicPr>
              <p:cNvPr id="20" name="Picture 150" descr="ICON_VM_basic_label_Q308"/>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043934" y="1222278"/>
                <a:ext cx="603460" cy="700388"/>
              </a:xfrm>
              <a:prstGeom prst="rect">
                <a:avLst/>
              </a:prstGeom>
              <a:noFill/>
              <a:ln w="9525">
                <a:noFill/>
                <a:miter lim="800000"/>
                <a:headEnd/>
                <a:tailEnd/>
              </a:ln>
            </p:spPr>
          </p:pic>
          <p:pic>
            <p:nvPicPr>
              <p:cNvPr id="19" name="Picture 150" descr="ICON_VM_basic_label_Q308"/>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751479" y="1405864"/>
                <a:ext cx="603460" cy="700388"/>
              </a:xfrm>
              <a:prstGeom prst="rect">
                <a:avLst/>
              </a:prstGeom>
              <a:noFill/>
              <a:ln w="9525">
                <a:noFill/>
                <a:miter lim="800000"/>
                <a:headEnd/>
                <a:tailEnd/>
              </a:ln>
            </p:spPr>
          </p:pic>
        </p:grpSp>
        <p:sp>
          <p:nvSpPr>
            <p:cNvPr id="23" name="TextBox 22"/>
            <p:cNvSpPr txBox="1"/>
            <p:nvPr/>
          </p:nvSpPr>
          <p:spPr>
            <a:xfrm>
              <a:off x="2355852" y="2939890"/>
              <a:ext cx="987771" cy="415498"/>
            </a:xfrm>
            <a:prstGeom prst="rect">
              <a:avLst/>
            </a:prstGeom>
            <a:noFill/>
          </p:spPr>
          <p:txBody>
            <a:bodyPr wrap="none" rtlCol="0">
              <a:spAutoFit/>
            </a:bodyPr>
            <a:lstStyle/>
            <a:p>
              <a:pPr algn="ctr">
                <a:spcBef>
                  <a:spcPts val="0"/>
                </a:spcBef>
                <a:spcAft>
                  <a:spcPts val="0"/>
                </a:spcAft>
                <a:buClr>
                  <a:schemeClr val="bg1"/>
                </a:buClr>
              </a:pPr>
              <a:r>
                <a:rPr lang="en-US" sz="1050" dirty="0">
                  <a:solidFill>
                    <a:schemeClr val="bg2"/>
                  </a:solidFill>
                  <a:latin typeface="+mn-lt"/>
                </a:rPr>
                <a:t>VDI Broker</a:t>
              </a:r>
              <a:br>
                <a:rPr lang="en-US" sz="1050" dirty="0">
                  <a:solidFill>
                    <a:schemeClr val="bg2"/>
                  </a:solidFill>
                  <a:latin typeface="+mn-lt"/>
                </a:rPr>
              </a:br>
              <a:r>
                <a:rPr lang="en-US" sz="1050" dirty="0">
                  <a:solidFill>
                    <a:schemeClr val="bg2"/>
                  </a:solidFill>
                  <a:latin typeface="+mn-lt"/>
                </a:rPr>
                <a:t>Components</a:t>
              </a:r>
            </a:p>
          </p:txBody>
        </p:sp>
        <p:pic>
          <p:nvPicPr>
            <p:cNvPr id="59" name="Picture 5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898043" y="2533092"/>
              <a:ext cx="361970" cy="406708"/>
            </a:xfrm>
            <a:prstGeom prst="rect">
              <a:avLst/>
            </a:prstGeom>
          </p:spPr>
        </p:pic>
      </p:grpSp>
      <p:grpSp>
        <p:nvGrpSpPr>
          <p:cNvPr id="66" name="Group 65"/>
          <p:cNvGrpSpPr/>
          <p:nvPr/>
        </p:nvGrpSpPr>
        <p:grpSpPr>
          <a:xfrm>
            <a:off x="3482179" y="2147368"/>
            <a:ext cx="1207382" cy="1208020"/>
            <a:chOff x="3661060" y="2147368"/>
            <a:chExt cx="1207382" cy="1208020"/>
          </a:xfrm>
        </p:grpSpPr>
        <p:pic>
          <p:nvPicPr>
            <p:cNvPr id="54" name="Picture 150" descr="ICON_VM_basic_label_Q308"/>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954942" y="2147368"/>
              <a:ext cx="646952" cy="750866"/>
            </a:xfrm>
            <a:prstGeom prst="rect">
              <a:avLst/>
            </a:prstGeom>
            <a:noFill/>
            <a:ln w="9525">
              <a:noFill/>
              <a:miter lim="800000"/>
              <a:headEnd/>
              <a:tailEnd/>
            </a:ln>
          </p:spPr>
        </p:pic>
        <p:sp>
          <p:nvSpPr>
            <p:cNvPr id="55" name="TextBox 54"/>
            <p:cNvSpPr txBox="1"/>
            <p:nvPr/>
          </p:nvSpPr>
          <p:spPr>
            <a:xfrm>
              <a:off x="3661060" y="2939890"/>
              <a:ext cx="1207382" cy="415498"/>
            </a:xfrm>
            <a:prstGeom prst="rect">
              <a:avLst/>
            </a:prstGeom>
            <a:noFill/>
          </p:spPr>
          <p:txBody>
            <a:bodyPr wrap="none" rtlCol="0">
              <a:spAutoFit/>
            </a:bodyPr>
            <a:lstStyle/>
            <a:p>
              <a:pPr algn="ctr">
                <a:spcBef>
                  <a:spcPts val="0"/>
                </a:spcBef>
                <a:spcAft>
                  <a:spcPts val="0"/>
                </a:spcAft>
                <a:buClr>
                  <a:schemeClr val="bg1"/>
                </a:buClr>
              </a:pPr>
              <a:r>
                <a:rPr lang="en-US" sz="1050" dirty="0">
                  <a:solidFill>
                    <a:schemeClr val="bg2"/>
                  </a:solidFill>
                  <a:latin typeface="+mn-lt"/>
                </a:rPr>
                <a:t>VxRail Appliance</a:t>
              </a:r>
              <a:br>
                <a:rPr lang="en-US" sz="1050" dirty="0">
                  <a:solidFill>
                    <a:schemeClr val="bg2"/>
                  </a:solidFill>
                  <a:latin typeface="+mn-lt"/>
                </a:rPr>
              </a:br>
              <a:r>
                <a:rPr lang="en-US" sz="1050" dirty="0">
                  <a:solidFill>
                    <a:schemeClr val="bg2"/>
                  </a:solidFill>
                  <a:latin typeface="+mn-lt"/>
                </a:rPr>
                <a:t>Manager</a:t>
              </a:r>
            </a:p>
          </p:txBody>
        </p:sp>
        <p:pic>
          <p:nvPicPr>
            <p:cNvPr id="28" name="Picture 2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269772" y="2539844"/>
              <a:ext cx="384661" cy="384661"/>
            </a:xfrm>
            <a:prstGeom prst="rect">
              <a:avLst/>
            </a:prstGeom>
          </p:spPr>
        </p:pic>
      </p:grpSp>
      <p:grpSp>
        <p:nvGrpSpPr>
          <p:cNvPr id="67" name="Group 66"/>
          <p:cNvGrpSpPr/>
          <p:nvPr/>
        </p:nvGrpSpPr>
        <p:grpSpPr>
          <a:xfrm>
            <a:off x="4674365" y="2147368"/>
            <a:ext cx="1362874" cy="1208020"/>
            <a:chOff x="4746147" y="2147368"/>
            <a:chExt cx="1362874" cy="1208020"/>
          </a:xfrm>
        </p:grpSpPr>
        <p:pic>
          <p:nvPicPr>
            <p:cNvPr id="37" name="Picture 150" descr="ICON_VM_basic_label_Q308"/>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117779" y="2147368"/>
              <a:ext cx="646952" cy="750866"/>
            </a:xfrm>
            <a:prstGeom prst="rect">
              <a:avLst/>
            </a:prstGeom>
            <a:noFill/>
            <a:ln w="9525">
              <a:noFill/>
              <a:miter lim="800000"/>
              <a:headEnd/>
              <a:tailEnd/>
            </a:ln>
          </p:spPr>
        </p:pic>
        <p:sp>
          <p:nvSpPr>
            <p:cNvPr id="39" name="TextBox 38"/>
            <p:cNvSpPr txBox="1"/>
            <p:nvPr/>
          </p:nvSpPr>
          <p:spPr>
            <a:xfrm>
              <a:off x="4746147" y="2939890"/>
              <a:ext cx="1362874" cy="415498"/>
            </a:xfrm>
            <a:prstGeom prst="rect">
              <a:avLst/>
            </a:prstGeom>
            <a:noFill/>
          </p:spPr>
          <p:txBody>
            <a:bodyPr wrap="none" rtlCol="0">
              <a:spAutoFit/>
            </a:bodyPr>
            <a:lstStyle/>
            <a:p>
              <a:pPr algn="ctr">
                <a:spcBef>
                  <a:spcPts val="0"/>
                </a:spcBef>
                <a:spcAft>
                  <a:spcPts val="0"/>
                </a:spcAft>
                <a:buClr>
                  <a:schemeClr val="bg1"/>
                </a:buClr>
              </a:pPr>
              <a:r>
                <a:rPr lang="en-US" sz="1050" dirty="0">
                  <a:solidFill>
                    <a:schemeClr val="bg2"/>
                  </a:solidFill>
                  <a:latin typeface="+mn-lt"/>
                </a:rPr>
                <a:t>Platform</a:t>
              </a:r>
            </a:p>
            <a:p>
              <a:pPr algn="ctr">
                <a:spcBef>
                  <a:spcPts val="0"/>
                </a:spcBef>
                <a:spcAft>
                  <a:spcPts val="0"/>
                </a:spcAft>
                <a:buClr>
                  <a:schemeClr val="bg1"/>
                </a:buClr>
              </a:pPr>
              <a:r>
                <a:rPr lang="en-US" sz="1050" dirty="0">
                  <a:solidFill>
                    <a:schemeClr val="bg2"/>
                  </a:solidFill>
                  <a:latin typeface="+mn-lt"/>
                </a:rPr>
                <a:t>Services Controller</a:t>
              </a:r>
            </a:p>
          </p:txBody>
        </p:sp>
        <p:pic>
          <p:nvPicPr>
            <p:cNvPr id="60" name="Picture 59"/>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433591" y="2539844"/>
              <a:ext cx="384661" cy="384661"/>
            </a:xfrm>
            <a:prstGeom prst="rect">
              <a:avLst/>
            </a:prstGeom>
          </p:spPr>
        </p:pic>
      </p:grpSp>
      <p:grpSp>
        <p:nvGrpSpPr>
          <p:cNvPr id="68" name="Group 67"/>
          <p:cNvGrpSpPr/>
          <p:nvPr/>
        </p:nvGrpSpPr>
        <p:grpSpPr>
          <a:xfrm>
            <a:off x="6022045" y="2147368"/>
            <a:ext cx="699870" cy="1208020"/>
            <a:chOff x="6022045" y="2147368"/>
            <a:chExt cx="699870" cy="1208020"/>
          </a:xfrm>
        </p:grpSpPr>
        <p:pic>
          <p:nvPicPr>
            <p:cNvPr id="42" name="Picture 150" descr="ICON_VM_basic_label_Q308"/>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022045" y="2147368"/>
              <a:ext cx="646952" cy="750866"/>
            </a:xfrm>
            <a:prstGeom prst="rect">
              <a:avLst/>
            </a:prstGeom>
            <a:noFill/>
            <a:ln w="9525">
              <a:noFill/>
              <a:miter lim="800000"/>
              <a:headEnd/>
              <a:tailEnd/>
            </a:ln>
          </p:spPr>
        </p:pic>
        <p:sp>
          <p:nvSpPr>
            <p:cNvPr id="44" name="TextBox 43"/>
            <p:cNvSpPr txBox="1"/>
            <p:nvPr/>
          </p:nvSpPr>
          <p:spPr>
            <a:xfrm>
              <a:off x="6040741" y="2939890"/>
              <a:ext cx="582211" cy="415498"/>
            </a:xfrm>
            <a:prstGeom prst="rect">
              <a:avLst/>
            </a:prstGeom>
            <a:noFill/>
          </p:spPr>
          <p:txBody>
            <a:bodyPr wrap="none" rtlCol="0">
              <a:spAutoFit/>
            </a:bodyPr>
            <a:lstStyle/>
            <a:p>
              <a:pPr algn="ctr">
                <a:spcBef>
                  <a:spcPts val="0"/>
                </a:spcBef>
                <a:spcAft>
                  <a:spcPts val="0"/>
                </a:spcAft>
                <a:buClr>
                  <a:schemeClr val="bg1"/>
                </a:buClr>
              </a:pPr>
              <a:r>
                <a:rPr lang="en-US" sz="1050" dirty="0">
                  <a:solidFill>
                    <a:schemeClr val="bg2"/>
                  </a:solidFill>
                  <a:latin typeface="+mn-lt"/>
                </a:rPr>
                <a:t>Log</a:t>
              </a:r>
              <a:br>
                <a:rPr lang="en-US" sz="1050" dirty="0">
                  <a:solidFill>
                    <a:schemeClr val="bg2"/>
                  </a:solidFill>
                  <a:latin typeface="+mn-lt"/>
                </a:rPr>
              </a:br>
              <a:r>
                <a:rPr lang="en-US" sz="1050" dirty="0">
                  <a:solidFill>
                    <a:schemeClr val="bg2"/>
                  </a:solidFill>
                  <a:latin typeface="+mn-lt"/>
                </a:rPr>
                <a:t>Insight</a:t>
              </a:r>
            </a:p>
          </p:txBody>
        </p:sp>
        <p:pic>
          <p:nvPicPr>
            <p:cNvPr id="61" name="Picture 60"/>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337254" y="2539844"/>
              <a:ext cx="384661" cy="384661"/>
            </a:xfrm>
            <a:prstGeom prst="rect">
              <a:avLst/>
            </a:prstGeom>
          </p:spPr>
        </p:pic>
      </p:grpSp>
      <p:grpSp>
        <p:nvGrpSpPr>
          <p:cNvPr id="63" name="Group 62"/>
          <p:cNvGrpSpPr/>
          <p:nvPr/>
        </p:nvGrpSpPr>
        <p:grpSpPr>
          <a:xfrm>
            <a:off x="161877" y="2147368"/>
            <a:ext cx="1289135" cy="1208020"/>
            <a:chOff x="161877" y="2147368"/>
            <a:chExt cx="1289135" cy="1208020"/>
          </a:xfrm>
        </p:grpSpPr>
        <p:pic>
          <p:nvPicPr>
            <p:cNvPr id="14" name="Picture 150" descr="ICON_VM_basic_label_Q308"/>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96638" y="2147368"/>
              <a:ext cx="646952" cy="750866"/>
            </a:xfrm>
            <a:prstGeom prst="rect">
              <a:avLst/>
            </a:prstGeom>
            <a:noFill/>
            <a:ln w="9525">
              <a:noFill/>
              <a:miter lim="800000"/>
              <a:headEnd/>
              <a:tailEnd/>
            </a:ln>
          </p:spPr>
        </p:pic>
        <p:sp>
          <p:nvSpPr>
            <p:cNvPr id="16" name="TextBox 15"/>
            <p:cNvSpPr txBox="1"/>
            <p:nvPr/>
          </p:nvSpPr>
          <p:spPr>
            <a:xfrm>
              <a:off x="161877" y="2939890"/>
              <a:ext cx="1289135" cy="415498"/>
            </a:xfrm>
            <a:prstGeom prst="rect">
              <a:avLst/>
            </a:prstGeom>
            <a:noFill/>
          </p:spPr>
          <p:txBody>
            <a:bodyPr wrap="none" rtlCol="0">
              <a:spAutoFit/>
            </a:bodyPr>
            <a:lstStyle/>
            <a:p>
              <a:pPr algn="ctr">
                <a:spcBef>
                  <a:spcPts val="0"/>
                </a:spcBef>
                <a:spcAft>
                  <a:spcPts val="0"/>
                </a:spcAft>
                <a:buClr>
                  <a:schemeClr val="bg1"/>
                </a:buClr>
              </a:pPr>
              <a:r>
                <a:rPr lang="en-US" sz="1050" dirty="0">
                  <a:solidFill>
                    <a:schemeClr val="bg2"/>
                  </a:solidFill>
                  <a:latin typeface="+mn-lt"/>
                </a:rPr>
                <a:t>VMware</a:t>
              </a:r>
              <a:br>
                <a:rPr lang="en-US" sz="1050" dirty="0">
                  <a:solidFill>
                    <a:schemeClr val="bg2"/>
                  </a:solidFill>
                  <a:latin typeface="+mn-lt"/>
                </a:rPr>
              </a:br>
              <a:r>
                <a:rPr lang="en-US" sz="1050" dirty="0" err="1">
                  <a:solidFill>
                    <a:schemeClr val="bg2"/>
                  </a:solidFill>
                  <a:latin typeface="+mn-lt"/>
                </a:rPr>
                <a:t>vCenter</a:t>
              </a:r>
              <a:r>
                <a:rPr lang="en-US" sz="1050" dirty="0">
                  <a:solidFill>
                    <a:schemeClr val="bg2"/>
                  </a:solidFill>
                  <a:latin typeface="+mn-lt"/>
                </a:rPr>
                <a:t> Appliance</a:t>
              </a:r>
            </a:p>
          </p:txBody>
        </p:sp>
        <p:pic>
          <p:nvPicPr>
            <p:cNvPr id="62" name="Picture 61"/>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25614" y="2539844"/>
              <a:ext cx="384661" cy="384661"/>
            </a:xfrm>
            <a:prstGeom prst="rect">
              <a:avLst/>
            </a:prstGeom>
          </p:spPr>
        </p:pic>
      </p:grpSp>
      <p:cxnSp>
        <p:nvCxnSpPr>
          <p:cNvPr id="70" name="Elbow Connector 69"/>
          <p:cNvCxnSpPr>
            <a:stCxn id="14" idx="0"/>
            <a:endCxn id="42" idx="0"/>
          </p:cNvCxnSpPr>
          <p:nvPr/>
        </p:nvCxnSpPr>
        <p:spPr>
          <a:xfrm rot="5400000" flipH="1" flipV="1">
            <a:off x="3582817" y="-615335"/>
            <a:ext cx="12700" cy="5525407"/>
          </a:xfrm>
          <a:prstGeom prst="bentConnector3">
            <a:avLst>
              <a:gd name="adj1" fmla="val 3704126"/>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a:stCxn id="25" idx="0"/>
          </p:cNvCxnSpPr>
          <p:nvPr/>
        </p:nvCxnSpPr>
        <p:spPr>
          <a:xfrm flipV="1">
            <a:off x="1893683" y="1687551"/>
            <a:ext cx="0" cy="45981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a:stCxn id="21" idx="0"/>
          </p:cNvCxnSpPr>
          <p:nvPr/>
        </p:nvCxnSpPr>
        <p:spPr>
          <a:xfrm flipV="1">
            <a:off x="2909029" y="1684534"/>
            <a:ext cx="0" cy="17466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a:stCxn id="54" idx="0"/>
          </p:cNvCxnSpPr>
          <p:nvPr/>
        </p:nvCxnSpPr>
        <p:spPr>
          <a:xfrm flipV="1">
            <a:off x="4099537" y="1684534"/>
            <a:ext cx="0" cy="46283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a:stCxn id="37" idx="0"/>
          </p:cNvCxnSpPr>
          <p:nvPr/>
        </p:nvCxnSpPr>
        <p:spPr>
          <a:xfrm flipV="1">
            <a:off x="5369473" y="1684534"/>
            <a:ext cx="0" cy="46283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flipV="1">
            <a:off x="4572000" y="1114195"/>
            <a:ext cx="0" cy="570339"/>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95" name="TextBox 94"/>
          <p:cNvSpPr txBox="1"/>
          <p:nvPr/>
        </p:nvSpPr>
        <p:spPr>
          <a:xfrm>
            <a:off x="413592" y="1157778"/>
            <a:ext cx="813043" cy="261610"/>
          </a:xfrm>
          <a:prstGeom prst="rect">
            <a:avLst/>
          </a:prstGeom>
          <a:noFill/>
        </p:spPr>
        <p:txBody>
          <a:bodyPr wrap="none" rtlCol="0">
            <a:spAutoFit/>
          </a:bodyPr>
          <a:lstStyle/>
          <a:p>
            <a:pPr algn="ctr">
              <a:spcBef>
                <a:spcPts val="0"/>
              </a:spcBef>
              <a:spcAft>
                <a:spcPts val="0"/>
              </a:spcAft>
              <a:buClr>
                <a:schemeClr val="bg1"/>
              </a:buClr>
            </a:pPr>
            <a:r>
              <a:rPr lang="en-US" sz="1100" dirty="0">
                <a:solidFill>
                  <a:schemeClr val="bg2"/>
                </a:solidFill>
                <a:latin typeface="+mn-lt"/>
              </a:rPr>
              <a:t>Endpoints</a:t>
            </a:r>
          </a:p>
        </p:txBody>
      </p:sp>
    </p:spTree>
    <p:extLst>
      <p:ext uri="{BB962C8B-B14F-4D97-AF65-F5344CB8AC3E}">
        <p14:creationId xmlns:p14="http://schemas.microsoft.com/office/powerpoint/2010/main" val="2107848746"/>
      </p:ext>
    </p:extLst>
  </p:cSld>
  <p:clrMapOvr>
    <a:masterClrMapping/>
  </p:clrMapOvr>
  <p:transition spd="med">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NVIDIA GRID </a:t>
            </a:r>
            <a:r>
              <a:rPr lang="en-US" dirty="0" err="1"/>
              <a:t>vGPU</a:t>
            </a:r>
            <a:endParaRPr lang="en-US" dirty="0"/>
          </a:p>
        </p:txBody>
      </p:sp>
      <p:pic>
        <p:nvPicPr>
          <p:cNvPr id="3" name="Picture 2"/>
          <p:cNvPicPr>
            <a:picLocks noChangeAspect="1"/>
          </p:cNvPicPr>
          <p:nvPr/>
        </p:nvPicPr>
        <p:blipFill>
          <a:blip r:embed="rId2"/>
          <a:stretch>
            <a:fillRect/>
          </a:stretch>
        </p:blipFill>
        <p:spPr>
          <a:xfrm>
            <a:off x="996369" y="816428"/>
            <a:ext cx="7151262" cy="4049488"/>
          </a:xfrm>
          <a:prstGeom prst="rect">
            <a:avLst/>
          </a:prstGeom>
        </p:spPr>
      </p:pic>
    </p:spTree>
    <p:extLst>
      <p:ext uri="{BB962C8B-B14F-4D97-AF65-F5344CB8AC3E}">
        <p14:creationId xmlns:p14="http://schemas.microsoft.com/office/powerpoint/2010/main" val="596977802"/>
      </p:ext>
    </p:extLst>
  </p:cSld>
  <p:clrMapOvr>
    <a:masterClrMapping/>
  </p:clrMapOvr>
  <p:transition spd="med">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GPUs – M10 </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68042" y="2654908"/>
            <a:ext cx="3339965" cy="2121312"/>
          </a:xfrm>
          <a:prstGeom prst="rect">
            <a:avLst/>
          </a:prstGeom>
        </p:spPr>
      </p:pic>
      <p:pic>
        <p:nvPicPr>
          <p:cNvPr id="1026" name="Picture 2" descr="Image result for M60 site:nvidia.com"/>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05210" y="392112"/>
            <a:ext cx="3305175" cy="240982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p:cNvGraphicFramePr>
            <a:graphicFrameLocks noGrp="1"/>
          </p:cNvGraphicFramePr>
          <p:nvPr>
            <p:extLst>
              <p:ext uri="{D42A27DB-BD31-4B8C-83A1-F6EECF244321}">
                <p14:modId xmlns:p14="http://schemas.microsoft.com/office/powerpoint/2010/main" val="849911783"/>
              </p:ext>
            </p:extLst>
          </p:nvPr>
        </p:nvGraphicFramePr>
        <p:xfrm>
          <a:off x="274319" y="822359"/>
          <a:ext cx="4933270" cy="4003040"/>
        </p:xfrm>
        <a:graphic>
          <a:graphicData uri="http://schemas.openxmlformats.org/drawingml/2006/table">
            <a:tbl>
              <a:tblPr firstRow="1" bandRow="1">
                <a:tableStyleId>{5C22544A-7EE6-4342-B048-85BDC9FD1C3A}</a:tableStyleId>
              </a:tblPr>
              <a:tblGrid>
                <a:gridCol w="2466635">
                  <a:extLst>
                    <a:ext uri="{9D8B030D-6E8A-4147-A177-3AD203B41FA5}">
                      <a16:colId xmlns:a16="http://schemas.microsoft.com/office/drawing/2014/main" val="20000"/>
                    </a:ext>
                  </a:extLst>
                </a:gridCol>
                <a:gridCol w="2466635">
                  <a:extLst>
                    <a:ext uri="{9D8B030D-6E8A-4147-A177-3AD203B41FA5}">
                      <a16:colId xmlns:a16="http://schemas.microsoft.com/office/drawing/2014/main" val="20001"/>
                    </a:ext>
                  </a:extLst>
                </a:gridCol>
              </a:tblGrid>
              <a:tr h="370840">
                <a:tc>
                  <a:txBody>
                    <a:bodyPr/>
                    <a:lstStyle/>
                    <a:p>
                      <a:pPr algn="ctr"/>
                      <a:r>
                        <a:rPr lang="en-US" sz="1400" dirty="0">
                          <a:solidFill>
                            <a:schemeClr val="tx2">
                              <a:lumMod val="95000"/>
                            </a:schemeClr>
                          </a:solidFill>
                        </a:rPr>
                        <a:t>Specs</a:t>
                      </a:r>
                    </a:p>
                  </a:txBody>
                  <a:tcPr>
                    <a:solidFill>
                      <a:schemeClr val="tx1">
                        <a:lumMod val="60000"/>
                        <a:lumOff val="40000"/>
                      </a:schemeClr>
                    </a:solidFill>
                  </a:tcPr>
                </a:tc>
                <a:tc>
                  <a:txBody>
                    <a:bodyPr/>
                    <a:lstStyle/>
                    <a:p>
                      <a:pPr algn="ctr"/>
                      <a:r>
                        <a:rPr lang="en-US" sz="1400" dirty="0">
                          <a:solidFill>
                            <a:schemeClr val="tx2">
                              <a:lumMod val="95000"/>
                            </a:schemeClr>
                          </a:solidFill>
                        </a:rPr>
                        <a:t>Tesla M10</a:t>
                      </a:r>
                    </a:p>
                  </a:txBody>
                  <a:tcPr>
                    <a:solidFill>
                      <a:schemeClr val="tx1">
                        <a:lumMod val="60000"/>
                        <a:lumOff val="40000"/>
                      </a:schemeClr>
                    </a:solidFill>
                  </a:tcPr>
                </a:tc>
                <a:extLst>
                  <a:ext uri="{0D108BD9-81ED-4DB2-BD59-A6C34878D82A}">
                    <a16:rowId xmlns:a16="http://schemas.microsoft.com/office/drawing/2014/main" val="10000"/>
                  </a:ext>
                </a:extLst>
              </a:tr>
              <a:tr h="370840">
                <a:tc>
                  <a:txBody>
                    <a:bodyPr/>
                    <a:lstStyle/>
                    <a:p>
                      <a:r>
                        <a:rPr lang="en-US" sz="1400" dirty="0"/>
                        <a:t>Number of GPUs/ card</a:t>
                      </a:r>
                    </a:p>
                  </a:txBody>
                  <a:tcPr/>
                </a:tc>
                <a:tc>
                  <a:txBody>
                    <a:bodyPr/>
                    <a:lstStyle/>
                    <a:p>
                      <a:r>
                        <a:rPr lang="pt-BR" sz="1400" dirty="0"/>
                        <a:t>4 x NVIDIA Maxwell™ GPUs</a:t>
                      </a:r>
                      <a:endParaRPr lang="en-US" sz="1400" dirty="0"/>
                    </a:p>
                  </a:txBody>
                  <a:tcPr/>
                </a:tc>
                <a:extLst>
                  <a:ext uri="{0D108BD9-81ED-4DB2-BD59-A6C34878D82A}">
                    <a16:rowId xmlns:a16="http://schemas.microsoft.com/office/drawing/2014/main" val="10001"/>
                  </a:ext>
                </a:extLst>
              </a:tr>
              <a:tr h="370840">
                <a:tc>
                  <a:txBody>
                    <a:bodyPr/>
                    <a:lstStyle/>
                    <a:p>
                      <a:r>
                        <a:rPr lang="en-US" sz="1400" dirty="0"/>
                        <a:t>Total CUDA cores</a:t>
                      </a:r>
                    </a:p>
                  </a:txBody>
                  <a:tcPr/>
                </a:tc>
                <a:tc>
                  <a:txBody>
                    <a:bodyPr/>
                    <a:lstStyle/>
                    <a:p>
                      <a:r>
                        <a:rPr lang="en-US" sz="1400" dirty="0"/>
                        <a:t>2560 (640 per GPU)</a:t>
                      </a:r>
                    </a:p>
                  </a:txBody>
                  <a:tcPr/>
                </a:tc>
                <a:extLst>
                  <a:ext uri="{0D108BD9-81ED-4DB2-BD59-A6C34878D82A}">
                    <a16:rowId xmlns:a16="http://schemas.microsoft.com/office/drawing/2014/main" val="10002"/>
                  </a:ext>
                </a:extLst>
              </a:tr>
              <a:tr h="370840">
                <a:tc>
                  <a:txBody>
                    <a:bodyPr/>
                    <a:lstStyle/>
                    <a:p>
                      <a:r>
                        <a:rPr lang="en-US" sz="1400" dirty="0"/>
                        <a:t>GPU Clock</a:t>
                      </a:r>
                    </a:p>
                  </a:txBody>
                  <a:tcPr/>
                </a:tc>
                <a:tc>
                  <a:txBody>
                    <a:bodyPr/>
                    <a:lstStyle/>
                    <a:p>
                      <a:r>
                        <a:rPr lang="en-US" sz="1400" dirty="0"/>
                        <a:t>Idle: 405MHz / Base: 1033MHz</a:t>
                      </a:r>
                    </a:p>
                  </a:txBody>
                  <a:tcPr/>
                </a:tc>
                <a:extLst>
                  <a:ext uri="{0D108BD9-81ED-4DB2-BD59-A6C34878D82A}">
                    <a16:rowId xmlns:a16="http://schemas.microsoft.com/office/drawing/2014/main" val="10003"/>
                  </a:ext>
                </a:extLst>
              </a:tr>
              <a:tr h="370840">
                <a:tc>
                  <a:txBody>
                    <a:bodyPr/>
                    <a:lstStyle/>
                    <a:p>
                      <a:r>
                        <a:rPr lang="en-US" sz="1400" dirty="0"/>
                        <a:t>Total memory size</a:t>
                      </a:r>
                    </a:p>
                  </a:txBody>
                  <a:tcPr/>
                </a:tc>
                <a:tc>
                  <a:txBody>
                    <a:bodyPr/>
                    <a:lstStyle/>
                    <a:p>
                      <a:r>
                        <a:rPr lang="en-US" sz="1400" dirty="0"/>
                        <a:t>32GB GDDR5 (8GB per GPU)</a:t>
                      </a:r>
                    </a:p>
                  </a:txBody>
                  <a:tcPr/>
                </a:tc>
                <a:extLst>
                  <a:ext uri="{0D108BD9-81ED-4DB2-BD59-A6C34878D82A}">
                    <a16:rowId xmlns:a16="http://schemas.microsoft.com/office/drawing/2014/main" val="10004"/>
                  </a:ext>
                </a:extLst>
              </a:tr>
              <a:tr h="370840">
                <a:tc>
                  <a:txBody>
                    <a:bodyPr/>
                    <a:lstStyle/>
                    <a:p>
                      <a:r>
                        <a:rPr lang="en-US" sz="1400" dirty="0"/>
                        <a:t>Max power</a:t>
                      </a:r>
                    </a:p>
                  </a:txBody>
                  <a:tcPr/>
                </a:tc>
                <a:tc>
                  <a:txBody>
                    <a:bodyPr/>
                    <a:lstStyle/>
                    <a:p>
                      <a:r>
                        <a:rPr lang="en-US" sz="1400" dirty="0"/>
                        <a:t>225W</a:t>
                      </a:r>
                    </a:p>
                  </a:txBody>
                  <a:tcPr/>
                </a:tc>
                <a:extLst>
                  <a:ext uri="{0D108BD9-81ED-4DB2-BD59-A6C34878D82A}">
                    <a16:rowId xmlns:a16="http://schemas.microsoft.com/office/drawing/2014/main" val="10005"/>
                  </a:ext>
                </a:extLst>
              </a:tr>
              <a:tr h="370840">
                <a:tc>
                  <a:txBody>
                    <a:bodyPr/>
                    <a:lstStyle/>
                    <a:p>
                      <a:r>
                        <a:rPr lang="en-US" sz="1400" dirty="0"/>
                        <a:t>Form Factors</a:t>
                      </a:r>
                    </a:p>
                  </a:txBody>
                  <a:tcPr/>
                </a:tc>
                <a:tc>
                  <a:txBody>
                    <a:bodyPr/>
                    <a:lstStyle/>
                    <a:p>
                      <a:r>
                        <a:rPr lang="en-US" sz="1400" dirty="0"/>
                        <a:t>Dual slot (4.4” x 10.5”)</a:t>
                      </a:r>
                    </a:p>
                  </a:txBody>
                  <a:tcPr/>
                </a:tc>
                <a:extLst>
                  <a:ext uri="{0D108BD9-81ED-4DB2-BD59-A6C34878D82A}">
                    <a16:rowId xmlns:a16="http://schemas.microsoft.com/office/drawing/2014/main" val="10006"/>
                  </a:ext>
                </a:extLst>
              </a:tr>
              <a:tr h="370840">
                <a:tc>
                  <a:txBody>
                    <a:bodyPr/>
                    <a:lstStyle/>
                    <a:p>
                      <a:r>
                        <a:rPr lang="en-US" sz="1400" dirty="0"/>
                        <a:t>Aux Power</a:t>
                      </a:r>
                    </a:p>
                  </a:txBody>
                  <a:tcPr/>
                </a:tc>
                <a:tc>
                  <a:txBody>
                    <a:bodyPr/>
                    <a:lstStyle/>
                    <a:p>
                      <a:r>
                        <a:rPr lang="en-US" sz="1400" dirty="0"/>
                        <a:t>8-pin connector</a:t>
                      </a:r>
                    </a:p>
                  </a:txBody>
                  <a:tcPr/>
                </a:tc>
                <a:extLst>
                  <a:ext uri="{0D108BD9-81ED-4DB2-BD59-A6C34878D82A}">
                    <a16:rowId xmlns:a16="http://schemas.microsoft.com/office/drawing/2014/main" val="10007"/>
                  </a:ext>
                </a:extLst>
              </a:tr>
              <a:tr h="370840">
                <a:tc>
                  <a:txBody>
                    <a:bodyPr/>
                    <a:lstStyle/>
                    <a:p>
                      <a:r>
                        <a:rPr lang="en-US" sz="1400" dirty="0" err="1"/>
                        <a:t>PCIe</a:t>
                      </a:r>
                      <a:endParaRPr lang="en-US" sz="1400" dirty="0"/>
                    </a:p>
                  </a:txBody>
                  <a:tcPr/>
                </a:tc>
                <a:tc>
                  <a:txBody>
                    <a:bodyPr/>
                    <a:lstStyle/>
                    <a:p>
                      <a:r>
                        <a:rPr lang="en-US" sz="1400" dirty="0"/>
                        <a:t>x16 (Gen3)</a:t>
                      </a:r>
                    </a:p>
                  </a:txBody>
                  <a:tcPr/>
                </a:tc>
                <a:extLst>
                  <a:ext uri="{0D108BD9-81ED-4DB2-BD59-A6C34878D82A}">
                    <a16:rowId xmlns:a16="http://schemas.microsoft.com/office/drawing/2014/main" val="10008"/>
                  </a:ext>
                </a:extLst>
              </a:tr>
              <a:tr h="370840">
                <a:tc>
                  <a:txBody>
                    <a:bodyPr/>
                    <a:lstStyle/>
                    <a:p>
                      <a:r>
                        <a:rPr lang="en-US" sz="1400" dirty="0"/>
                        <a:t>Cooling</a:t>
                      </a:r>
                      <a:r>
                        <a:rPr lang="en-US" sz="1400" baseline="0" dirty="0"/>
                        <a:t> Solution</a:t>
                      </a:r>
                      <a:endParaRPr lang="en-US" sz="1400" dirty="0"/>
                    </a:p>
                  </a:txBody>
                  <a:tcPr/>
                </a:tc>
                <a:tc>
                  <a:txBody>
                    <a:bodyPr/>
                    <a:lstStyle/>
                    <a:p>
                      <a:r>
                        <a:rPr lang="en-US" sz="1400" dirty="0"/>
                        <a:t>Passive</a:t>
                      </a:r>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177345064"/>
      </p:ext>
    </p:extLst>
  </p:cSld>
  <p:clrMapOvr>
    <a:masterClrMapping/>
  </p:clrMapOvr>
  <p:transition spd="med">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GPUs – M60 </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68042" y="2654908"/>
            <a:ext cx="3339965" cy="2121312"/>
          </a:xfrm>
          <a:prstGeom prst="rect">
            <a:avLst/>
          </a:prstGeom>
        </p:spPr>
      </p:pic>
      <p:pic>
        <p:nvPicPr>
          <p:cNvPr id="1026" name="Picture 2" descr="Image result for M60 site:nvidia.com"/>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05210" y="392112"/>
            <a:ext cx="3305175" cy="240982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p:cNvGraphicFramePr>
            <a:graphicFrameLocks noGrp="1"/>
          </p:cNvGraphicFramePr>
          <p:nvPr>
            <p:extLst>
              <p:ext uri="{D42A27DB-BD31-4B8C-83A1-F6EECF244321}">
                <p14:modId xmlns:p14="http://schemas.microsoft.com/office/powerpoint/2010/main" val="3295309473"/>
              </p:ext>
            </p:extLst>
          </p:nvPr>
        </p:nvGraphicFramePr>
        <p:xfrm>
          <a:off x="274319" y="822359"/>
          <a:ext cx="4933270" cy="3855720"/>
        </p:xfrm>
        <a:graphic>
          <a:graphicData uri="http://schemas.openxmlformats.org/drawingml/2006/table">
            <a:tbl>
              <a:tblPr firstRow="1" bandRow="1">
                <a:tableStyleId>{5C22544A-7EE6-4342-B048-85BDC9FD1C3A}</a:tableStyleId>
              </a:tblPr>
              <a:tblGrid>
                <a:gridCol w="2466635">
                  <a:extLst>
                    <a:ext uri="{9D8B030D-6E8A-4147-A177-3AD203B41FA5}">
                      <a16:colId xmlns:a16="http://schemas.microsoft.com/office/drawing/2014/main" val="20000"/>
                    </a:ext>
                  </a:extLst>
                </a:gridCol>
                <a:gridCol w="2466635">
                  <a:extLst>
                    <a:ext uri="{9D8B030D-6E8A-4147-A177-3AD203B41FA5}">
                      <a16:colId xmlns:a16="http://schemas.microsoft.com/office/drawing/2014/main" val="20001"/>
                    </a:ext>
                  </a:extLst>
                </a:gridCol>
              </a:tblGrid>
              <a:tr h="370840">
                <a:tc>
                  <a:txBody>
                    <a:bodyPr/>
                    <a:lstStyle/>
                    <a:p>
                      <a:pPr algn="ctr"/>
                      <a:r>
                        <a:rPr lang="en-US" sz="1400" dirty="0">
                          <a:solidFill>
                            <a:schemeClr val="tx2">
                              <a:lumMod val="95000"/>
                            </a:schemeClr>
                          </a:solidFill>
                        </a:rPr>
                        <a:t>Specs</a:t>
                      </a:r>
                    </a:p>
                  </a:txBody>
                  <a:tcPr>
                    <a:solidFill>
                      <a:schemeClr val="tx1">
                        <a:lumMod val="60000"/>
                        <a:lumOff val="40000"/>
                      </a:schemeClr>
                    </a:solidFill>
                  </a:tcPr>
                </a:tc>
                <a:tc>
                  <a:txBody>
                    <a:bodyPr/>
                    <a:lstStyle/>
                    <a:p>
                      <a:pPr algn="ctr"/>
                      <a:r>
                        <a:rPr lang="en-US" sz="1400" dirty="0">
                          <a:solidFill>
                            <a:schemeClr val="tx2">
                              <a:lumMod val="95000"/>
                            </a:schemeClr>
                          </a:solidFill>
                        </a:rPr>
                        <a:t>Tesla M10</a:t>
                      </a:r>
                    </a:p>
                  </a:txBody>
                  <a:tcPr>
                    <a:solidFill>
                      <a:schemeClr val="tx1">
                        <a:lumMod val="60000"/>
                        <a:lumOff val="40000"/>
                      </a:schemeClr>
                    </a:solidFill>
                  </a:tcPr>
                </a:tc>
                <a:extLst>
                  <a:ext uri="{0D108BD9-81ED-4DB2-BD59-A6C34878D82A}">
                    <a16:rowId xmlns:a16="http://schemas.microsoft.com/office/drawing/2014/main" val="10000"/>
                  </a:ext>
                </a:extLst>
              </a:tr>
              <a:tr h="370840">
                <a:tc>
                  <a:txBody>
                    <a:bodyPr/>
                    <a:lstStyle/>
                    <a:p>
                      <a:r>
                        <a:rPr lang="en-US" sz="1400" dirty="0"/>
                        <a:t>Number of GPUs/ card</a:t>
                      </a:r>
                    </a:p>
                  </a:txBody>
                  <a:tcPr/>
                </a:tc>
                <a:tc>
                  <a:txBody>
                    <a:bodyPr/>
                    <a:lstStyle/>
                    <a:p>
                      <a:r>
                        <a:rPr lang="pt-BR" sz="1400" dirty="0"/>
                        <a:t>2 x NVIDIA Maxwell™ GPUs</a:t>
                      </a:r>
                      <a:endParaRPr lang="en-US" sz="1400" dirty="0"/>
                    </a:p>
                  </a:txBody>
                  <a:tcPr/>
                </a:tc>
                <a:extLst>
                  <a:ext uri="{0D108BD9-81ED-4DB2-BD59-A6C34878D82A}">
                    <a16:rowId xmlns:a16="http://schemas.microsoft.com/office/drawing/2014/main" val="10001"/>
                  </a:ext>
                </a:extLst>
              </a:tr>
              <a:tr h="370840">
                <a:tc>
                  <a:txBody>
                    <a:bodyPr/>
                    <a:lstStyle/>
                    <a:p>
                      <a:r>
                        <a:rPr lang="en-US" sz="1400" dirty="0"/>
                        <a:t>Total CUDA cores</a:t>
                      </a:r>
                    </a:p>
                  </a:txBody>
                  <a:tcPr/>
                </a:tc>
                <a:tc>
                  <a:txBody>
                    <a:bodyPr/>
                    <a:lstStyle/>
                    <a:p>
                      <a:r>
                        <a:rPr lang="en-US" sz="1400" dirty="0"/>
                        <a:t>4096 (2048 per GPU)</a:t>
                      </a:r>
                    </a:p>
                  </a:txBody>
                  <a:tcPr/>
                </a:tc>
                <a:extLst>
                  <a:ext uri="{0D108BD9-81ED-4DB2-BD59-A6C34878D82A}">
                    <a16:rowId xmlns:a16="http://schemas.microsoft.com/office/drawing/2014/main" val="10002"/>
                  </a:ext>
                </a:extLst>
              </a:tr>
              <a:tr h="370840">
                <a:tc>
                  <a:txBody>
                    <a:bodyPr/>
                    <a:lstStyle/>
                    <a:p>
                      <a:r>
                        <a:rPr lang="en-US" sz="1400" dirty="0"/>
                        <a:t>GPU Clock</a:t>
                      </a:r>
                    </a:p>
                  </a:txBody>
                  <a:tcPr/>
                </a:tc>
                <a:tc>
                  <a:txBody>
                    <a:bodyPr/>
                    <a:lstStyle/>
                    <a:p>
                      <a:r>
                        <a:rPr lang="en-US" sz="1400" dirty="0"/>
                        <a:t>899 MHz (Max: 1178 MHz)</a:t>
                      </a:r>
                    </a:p>
                  </a:txBody>
                  <a:tcPr/>
                </a:tc>
                <a:extLst>
                  <a:ext uri="{0D108BD9-81ED-4DB2-BD59-A6C34878D82A}">
                    <a16:rowId xmlns:a16="http://schemas.microsoft.com/office/drawing/2014/main" val="10003"/>
                  </a:ext>
                </a:extLst>
              </a:tr>
              <a:tr h="370840">
                <a:tc>
                  <a:txBody>
                    <a:bodyPr/>
                    <a:lstStyle/>
                    <a:p>
                      <a:r>
                        <a:rPr lang="en-US" sz="1400" dirty="0"/>
                        <a:t>Total memory size</a:t>
                      </a:r>
                    </a:p>
                  </a:txBody>
                  <a:tcPr/>
                </a:tc>
                <a:tc>
                  <a:txBody>
                    <a:bodyPr/>
                    <a:lstStyle/>
                    <a:p>
                      <a:r>
                        <a:rPr lang="en-US" sz="1400" dirty="0"/>
                        <a:t>16GB GDDR5 (8GB per GPU)</a:t>
                      </a:r>
                    </a:p>
                  </a:txBody>
                  <a:tcPr/>
                </a:tc>
                <a:extLst>
                  <a:ext uri="{0D108BD9-81ED-4DB2-BD59-A6C34878D82A}">
                    <a16:rowId xmlns:a16="http://schemas.microsoft.com/office/drawing/2014/main" val="10004"/>
                  </a:ext>
                </a:extLst>
              </a:tr>
              <a:tr h="370840">
                <a:tc>
                  <a:txBody>
                    <a:bodyPr/>
                    <a:lstStyle/>
                    <a:p>
                      <a:r>
                        <a:rPr lang="en-US" sz="1400" dirty="0"/>
                        <a:t>Max power</a:t>
                      </a:r>
                    </a:p>
                  </a:txBody>
                  <a:tcPr/>
                </a:tc>
                <a:tc>
                  <a:txBody>
                    <a:bodyPr/>
                    <a:lstStyle/>
                    <a:p>
                      <a:r>
                        <a:rPr lang="en-US" sz="1400" dirty="0"/>
                        <a:t>300W</a:t>
                      </a:r>
                    </a:p>
                  </a:txBody>
                  <a:tcPr/>
                </a:tc>
                <a:extLst>
                  <a:ext uri="{0D108BD9-81ED-4DB2-BD59-A6C34878D82A}">
                    <a16:rowId xmlns:a16="http://schemas.microsoft.com/office/drawing/2014/main" val="10005"/>
                  </a:ext>
                </a:extLst>
              </a:tr>
              <a:tr h="370840">
                <a:tc>
                  <a:txBody>
                    <a:bodyPr/>
                    <a:lstStyle/>
                    <a:p>
                      <a:r>
                        <a:rPr lang="en-US" sz="1400" dirty="0"/>
                        <a:t>Form Factors</a:t>
                      </a:r>
                    </a:p>
                  </a:txBody>
                  <a:tcPr/>
                </a:tc>
                <a:tc>
                  <a:txBody>
                    <a:bodyPr/>
                    <a:lstStyle/>
                    <a:p>
                      <a:r>
                        <a:rPr lang="en-US" sz="1400" dirty="0"/>
                        <a:t>Dual slot (4.4” x 10.5”)</a:t>
                      </a:r>
                    </a:p>
                  </a:txBody>
                  <a:tcPr/>
                </a:tc>
                <a:extLst>
                  <a:ext uri="{0D108BD9-81ED-4DB2-BD59-A6C34878D82A}">
                    <a16:rowId xmlns:a16="http://schemas.microsoft.com/office/drawing/2014/main" val="10006"/>
                  </a:ext>
                </a:extLst>
              </a:tr>
              <a:tr h="370840">
                <a:tc>
                  <a:txBody>
                    <a:bodyPr/>
                    <a:lstStyle/>
                    <a:p>
                      <a:r>
                        <a:rPr lang="en-US" sz="1400" dirty="0"/>
                        <a:t>Aux Power</a:t>
                      </a:r>
                    </a:p>
                  </a:txBody>
                  <a:tcPr/>
                </a:tc>
                <a:tc>
                  <a:txBody>
                    <a:bodyPr/>
                    <a:lstStyle/>
                    <a:p>
                      <a:r>
                        <a:rPr lang="en-US" sz="1400" dirty="0"/>
                        <a:t>8-pin connector</a:t>
                      </a:r>
                    </a:p>
                  </a:txBody>
                  <a:tcPr/>
                </a:tc>
                <a:extLst>
                  <a:ext uri="{0D108BD9-81ED-4DB2-BD59-A6C34878D82A}">
                    <a16:rowId xmlns:a16="http://schemas.microsoft.com/office/drawing/2014/main" val="10007"/>
                  </a:ext>
                </a:extLst>
              </a:tr>
              <a:tr h="370840">
                <a:tc>
                  <a:txBody>
                    <a:bodyPr/>
                    <a:lstStyle/>
                    <a:p>
                      <a:r>
                        <a:rPr lang="en-US" sz="1400" dirty="0" err="1"/>
                        <a:t>PCIe</a:t>
                      </a:r>
                      <a:endParaRPr lang="en-US" sz="1400" dirty="0"/>
                    </a:p>
                  </a:txBody>
                  <a:tcPr/>
                </a:tc>
                <a:tc>
                  <a:txBody>
                    <a:bodyPr/>
                    <a:lstStyle/>
                    <a:p>
                      <a:r>
                        <a:rPr lang="en-US" sz="1400" dirty="0"/>
                        <a:t>x16 (Gen3)</a:t>
                      </a:r>
                    </a:p>
                  </a:txBody>
                  <a:tcPr/>
                </a:tc>
                <a:extLst>
                  <a:ext uri="{0D108BD9-81ED-4DB2-BD59-A6C34878D82A}">
                    <a16:rowId xmlns:a16="http://schemas.microsoft.com/office/drawing/2014/main" val="10008"/>
                  </a:ext>
                </a:extLst>
              </a:tr>
              <a:tr h="370840">
                <a:tc>
                  <a:txBody>
                    <a:bodyPr/>
                    <a:lstStyle/>
                    <a:p>
                      <a:r>
                        <a:rPr lang="en-US" sz="1400" dirty="0"/>
                        <a:t>Cooling</a:t>
                      </a:r>
                      <a:r>
                        <a:rPr lang="en-US" sz="1400" baseline="0" dirty="0"/>
                        <a:t> Solution</a:t>
                      </a:r>
                      <a:endParaRPr lang="en-US" sz="1400" dirty="0"/>
                    </a:p>
                  </a:txBody>
                  <a:tcPr/>
                </a:tc>
                <a:tc>
                  <a:txBody>
                    <a:bodyPr/>
                    <a:lstStyle/>
                    <a:p>
                      <a:r>
                        <a:rPr lang="en-US" sz="1400" dirty="0"/>
                        <a:t>Passive</a:t>
                      </a:r>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528635851"/>
      </p:ext>
    </p:extLst>
  </p:cSld>
  <p:clrMapOvr>
    <a:masterClrMapping/>
  </p:clrMapOvr>
  <p:transition spd="med">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Tesla M10 GRID </a:t>
            </a:r>
            <a:r>
              <a:rPr lang="en-US" dirty="0" err="1"/>
              <a:t>vGPU</a:t>
            </a:r>
            <a:r>
              <a:rPr lang="en-US" dirty="0"/>
              <a:t> Profiles</a:t>
            </a:r>
          </a:p>
        </p:txBody>
      </p:sp>
      <p:graphicFrame>
        <p:nvGraphicFramePr>
          <p:cNvPr id="4" name="Table 3"/>
          <p:cNvGraphicFramePr>
            <a:graphicFrameLocks noGrp="1"/>
          </p:cNvGraphicFramePr>
          <p:nvPr>
            <p:extLst>
              <p:ext uri="{D42A27DB-BD31-4B8C-83A1-F6EECF244321}">
                <p14:modId xmlns:p14="http://schemas.microsoft.com/office/powerpoint/2010/main" val="2055788900"/>
              </p:ext>
            </p:extLst>
          </p:nvPr>
        </p:nvGraphicFramePr>
        <p:xfrm>
          <a:off x="274322" y="923471"/>
          <a:ext cx="8600256" cy="3870960"/>
        </p:xfrm>
        <a:graphic>
          <a:graphicData uri="http://schemas.openxmlformats.org/drawingml/2006/table">
            <a:tbl>
              <a:tblPr firstRow="1" bandRow="1">
                <a:tableStyleId>{5C22544A-7EE6-4342-B048-85BDC9FD1C3A}</a:tableStyleId>
              </a:tblPr>
              <a:tblGrid>
                <a:gridCol w="1075032">
                  <a:extLst>
                    <a:ext uri="{9D8B030D-6E8A-4147-A177-3AD203B41FA5}">
                      <a16:colId xmlns:a16="http://schemas.microsoft.com/office/drawing/2014/main" val="20000"/>
                    </a:ext>
                  </a:extLst>
                </a:gridCol>
                <a:gridCol w="1075032">
                  <a:extLst>
                    <a:ext uri="{9D8B030D-6E8A-4147-A177-3AD203B41FA5}">
                      <a16:colId xmlns:a16="http://schemas.microsoft.com/office/drawing/2014/main" val="20001"/>
                    </a:ext>
                  </a:extLst>
                </a:gridCol>
                <a:gridCol w="1075032">
                  <a:extLst>
                    <a:ext uri="{9D8B030D-6E8A-4147-A177-3AD203B41FA5}">
                      <a16:colId xmlns:a16="http://schemas.microsoft.com/office/drawing/2014/main" val="20002"/>
                    </a:ext>
                  </a:extLst>
                </a:gridCol>
                <a:gridCol w="917461">
                  <a:extLst>
                    <a:ext uri="{9D8B030D-6E8A-4147-A177-3AD203B41FA5}">
                      <a16:colId xmlns:a16="http://schemas.microsoft.com/office/drawing/2014/main" val="20003"/>
                    </a:ext>
                  </a:extLst>
                </a:gridCol>
                <a:gridCol w="1232603">
                  <a:extLst>
                    <a:ext uri="{9D8B030D-6E8A-4147-A177-3AD203B41FA5}">
                      <a16:colId xmlns:a16="http://schemas.microsoft.com/office/drawing/2014/main" val="20004"/>
                    </a:ext>
                  </a:extLst>
                </a:gridCol>
                <a:gridCol w="1075032">
                  <a:extLst>
                    <a:ext uri="{9D8B030D-6E8A-4147-A177-3AD203B41FA5}">
                      <a16:colId xmlns:a16="http://schemas.microsoft.com/office/drawing/2014/main" val="20005"/>
                    </a:ext>
                  </a:extLst>
                </a:gridCol>
                <a:gridCol w="1075032">
                  <a:extLst>
                    <a:ext uri="{9D8B030D-6E8A-4147-A177-3AD203B41FA5}">
                      <a16:colId xmlns:a16="http://schemas.microsoft.com/office/drawing/2014/main" val="20006"/>
                    </a:ext>
                  </a:extLst>
                </a:gridCol>
                <a:gridCol w="1075032">
                  <a:extLst>
                    <a:ext uri="{9D8B030D-6E8A-4147-A177-3AD203B41FA5}">
                      <a16:colId xmlns:a16="http://schemas.microsoft.com/office/drawing/2014/main" val="20007"/>
                    </a:ext>
                  </a:extLst>
                </a:gridCol>
              </a:tblGrid>
              <a:tr h="370840">
                <a:tc rowSpan="2">
                  <a:txBody>
                    <a:bodyPr/>
                    <a:lstStyle/>
                    <a:p>
                      <a:pPr algn="ctr"/>
                      <a:r>
                        <a:rPr lang="en-US" sz="1400" dirty="0">
                          <a:solidFill>
                            <a:schemeClr val="tx2">
                              <a:lumMod val="95000"/>
                            </a:schemeClr>
                          </a:solidFill>
                        </a:rPr>
                        <a:t>Card</a:t>
                      </a:r>
                    </a:p>
                  </a:txBody>
                  <a:tcPr anchor="ctr">
                    <a:solidFill>
                      <a:schemeClr val="tx2">
                        <a:lumMod val="50000"/>
                      </a:schemeClr>
                    </a:solidFill>
                  </a:tcPr>
                </a:tc>
                <a:tc rowSpan="2">
                  <a:txBody>
                    <a:bodyPr/>
                    <a:lstStyle/>
                    <a:p>
                      <a:pPr algn="ctr"/>
                      <a:r>
                        <a:rPr lang="en-US" sz="1400" dirty="0" err="1">
                          <a:solidFill>
                            <a:schemeClr val="tx2">
                              <a:lumMod val="95000"/>
                            </a:schemeClr>
                          </a:solidFill>
                        </a:rPr>
                        <a:t>vGPU</a:t>
                      </a:r>
                      <a:r>
                        <a:rPr lang="en-US" sz="1400" dirty="0">
                          <a:solidFill>
                            <a:schemeClr val="tx2">
                              <a:lumMod val="95000"/>
                            </a:schemeClr>
                          </a:solidFill>
                        </a:rPr>
                        <a:t> Profile</a:t>
                      </a:r>
                    </a:p>
                  </a:txBody>
                  <a:tcPr anchor="ctr">
                    <a:solidFill>
                      <a:schemeClr val="tx2">
                        <a:lumMod val="50000"/>
                      </a:schemeClr>
                    </a:solidFill>
                  </a:tcPr>
                </a:tc>
                <a:tc rowSpan="2">
                  <a:txBody>
                    <a:bodyPr/>
                    <a:lstStyle/>
                    <a:p>
                      <a:pPr algn="ctr"/>
                      <a:r>
                        <a:rPr lang="en-US" sz="1400" dirty="0">
                          <a:solidFill>
                            <a:schemeClr val="tx2">
                              <a:lumMod val="95000"/>
                            </a:schemeClr>
                          </a:solidFill>
                        </a:rPr>
                        <a:t>Graphics</a:t>
                      </a:r>
                      <a:r>
                        <a:rPr lang="en-US" sz="1400" baseline="0" dirty="0">
                          <a:solidFill>
                            <a:schemeClr val="tx2">
                              <a:lumMod val="95000"/>
                            </a:schemeClr>
                          </a:solidFill>
                        </a:rPr>
                        <a:t> Memory </a:t>
                      </a:r>
                      <a:r>
                        <a:rPr lang="en-US" sz="1100" baseline="0" dirty="0">
                          <a:solidFill>
                            <a:schemeClr val="tx2">
                              <a:lumMod val="95000"/>
                            </a:schemeClr>
                          </a:solidFill>
                        </a:rPr>
                        <a:t>(Frame Buffer)</a:t>
                      </a:r>
                      <a:endParaRPr lang="en-US" sz="1100" dirty="0">
                        <a:solidFill>
                          <a:schemeClr val="tx2">
                            <a:lumMod val="95000"/>
                          </a:schemeClr>
                        </a:solidFill>
                      </a:endParaRPr>
                    </a:p>
                  </a:txBody>
                  <a:tcPr anchor="ctr">
                    <a:solidFill>
                      <a:schemeClr val="tx2">
                        <a:lumMod val="50000"/>
                      </a:schemeClr>
                    </a:solidFill>
                  </a:tcPr>
                </a:tc>
                <a:tc rowSpan="2">
                  <a:txBody>
                    <a:bodyPr/>
                    <a:lstStyle/>
                    <a:p>
                      <a:pPr algn="ctr"/>
                      <a:r>
                        <a:rPr lang="en-US" sz="1400" dirty="0">
                          <a:solidFill>
                            <a:schemeClr val="tx2">
                              <a:lumMod val="95000"/>
                            </a:schemeClr>
                          </a:solidFill>
                        </a:rPr>
                        <a:t>Virtual Display Heads</a:t>
                      </a:r>
                    </a:p>
                  </a:txBody>
                  <a:tcPr anchor="ctr">
                    <a:solidFill>
                      <a:schemeClr val="tx2">
                        <a:lumMod val="50000"/>
                      </a:schemeClr>
                    </a:solidFill>
                  </a:tcPr>
                </a:tc>
                <a:tc rowSpan="2">
                  <a:txBody>
                    <a:bodyPr/>
                    <a:lstStyle/>
                    <a:p>
                      <a:pPr algn="ctr"/>
                      <a:r>
                        <a:rPr lang="en-US" sz="1400" dirty="0">
                          <a:solidFill>
                            <a:schemeClr val="tx2">
                              <a:lumMod val="95000"/>
                            </a:schemeClr>
                          </a:solidFill>
                        </a:rPr>
                        <a:t>Maximum Resolution</a:t>
                      </a:r>
                    </a:p>
                  </a:txBody>
                  <a:tcPr anchor="ctr">
                    <a:solidFill>
                      <a:schemeClr val="tx2">
                        <a:lumMod val="50000"/>
                      </a:schemeClr>
                    </a:solidFill>
                  </a:tcPr>
                </a:tc>
                <a:tc gridSpan="3">
                  <a:txBody>
                    <a:bodyPr/>
                    <a:lstStyle/>
                    <a:p>
                      <a:pPr algn="ctr"/>
                      <a:r>
                        <a:rPr lang="en-US" sz="1400" dirty="0">
                          <a:solidFill>
                            <a:schemeClr val="tx2">
                              <a:lumMod val="95000"/>
                            </a:schemeClr>
                          </a:solidFill>
                        </a:rPr>
                        <a:t>Maximum Graphics-Enabled VMs</a:t>
                      </a:r>
                    </a:p>
                  </a:txBody>
                  <a:tcPr>
                    <a:solidFill>
                      <a:schemeClr val="tx2">
                        <a:lumMod val="50000"/>
                      </a:schemeClr>
                    </a:solidFill>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pPr algn="ctr"/>
                      <a:r>
                        <a:rPr lang="en-US" sz="1400" dirty="0">
                          <a:solidFill>
                            <a:schemeClr val="tx2">
                              <a:lumMod val="95000"/>
                            </a:schemeClr>
                          </a:solidFill>
                        </a:rPr>
                        <a:t>Per GPU</a:t>
                      </a:r>
                    </a:p>
                  </a:txBody>
                  <a:tcPr anchor="ctr">
                    <a:solidFill>
                      <a:schemeClr val="tx2">
                        <a:lumMod val="50000"/>
                      </a:schemeClr>
                    </a:solidFill>
                  </a:tcPr>
                </a:tc>
                <a:tc>
                  <a:txBody>
                    <a:bodyPr/>
                    <a:lstStyle/>
                    <a:p>
                      <a:pPr algn="ctr"/>
                      <a:r>
                        <a:rPr lang="en-US" sz="1400" dirty="0">
                          <a:solidFill>
                            <a:schemeClr val="tx2">
                              <a:lumMod val="95000"/>
                            </a:schemeClr>
                          </a:solidFill>
                        </a:rPr>
                        <a:t>Per Card</a:t>
                      </a:r>
                    </a:p>
                  </a:txBody>
                  <a:tcPr anchor="ctr">
                    <a:solidFill>
                      <a:schemeClr val="tx2">
                        <a:lumMod val="50000"/>
                      </a:schemeClr>
                    </a:solidFill>
                  </a:tcPr>
                </a:tc>
                <a:tc>
                  <a:txBody>
                    <a:bodyPr/>
                    <a:lstStyle/>
                    <a:p>
                      <a:pPr algn="ctr"/>
                      <a:r>
                        <a:rPr lang="en-US" sz="1400" dirty="0">
                          <a:solidFill>
                            <a:schemeClr val="tx2">
                              <a:lumMod val="95000"/>
                            </a:schemeClr>
                          </a:solidFill>
                        </a:rPr>
                        <a:t>Per Server</a:t>
                      </a:r>
                      <a:r>
                        <a:rPr lang="en-US" sz="1400" baseline="0" dirty="0">
                          <a:solidFill>
                            <a:schemeClr val="tx2">
                              <a:lumMod val="95000"/>
                            </a:schemeClr>
                          </a:solidFill>
                        </a:rPr>
                        <a:t> </a:t>
                      </a:r>
                      <a:r>
                        <a:rPr lang="en-US" sz="1100" baseline="0" dirty="0">
                          <a:solidFill>
                            <a:schemeClr val="tx2">
                              <a:lumMod val="95000"/>
                            </a:schemeClr>
                          </a:solidFill>
                        </a:rPr>
                        <a:t>(2 Cards)</a:t>
                      </a:r>
                      <a:endParaRPr lang="en-US" sz="1100" dirty="0">
                        <a:solidFill>
                          <a:schemeClr val="tx2">
                            <a:lumMod val="95000"/>
                          </a:schemeClr>
                        </a:solidFill>
                      </a:endParaRPr>
                    </a:p>
                  </a:txBody>
                  <a:tcPr anchor="ctr">
                    <a:solidFill>
                      <a:schemeClr val="tx2">
                        <a:lumMod val="50000"/>
                      </a:schemeClr>
                    </a:solidFill>
                  </a:tcPr>
                </a:tc>
                <a:extLst>
                  <a:ext uri="{0D108BD9-81ED-4DB2-BD59-A6C34878D82A}">
                    <a16:rowId xmlns:a16="http://schemas.microsoft.com/office/drawing/2014/main" val="10001"/>
                  </a:ext>
                </a:extLst>
              </a:tr>
              <a:tr h="274320">
                <a:tc rowSpan="11">
                  <a:txBody>
                    <a:bodyPr/>
                    <a:lstStyle/>
                    <a:p>
                      <a:pPr algn="ctr"/>
                      <a:r>
                        <a:rPr lang="en-US" sz="1200" dirty="0"/>
                        <a:t>Tesla M10</a:t>
                      </a:r>
                    </a:p>
                  </a:txBody>
                  <a:tcPr anchor="ctr"/>
                </a:tc>
                <a:tc>
                  <a:txBody>
                    <a:bodyPr/>
                    <a:lstStyle/>
                    <a:p>
                      <a:pPr algn="ctr"/>
                      <a:r>
                        <a:rPr lang="en-US" sz="1200" dirty="0"/>
                        <a:t>M10-8Q</a:t>
                      </a:r>
                    </a:p>
                  </a:txBody>
                  <a:tcPr anchor="ctr"/>
                </a:tc>
                <a:tc>
                  <a:txBody>
                    <a:bodyPr/>
                    <a:lstStyle/>
                    <a:p>
                      <a:pPr algn="ctr"/>
                      <a:r>
                        <a:rPr lang="en-US" sz="1200" dirty="0"/>
                        <a:t>8GB</a:t>
                      </a:r>
                    </a:p>
                  </a:txBody>
                  <a:tcPr anchor="ctr"/>
                </a:tc>
                <a:tc>
                  <a:txBody>
                    <a:bodyPr/>
                    <a:lstStyle/>
                    <a:p>
                      <a:pPr algn="ctr"/>
                      <a:r>
                        <a:rPr lang="en-US" sz="1200" dirty="0"/>
                        <a:t>4</a:t>
                      </a:r>
                    </a:p>
                  </a:txBody>
                  <a:tcPr anchor="ctr"/>
                </a:tc>
                <a:tc>
                  <a:txBody>
                    <a:bodyPr/>
                    <a:lstStyle/>
                    <a:p>
                      <a:pPr algn="ctr"/>
                      <a:r>
                        <a:rPr lang="en-US" sz="1200" dirty="0"/>
                        <a:t>4096x2160</a:t>
                      </a:r>
                    </a:p>
                  </a:txBody>
                  <a:tcPr anchor="ctr"/>
                </a:tc>
                <a:tc>
                  <a:txBody>
                    <a:bodyPr/>
                    <a:lstStyle/>
                    <a:p>
                      <a:pPr algn="ctr"/>
                      <a:r>
                        <a:rPr lang="en-US" sz="1200" dirty="0"/>
                        <a:t>1</a:t>
                      </a:r>
                    </a:p>
                  </a:txBody>
                  <a:tcPr anchor="ctr"/>
                </a:tc>
                <a:tc>
                  <a:txBody>
                    <a:bodyPr/>
                    <a:lstStyle/>
                    <a:p>
                      <a:pPr algn="ctr"/>
                      <a:r>
                        <a:rPr lang="en-US" sz="1200" dirty="0"/>
                        <a:t>4</a:t>
                      </a:r>
                    </a:p>
                  </a:txBody>
                  <a:tcPr anchor="ctr"/>
                </a:tc>
                <a:tc>
                  <a:txBody>
                    <a:bodyPr/>
                    <a:lstStyle/>
                    <a:p>
                      <a:pPr algn="ctr"/>
                      <a:r>
                        <a:rPr lang="en-US" sz="1200" dirty="0"/>
                        <a:t>8</a:t>
                      </a:r>
                    </a:p>
                  </a:txBody>
                  <a:tcPr anchor="ctr"/>
                </a:tc>
                <a:extLst>
                  <a:ext uri="{0D108BD9-81ED-4DB2-BD59-A6C34878D82A}">
                    <a16:rowId xmlns:a16="http://schemas.microsoft.com/office/drawing/2014/main" val="10002"/>
                  </a:ext>
                </a:extLst>
              </a:tr>
              <a:tr h="274320">
                <a:tc vMerge="1">
                  <a:txBody>
                    <a:bodyPr/>
                    <a:lstStyle/>
                    <a:p>
                      <a:endParaRPr lang="en-US" dirty="0"/>
                    </a:p>
                  </a:txBody>
                  <a:tcPr/>
                </a:tc>
                <a:tc>
                  <a:txBody>
                    <a:bodyPr/>
                    <a:lstStyle/>
                    <a:p>
                      <a:pPr algn="ctr"/>
                      <a:r>
                        <a:rPr lang="en-US" sz="1200" dirty="0"/>
                        <a:t>M10-4Q</a:t>
                      </a:r>
                    </a:p>
                  </a:txBody>
                  <a:tcPr anchor="ctr"/>
                </a:tc>
                <a:tc>
                  <a:txBody>
                    <a:bodyPr/>
                    <a:lstStyle/>
                    <a:p>
                      <a:pPr algn="ctr"/>
                      <a:r>
                        <a:rPr lang="en-US" sz="1200" dirty="0"/>
                        <a:t>4GB</a:t>
                      </a:r>
                    </a:p>
                  </a:txBody>
                  <a:tcPr anchor="ctr"/>
                </a:tc>
                <a:tc>
                  <a:txBody>
                    <a:bodyPr/>
                    <a:lstStyle/>
                    <a:p>
                      <a:pPr algn="ctr"/>
                      <a:r>
                        <a:rPr lang="en-US" sz="1200" dirty="0"/>
                        <a:t>4</a:t>
                      </a:r>
                    </a:p>
                  </a:txBody>
                  <a:tcPr anchor="ctr"/>
                </a:tc>
                <a:tc>
                  <a:txBody>
                    <a:bodyPr/>
                    <a:lstStyle/>
                    <a:p>
                      <a:pPr algn="ctr"/>
                      <a:r>
                        <a:rPr lang="en-US" sz="1200" dirty="0"/>
                        <a:t>4096x2160</a:t>
                      </a:r>
                    </a:p>
                  </a:txBody>
                  <a:tcPr anchor="ctr"/>
                </a:tc>
                <a:tc>
                  <a:txBody>
                    <a:bodyPr/>
                    <a:lstStyle/>
                    <a:p>
                      <a:pPr algn="ctr"/>
                      <a:r>
                        <a:rPr lang="en-US" sz="1200" dirty="0"/>
                        <a:t>2</a:t>
                      </a:r>
                    </a:p>
                  </a:txBody>
                  <a:tcPr anchor="ctr"/>
                </a:tc>
                <a:tc>
                  <a:txBody>
                    <a:bodyPr/>
                    <a:lstStyle/>
                    <a:p>
                      <a:pPr algn="ctr"/>
                      <a:r>
                        <a:rPr lang="en-US" sz="1200" dirty="0"/>
                        <a:t>8</a:t>
                      </a:r>
                    </a:p>
                  </a:txBody>
                  <a:tcPr anchor="ctr"/>
                </a:tc>
                <a:tc>
                  <a:txBody>
                    <a:bodyPr/>
                    <a:lstStyle/>
                    <a:p>
                      <a:pPr algn="ctr"/>
                      <a:r>
                        <a:rPr lang="en-US" sz="1200" dirty="0"/>
                        <a:t>16</a:t>
                      </a:r>
                    </a:p>
                  </a:txBody>
                  <a:tcPr anchor="ctr"/>
                </a:tc>
                <a:extLst>
                  <a:ext uri="{0D108BD9-81ED-4DB2-BD59-A6C34878D82A}">
                    <a16:rowId xmlns:a16="http://schemas.microsoft.com/office/drawing/2014/main" val="10003"/>
                  </a:ext>
                </a:extLst>
              </a:tr>
              <a:tr h="274320">
                <a:tc vMerge="1">
                  <a:txBody>
                    <a:bodyPr/>
                    <a:lstStyle/>
                    <a:p>
                      <a:endParaRPr lang="en-US" dirty="0"/>
                    </a:p>
                  </a:txBody>
                  <a:tcPr/>
                </a:tc>
                <a:tc>
                  <a:txBody>
                    <a:bodyPr/>
                    <a:lstStyle/>
                    <a:p>
                      <a:pPr algn="ctr"/>
                      <a:r>
                        <a:rPr lang="en-US" sz="1200" dirty="0"/>
                        <a:t>M10-2Q</a:t>
                      </a:r>
                    </a:p>
                  </a:txBody>
                  <a:tcPr anchor="ctr"/>
                </a:tc>
                <a:tc>
                  <a:txBody>
                    <a:bodyPr/>
                    <a:lstStyle/>
                    <a:p>
                      <a:pPr algn="ctr"/>
                      <a:r>
                        <a:rPr lang="en-US" sz="1200" dirty="0"/>
                        <a:t>2GB</a:t>
                      </a:r>
                    </a:p>
                  </a:txBody>
                  <a:tcPr anchor="ctr"/>
                </a:tc>
                <a:tc>
                  <a:txBody>
                    <a:bodyPr/>
                    <a:lstStyle/>
                    <a:p>
                      <a:pPr algn="ctr"/>
                      <a:r>
                        <a:rPr lang="en-US" sz="1200" dirty="0"/>
                        <a:t>4</a:t>
                      </a:r>
                    </a:p>
                  </a:txBody>
                  <a:tcPr anchor="ctr"/>
                </a:tc>
                <a:tc>
                  <a:txBody>
                    <a:bodyPr/>
                    <a:lstStyle/>
                    <a:p>
                      <a:pPr algn="ctr"/>
                      <a:r>
                        <a:rPr lang="en-US" sz="1200" dirty="0"/>
                        <a:t>4096x2160</a:t>
                      </a:r>
                    </a:p>
                  </a:txBody>
                  <a:tcPr anchor="ctr"/>
                </a:tc>
                <a:tc>
                  <a:txBody>
                    <a:bodyPr/>
                    <a:lstStyle/>
                    <a:p>
                      <a:pPr algn="ctr"/>
                      <a:r>
                        <a:rPr lang="en-US" sz="1200" dirty="0"/>
                        <a:t>4</a:t>
                      </a:r>
                    </a:p>
                  </a:txBody>
                  <a:tcPr anchor="ctr"/>
                </a:tc>
                <a:tc>
                  <a:txBody>
                    <a:bodyPr/>
                    <a:lstStyle/>
                    <a:p>
                      <a:pPr algn="ctr"/>
                      <a:r>
                        <a:rPr lang="en-US" sz="1200" dirty="0"/>
                        <a:t>16</a:t>
                      </a:r>
                    </a:p>
                  </a:txBody>
                  <a:tcPr anchor="ctr"/>
                </a:tc>
                <a:tc>
                  <a:txBody>
                    <a:bodyPr/>
                    <a:lstStyle/>
                    <a:p>
                      <a:pPr algn="ctr"/>
                      <a:r>
                        <a:rPr lang="en-US" sz="1200" dirty="0"/>
                        <a:t>32</a:t>
                      </a:r>
                    </a:p>
                  </a:txBody>
                  <a:tcPr anchor="ctr"/>
                </a:tc>
                <a:extLst>
                  <a:ext uri="{0D108BD9-81ED-4DB2-BD59-A6C34878D82A}">
                    <a16:rowId xmlns:a16="http://schemas.microsoft.com/office/drawing/2014/main" val="10004"/>
                  </a:ext>
                </a:extLst>
              </a:tr>
              <a:tr h="274320">
                <a:tc vMerge="1">
                  <a:txBody>
                    <a:bodyPr/>
                    <a:lstStyle/>
                    <a:p>
                      <a:endParaRPr lang="en-US"/>
                    </a:p>
                  </a:txBody>
                  <a:tcPr/>
                </a:tc>
                <a:tc>
                  <a:txBody>
                    <a:bodyPr/>
                    <a:lstStyle/>
                    <a:p>
                      <a:pPr algn="ctr"/>
                      <a:r>
                        <a:rPr lang="en-US" sz="1200" dirty="0"/>
                        <a:t>M10-1Q</a:t>
                      </a:r>
                    </a:p>
                  </a:txBody>
                  <a:tcPr anchor="ctr"/>
                </a:tc>
                <a:tc>
                  <a:txBody>
                    <a:bodyPr/>
                    <a:lstStyle/>
                    <a:p>
                      <a:pPr algn="ctr"/>
                      <a:r>
                        <a:rPr lang="en-US" sz="1200" dirty="0"/>
                        <a:t>1GB</a:t>
                      </a:r>
                    </a:p>
                  </a:txBody>
                  <a:tcPr anchor="ctr"/>
                </a:tc>
                <a:tc>
                  <a:txBody>
                    <a:bodyPr/>
                    <a:lstStyle/>
                    <a:p>
                      <a:pPr algn="ctr"/>
                      <a:r>
                        <a:rPr lang="en-US" sz="1200" dirty="0"/>
                        <a:t>2</a:t>
                      </a:r>
                    </a:p>
                  </a:txBody>
                  <a:tcPr anchor="ctr"/>
                </a:tc>
                <a:tc>
                  <a:txBody>
                    <a:bodyPr/>
                    <a:lstStyle/>
                    <a:p>
                      <a:pPr algn="ctr"/>
                      <a:r>
                        <a:rPr lang="en-US" sz="1200" dirty="0"/>
                        <a:t>4096x2160</a:t>
                      </a:r>
                    </a:p>
                  </a:txBody>
                  <a:tcPr anchor="ctr"/>
                </a:tc>
                <a:tc>
                  <a:txBody>
                    <a:bodyPr/>
                    <a:lstStyle/>
                    <a:p>
                      <a:pPr algn="ctr"/>
                      <a:r>
                        <a:rPr lang="en-US" sz="1200" dirty="0"/>
                        <a:t>8</a:t>
                      </a:r>
                    </a:p>
                  </a:txBody>
                  <a:tcPr anchor="ctr"/>
                </a:tc>
                <a:tc>
                  <a:txBody>
                    <a:bodyPr/>
                    <a:lstStyle/>
                    <a:p>
                      <a:pPr algn="ctr"/>
                      <a:r>
                        <a:rPr lang="en-US" sz="1200" dirty="0"/>
                        <a:t>32</a:t>
                      </a:r>
                    </a:p>
                  </a:txBody>
                  <a:tcPr anchor="ctr"/>
                </a:tc>
                <a:tc>
                  <a:txBody>
                    <a:bodyPr/>
                    <a:lstStyle/>
                    <a:p>
                      <a:pPr algn="ctr"/>
                      <a:r>
                        <a:rPr lang="en-US" sz="1200" dirty="0"/>
                        <a:t>64</a:t>
                      </a:r>
                    </a:p>
                  </a:txBody>
                  <a:tcPr anchor="ctr"/>
                </a:tc>
                <a:extLst>
                  <a:ext uri="{0D108BD9-81ED-4DB2-BD59-A6C34878D82A}">
                    <a16:rowId xmlns:a16="http://schemas.microsoft.com/office/drawing/2014/main" val="10005"/>
                  </a:ext>
                </a:extLst>
              </a:tr>
              <a:tr h="274320">
                <a:tc vMerge="1">
                  <a:txBody>
                    <a:bodyPr/>
                    <a:lstStyle/>
                    <a:p>
                      <a:endParaRPr lang="en-US" dirty="0"/>
                    </a:p>
                  </a:txBody>
                  <a:tcPr/>
                </a:tc>
                <a:tc>
                  <a:txBody>
                    <a:bodyPr/>
                    <a:lstStyle/>
                    <a:p>
                      <a:pPr algn="ctr"/>
                      <a:r>
                        <a:rPr lang="en-US" sz="1200" dirty="0"/>
                        <a:t>M10-0Q</a:t>
                      </a:r>
                    </a:p>
                  </a:txBody>
                  <a:tcPr anchor="ctr"/>
                </a:tc>
                <a:tc>
                  <a:txBody>
                    <a:bodyPr/>
                    <a:lstStyle/>
                    <a:p>
                      <a:pPr algn="ctr"/>
                      <a:r>
                        <a:rPr lang="en-US" sz="1200" dirty="0"/>
                        <a:t>512MB</a:t>
                      </a:r>
                    </a:p>
                  </a:txBody>
                  <a:tcPr anchor="ctr"/>
                </a:tc>
                <a:tc>
                  <a:txBody>
                    <a:bodyPr/>
                    <a:lstStyle/>
                    <a:p>
                      <a:pPr algn="ctr"/>
                      <a:r>
                        <a:rPr lang="en-US" sz="1200" dirty="0"/>
                        <a:t>2</a:t>
                      </a:r>
                    </a:p>
                  </a:txBody>
                  <a:tcPr anchor="ctr"/>
                </a:tc>
                <a:tc>
                  <a:txBody>
                    <a:bodyPr/>
                    <a:lstStyle/>
                    <a:p>
                      <a:pPr algn="ctr"/>
                      <a:r>
                        <a:rPr lang="en-US" sz="1200" dirty="0"/>
                        <a:t>2560x1600</a:t>
                      </a:r>
                    </a:p>
                  </a:txBody>
                  <a:tcPr anchor="ctr"/>
                </a:tc>
                <a:tc>
                  <a:txBody>
                    <a:bodyPr/>
                    <a:lstStyle/>
                    <a:p>
                      <a:pPr algn="ctr"/>
                      <a:r>
                        <a:rPr lang="en-US" sz="1200" dirty="0"/>
                        <a:t>16</a:t>
                      </a:r>
                    </a:p>
                  </a:txBody>
                  <a:tcPr anchor="ctr"/>
                </a:tc>
                <a:tc>
                  <a:txBody>
                    <a:bodyPr/>
                    <a:lstStyle/>
                    <a:p>
                      <a:pPr algn="ctr"/>
                      <a:r>
                        <a:rPr lang="en-US" sz="1200" dirty="0"/>
                        <a:t>64</a:t>
                      </a:r>
                    </a:p>
                  </a:txBody>
                  <a:tcPr anchor="ctr"/>
                </a:tc>
                <a:tc>
                  <a:txBody>
                    <a:bodyPr/>
                    <a:lstStyle/>
                    <a:p>
                      <a:pPr algn="ctr"/>
                      <a:r>
                        <a:rPr lang="en-US" sz="1200" dirty="0"/>
                        <a:t>128</a:t>
                      </a:r>
                    </a:p>
                  </a:txBody>
                  <a:tcPr anchor="ctr"/>
                </a:tc>
                <a:extLst>
                  <a:ext uri="{0D108BD9-81ED-4DB2-BD59-A6C34878D82A}">
                    <a16:rowId xmlns:a16="http://schemas.microsoft.com/office/drawing/2014/main" val="10006"/>
                  </a:ext>
                </a:extLst>
              </a:tr>
              <a:tr h="274320">
                <a:tc vMerge="1">
                  <a:txBody>
                    <a:bodyPr/>
                    <a:lstStyle/>
                    <a:p>
                      <a:endParaRPr lang="en-US" dirty="0"/>
                    </a:p>
                  </a:txBody>
                  <a:tcPr/>
                </a:tc>
                <a:tc>
                  <a:txBody>
                    <a:bodyPr/>
                    <a:lstStyle/>
                    <a:p>
                      <a:pPr algn="ctr"/>
                      <a:r>
                        <a:rPr lang="en-US" sz="1200" dirty="0"/>
                        <a:t>M10-1B</a:t>
                      </a:r>
                    </a:p>
                  </a:txBody>
                  <a:tcPr anchor="ctr"/>
                </a:tc>
                <a:tc>
                  <a:txBody>
                    <a:bodyPr/>
                    <a:lstStyle/>
                    <a:p>
                      <a:pPr algn="ctr"/>
                      <a:r>
                        <a:rPr lang="en-US" sz="1200" dirty="0"/>
                        <a:t>1GB</a:t>
                      </a:r>
                    </a:p>
                  </a:txBody>
                  <a:tcPr anchor="ctr"/>
                </a:tc>
                <a:tc>
                  <a:txBody>
                    <a:bodyPr/>
                    <a:lstStyle/>
                    <a:p>
                      <a:pPr algn="ctr"/>
                      <a:r>
                        <a:rPr lang="en-US" sz="1200" dirty="0"/>
                        <a:t>4</a:t>
                      </a:r>
                    </a:p>
                  </a:txBody>
                  <a:tcPr anchor="ctr"/>
                </a:tc>
                <a:tc>
                  <a:txBody>
                    <a:bodyPr/>
                    <a:lstStyle/>
                    <a:p>
                      <a:pPr algn="ctr"/>
                      <a:r>
                        <a:rPr lang="en-US" sz="1200" dirty="0"/>
                        <a:t>2560x1600</a:t>
                      </a:r>
                    </a:p>
                  </a:txBody>
                  <a:tcPr anchor="ctr"/>
                </a:tc>
                <a:tc>
                  <a:txBody>
                    <a:bodyPr/>
                    <a:lstStyle/>
                    <a:p>
                      <a:pPr algn="ctr"/>
                      <a:r>
                        <a:rPr lang="en-US" sz="1200" dirty="0"/>
                        <a:t>8</a:t>
                      </a:r>
                    </a:p>
                  </a:txBody>
                  <a:tcPr anchor="ctr"/>
                </a:tc>
                <a:tc>
                  <a:txBody>
                    <a:bodyPr/>
                    <a:lstStyle/>
                    <a:p>
                      <a:pPr algn="ctr"/>
                      <a:r>
                        <a:rPr lang="en-US" sz="1200" dirty="0"/>
                        <a:t>32</a:t>
                      </a:r>
                    </a:p>
                  </a:txBody>
                  <a:tcPr anchor="ctr"/>
                </a:tc>
                <a:tc>
                  <a:txBody>
                    <a:bodyPr/>
                    <a:lstStyle/>
                    <a:p>
                      <a:pPr algn="ctr"/>
                      <a:r>
                        <a:rPr lang="en-US" sz="1200" dirty="0"/>
                        <a:t>64</a:t>
                      </a:r>
                    </a:p>
                  </a:txBody>
                  <a:tcPr anchor="ctr"/>
                </a:tc>
                <a:extLst>
                  <a:ext uri="{0D108BD9-81ED-4DB2-BD59-A6C34878D82A}">
                    <a16:rowId xmlns:a16="http://schemas.microsoft.com/office/drawing/2014/main" val="10007"/>
                  </a:ext>
                </a:extLst>
              </a:tr>
              <a:tr h="274320">
                <a:tc vMerge="1">
                  <a:txBody>
                    <a:bodyPr/>
                    <a:lstStyle/>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M10-0B</a:t>
                      </a:r>
                    </a:p>
                  </a:txBody>
                  <a:tcPr anchor="ctr"/>
                </a:tc>
                <a:tc>
                  <a:txBody>
                    <a:bodyPr/>
                    <a:lstStyle/>
                    <a:p>
                      <a:pPr algn="ctr"/>
                      <a:r>
                        <a:rPr lang="en-US" sz="1200" dirty="0"/>
                        <a:t>512GB</a:t>
                      </a:r>
                    </a:p>
                  </a:txBody>
                  <a:tcPr anchor="ctr"/>
                </a:tc>
                <a:tc>
                  <a:txBody>
                    <a:bodyPr/>
                    <a:lstStyle/>
                    <a:p>
                      <a:pPr algn="ctr"/>
                      <a:r>
                        <a:rPr lang="en-US" sz="1200" dirty="0"/>
                        <a:t>2</a:t>
                      </a:r>
                    </a:p>
                  </a:txBody>
                  <a:tcPr anchor="ctr"/>
                </a:tc>
                <a:tc>
                  <a:txBody>
                    <a:bodyPr/>
                    <a:lstStyle/>
                    <a:p>
                      <a:pPr algn="ctr"/>
                      <a:r>
                        <a:rPr lang="en-US" sz="1200" dirty="0"/>
                        <a:t>2560x1600</a:t>
                      </a:r>
                    </a:p>
                  </a:txBody>
                  <a:tcPr anchor="ctr"/>
                </a:tc>
                <a:tc>
                  <a:txBody>
                    <a:bodyPr/>
                    <a:lstStyle/>
                    <a:p>
                      <a:pPr algn="ctr"/>
                      <a:r>
                        <a:rPr lang="en-US" sz="1200" dirty="0"/>
                        <a:t>16</a:t>
                      </a:r>
                    </a:p>
                  </a:txBody>
                  <a:tcPr anchor="ctr"/>
                </a:tc>
                <a:tc>
                  <a:txBody>
                    <a:bodyPr/>
                    <a:lstStyle/>
                    <a:p>
                      <a:pPr algn="ctr"/>
                      <a:r>
                        <a:rPr lang="en-US" sz="1200" dirty="0"/>
                        <a:t>64</a:t>
                      </a:r>
                    </a:p>
                  </a:txBody>
                  <a:tcPr anchor="ctr"/>
                </a:tc>
                <a:tc>
                  <a:txBody>
                    <a:bodyPr/>
                    <a:lstStyle/>
                    <a:p>
                      <a:pPr algn="ctr"/>
                      <a:r>
                        <a:rPr lang="en-US" sz="1200" dirty="0"/>
                        <a:t>128</a:t>
                      </a:r>
                    </a:p>
                  </a:txBody>
                  <a:tcPr anchor="ctr"/>
                </a:tc>
                <a:extLst>
                  <a:ext uri="{0D108BD9-81ED-4DB2-BD59-A6C34878D82A}">
                    <a16:rowId xmlns:a16="http://schemas.microsoft.com/office/drawing/2014/main" val="10008"/>
                  </a:ext>
                </a:extLst>
              </a:tr>
              <a:tr h="274320">
                <a:tc vMerge="1">
                  <a:txBody>
                    <a:bodyPr/>
                    <a:lstStyle/>
                    <a:p>
                      <a:endParaRPr lang="en-US" dirty="0"/>
                    </a:p>
                  </a:txBody>
                  <a:tcPr/>
                </a:tc>
                <a:tc>
                  <a:txBody>
                    <a:bodyPr/>
                    <a:lstStyle/>
                    <a:p>
                      <a:pPr algn="ctr"/>
                      <a:r>
                        <a:rPr lang="en-US" sz="1200" dirty="0"/>
                        <a:t>M10-8A</a:t>
                      </a:r>
                    </a:p>
                  </a:txBody>
                  <a:tcPr anchor="ctr"/>
                </a:tc>
                <a:tc>
                  <a:txBody>
                    <a:bodyPr/>
                    <a:lstStyle/>
                    <a:p>
                      <a:pPr algn="ctr"/>
                      <a:r>
                        <a:rPr lang="en-US" sz="1200" dirty="0"/>
                        <a:t>8GB</a:t>
                      </a:r>
                    </a:p>
                  </a:txBody>
                  <a:tcPr anchor="ctr"/>
                </a:tc>
                <a:tc>
                  <a:txBody>
                    <a:bodyPr/>
                    <a:lstStyle/>
                    <a:p>
                      <a:pPr algn="ctr"/>
                      <a:r>
                        <a:rPr lang="en-US" sz="1200" dirty="0"/>
                        <a:t>1</a:t>
                      </a:r>
                    </a:p>
                  </a:txBody>
                  <a:tcPr anchor="ctr"/>
                </a:tc>
                <a:tc>
                  <a:txBody>
                    <a:bodyPr/>
                    <a:lstStyle/>
                    <a:p>
                      <a:pPr algn="ctr"/>
                      <a:r>
                        <a:rPr lang="en-US" sz="1200" dirty="0"/>
                        <a:t>1280x1024</a:t>
                      </a:r>
                    </a:p>
                  </a:txBody>
                  <a:tcPr anchor="ctr"/>
                </a:tc>
                <a:tc>
                  <a:txBody>
                    <a:bodyPr/>
                    <a:lstStyle/>
                    <a:p>
                      <a:pPr algn="ctr"/>
                      <a:r>
                        <a:rPr lang="en-US" sz="1200" dirty="0"/>
                        <a:t>1</a:t>
                      </a:r>
                    </a:p>
                  </a:txBody>
                  <a:tcPr anchor="ctr"/>
                </a:tc>
                <a:tc>
                  <a:txBody>
                    <a:bodyPr/>
                    <a:lstStyle/>
                    <a:p>
                      <a:pPr algn="ctr"/>
                      <a:r>
                        <a:rPr lang="en-US" sz="1200" dirty="0"/>
                        <a:t>4</a:t>
                      </a:r>
                    </a:p>
                  </a:txBody>
                  <a:tcPr anchor="ctr"/>
                </a:tc>
                <a:tc>
                  <a:txBody>
                    <a:bodyPr/>
                    <a:lstStyle/>
                    <a:p>
                      <a:pPr algn="ctr"/>
                      <a:r>
                        <a:rPr lang="en-US" sz="1200" dirty="0"/>
                        <a:t>8</a:t>
                      </a:r>
                    </a:p>
                  </a:txBody>
                  <a:tcPr anchor="ctr"/>
                </a:tc>
                <a:extLst>
                  <a:ext uri="{0D108BD9-81ED-4DB2-BD59-A6C34878D82A}">
                    <a16:rowId xmlns:a16="http://schemas.microsoft.com/office/drawing/2014/main" val="10009"/>
                  </a:ext>
                </a:extLst>
              </a:tr>
              <a:tr h="274320">
                <a:tc vMerge="1">
                  <a:txBody>
                    <a:bodyPr/>
                    <a:lstStyle/>
                    <a:p>
                      <a:endParaRPr lang="en-US" dirty="0"/>
                    </a:p>
                  </a:txBody>
                  <a:tcPr/>
                </a:tc>
                <a:tc>
                  <a:txBody>
                    <a:bodyPr/>
                    <a:lstStyle/>
                    <a:p>
                      <a:pPr algn="ctr"/>
                      <a:r>
                        <a:rPr lang="en-US" sz="1200" dirty="0"/>
                        <a:t>M10-4A</a:t>
                      </a:r>
                    </a:p>
                  </a:txBody>
                  <a:tcPr anchor="ctr"/>
                </a:tc>
                <a:tc>
                  <a:txBody>
                    <a:bodyPr/>
                    <a:lstStyle/>
                    <a:p>
                      <a:pPr algn="ctr"/>
                      <a:r>
                        <a:rPr lang="en-US" sz="1200" dirty="0"/>
                        <a:t>4GB</a:t>
                      </a:r>
                    </a:p>
                  </a:txBody>
                  <a:tcPr anchor="ctr"/>
                </a:tc>
                <a:tc>
                  <a:txBody>
                    <a:bodyPr/>
                    <a:lstStyle/>
                    <a:p>
                      <a:pPr algn="ctr"/>
                      <a:r>
                        <a:rPr lang="en-US" sz="1200" dirty="0"/>
                        <a:t>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1280x1024</a:t>
                      </a:r>
                    </a:p>
                  </a:txBody>
                  <a:tcPr anchor="ctr"/>
                </a:tc>
                <a:tc>
                  <a:txBody>
                    <a:bodyPr/>
                    <a:lstStyle/>
                    <a:p>
                      <a:pPr algn="ctr"/>
                      <a:r>
                        <a:rPr lang="en-US" sz="1200" dirty="0"/>
                        <a:t>2</a:t>
                      </a:r>
                    </a:p>
                  </a:txBody>
                  <a:tcPr anchor="ctr"/>
                </a:tc>
                <a:tc>
                  <a:txBody>
                    <a:bodyPr/>
                    <a:lstStyle/>
                    <a:p>
                      <a:pPr algn="ctr"/>
                      <a:r>
                        <a:rPr lang="en-US" sz="1200" dirty="0"/>
                        <a:t>8</a:t>
                      </a:r>
                    </a:p>
                  </a:txBody>
                  <a:tcPr anchor="ctr"/>
                </a:tc>
                <a:tc>
                  <a:txBody>
                    <a:bodyPr/>
                    <a:lstStyle/>
                    <a:p>
                      <a:pPr algn="ctr"/>
                      <a:r>
                        <a:rPr lang="en-US" sz="1200" dirty="0"/>
                        <a:t>16</a:t>
                      </a:r>
                    </a:p>
                  </a:txBody>
                  <a:tcPr anchor="ctr"/>
                </a:tc>
                <a:extLst>
                  <a:ext uri="{0D108BD9-81ED-4DB2-BD59-A6C34878D82A}">
                    <a16:rowId xmlns:a16="http://schemas.microsoft.com/office/drawing/2014/main" val="10010"/>
                  </a:ext>
                </a:extLst>
              </a:tr>
              <a:tr h="274320">
                <a:tc vMerge="1">
                  <a:txBody>
                    <a:bodyPr/>
                    <a:lstStyle/>
                    <a:p>
                      <a:endParaRPr lang="en-US" dirty="0"/>
                    </a:p>
                  </a:txBody>
                  <a:tcPr/>
                </a:tc>
                <a:tc>
                  <a:txBody>
                    <a:bodyPr/>
                    <a:lstStyle/>
                    <a:p>
                      <a:pPr algn="ctr"/>
                      <a:r>
                        <a:rPr lang="en-US" sz="1200" dirty="0"/>
                        <a:t>M10-2A</a:t>
                      </a:r>
                    </a:p>
                  </a:txBody>
                  <a:tcPr anchor="ctr"/>
                </a:tc>
                <a:tc>
                  <a:txBody>
                    <a:bodyPr/>
                    <a:lstStyle/>
                    <a:p>
                      <a:pPr algn="ctr"/>
                      <a:r>
                        <a:rPr lang="en-US" sz="1200" dirty="0"/>
                        <a:t>2GB</a:t>
                      </a:r>
                    </a:p>
                  </a:txBody>
                  <a:tcPr anchor="ctr"/>
                </a:tc>
                <a:tc>
                  <a:txBody>
                    <a:bodyPr/>
                    <a:lstStyle/>
                    <a:p>
                      <a:pPr algn="ctr"/>
                      <a:r>
                        <a:rPr lang="en-US" sz="1200" dirty="0"/>
                        <a:t>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1280x1024</a:t>
                      </a:r>
                    </a:p>
                  </a:txBody>
                  <a:tcPr anchor="ctr"/>
                </a:tc>
                <a:tc>
                  <a:txBody>
                    <a:bodyPr/>
                    <a:lstStyle/>
                    <a:p>
                      <a:pPr algn="ctr"/>
                      <a:r>
                        <a:rPr lang="en-US" sz="1200" dirty="0"/>
                        <a:t>4</a:t>
                      </a:r>
                    </a:p>
                  </a:txBody>
                  <a:tcPr anchor="ctr"/>
                </a:tc>
                <a:tc>
                  <a:txBody>
                    <a:bodyPr/>
                    <a:lstStyle/>
                    <a:p>
                      <a:pPr algn="ctr"/>
                      <a:r>
                        <a:rPr lang="en-US" sz="1200" dirty="0"/>
                        <a:t>16</a:t>
                      </a:r>
                    </a:p>
                  </a:txBody>
                  <a:tcPr anchor="ctr"/>
                </a:tc>
                <a:tc>
                  <a:txBody>
                    <a:bodyPr/>
                    <a:lstStyle/>
                    <a:p>
                      <a:pPr algn="ctr"/>
                      <a:r>
                        <a:rPr lang="en-US" sz="1200" dirty="0"/>
                        <a:t>32</a:t>
                      </a:r>
                    </a:p>
                  </a:txBody>
                  <a:tcPr anchor="ctr"/>
                </a:tc>
                <a:extLst>
                  <a:ext uri="{0D108BD9-81ED-4DB2-BD59-A6C34878D82A}">
                    <a16:rowId xmlns:a16="http://schemas.microsoft.com/office/drawing/2014/main" val="10011"/>
                  </a:ext>
                </a:extLst>
              </a:tr>
              <a:tr h="274320">
                <a:tc vMerge="1">
                  <a:txBody>
                    <a:bodyPr/>
                    <a:lstStyle/>
                    <a:p>
                      <a:endParaRPr lang="en-US" dirty="0"/>
                    </a:p>
                  </a:txBody>
                  <a:tcPr/>
                </a:tc>
                <a:tc>
                  <a:txBody>
                    <a:bodyPr/>
                    <a:lstStyle/>
                    <a:p>
                      <a:pPr algn="ctr"/>
                      <a:r>
                        <a:rPr lang="en-US" sz="1200" dirty="0"/>
                        <a:t>M10-1A</a:t>
                      </a:r>
                    </a:p>
                  </a:txBody>
                  <a:tcPr anchor="ctr"/>
                </a:tc>
                <a:tc>
                  <a:txBody>
                    <a:bodyPr/>
                    <a:lstStyle/>
                    <a:p>
                      <a:pPr algn="ctr"/>
                      <a:r>
                        <a:rPr lang="en-US" sz="1200" dirty="0"/>
                        <a:t>1GB</a:t>
                      </a:r>
                    </a:p>
                  </a:txBody>
                  <a:tcPr anchor="ctr"/>
                </a:tc>
                <a:tc>
                  <a:txBody>
                    <a:bodyPr/>
                    <a:lstStyle/>
                    <a:p>
                      <a:pPr algn="ctr"/>
                      <a:r>
                        <a:rPr lang="en-US" sz="1200" dirty="0"/>
                        <a:t>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1280x1024</a:t>
                      </a:r>
                    </a:p>
                  </a:txBody>
                  <a:tcPr anchor="ctr"/>
                </a:tc>
                <a:tc>
                  <a:txBody>
                    <a:bodyPr/>
                    <a:lstStyle/>
                    <a:p>
                      <a:pPr algn="ctr"/>
                      <a:r>
                        <a:rPr lang="en-US" sz="1200" dirty="0"/>
                        <a:t>8</a:t>
                      </a:r>
                    </a:p>
                  </a:txBody>
                  <a:tcPr anchor="ctr"/>
                </a:tc>
                <a:tc>
                  <a:txBody>
                    <a:bodyPr/>
                    <a:lstStyle/>
                    <a:p>
                      <a:pPr algn="ctr"/>
                      <a:r>
                        <a:rPr lang="en-US" sz="1200" dirty="0"/>
                        <a:t>32</a:t>
                      </a:r>
                    </a:p>
                  </a:txBody>
                  <a:tcPr anchor="ctr"/>
                </a:tc>
                <a:tc>
                  <a:txBody>
                    <a:bodyPr/>
                    <a:lstStyle/>
                    <a:p>
                      <a:pPr algn="ctr"/>
                      <a:r>
                        <a:rPr lang="en-US" sz="1200" dirty="0"/>
                        <a:t>64</a:t>
                      </a: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417673205"/>
      </p:ext>
    </p:extLst>
  </p:cSld>
  <p:clrMapOvr>
    <a:masterClrMapping/>
  </p:clrMapOvr>
  <p:transition spd="med">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GPU – M10 Supported Guest OS</a:t>
            </a:r>
          </a:p>
        </p:txBody>
      </p:sp>
      <p:graphicFrame>
        <p:nvGraphicFramePr>
          <p:cNvPr id="3" name="Table 2"/>
          <p:cNvGraphicFramePr>
            <a:graphicFrameLocks noGrp="1"/>
          </p:cNvGraphicFramePr>
          <p:nvPr>
            <p:extLst>
              <p:ext uri="{D42A27DB-BD31-4B8C-83A1-F6EECF244321}">
                <p14:modId xmlns:p14="http://schemas.microsoft.com/office/powerpoint/2010/main" val="2240324072"/>
              </p:ext>
            </p:extLst>
          </p:nvPr>
        </p:nvGraphicFramePr>
        <p:xfrm>
          <a:off x="274322" y="923471"/>
          <a:ext cx="4665071" cy="3992880"/>
        </p:xfrm>
        <a:graphic>
          <a:graphicData uri="http://schemas.openxmlformats.org/drawingml/2006/table">
            <a:tbl>
              <a:tblPr firstRow="1" bandRow="1">
                <a:tableStyleId>{5C22544A-7EE6-4342-B048-85BDC9FD1C3A}</a:tableStyleId>
              </a:tblPr>
              <a:tblGrid>
                <a:gridCol w="827857">
                  <a:extLst>
                    <a:ext uri="{9D8B030D-6E8A-4147-A177-3AD203B41FA5}">
                      <a16:colId xmlns:a16="http://schemas.microsoft.com/office/drawing/2014/main" val="20000"/>
                    </a:ext>
                  </a:extLst>
                </a:gridCol>
                <a:gridCol w="1012371">
                  <a:extLst>
                    <a:ext uri="{9D8B030D-6E8A-4147-A177-3AD203B41FA5}">
                      <a16:colId xmlns:a16="http://schemas.microsoft.com/office/drawing/2014/main" val="20001"/>
                    </a:ext>
                  </a:extLst>
                </a:gridCol>
                <a:gridCol w="738868">
                  <a:extLst>
                    <a:ext uri="{9D8B030D-6E8A-4147-A177-3AD203B41FA5}">
                      <a16:colId xmlns:a16="http://schemas.microsoft.com/office/drawing/2014/main" val="20002"/>
                    </a:ext>
                  </a:extLst>
                </a:gridCol>
                <a:gridCol w="738868">
                  <a:extLst>
                    <a:ext uri="{9D8B030D-6E8A-4147-A177-3AD203B41FA5}">
                      <a16:colId xmlns:a16="http://schemas.microsoft.com/office/drawing/2014/main" val="20003"/>
                    </a:ext>
                  </a:extLst>
                </a:gridCol>
                <a:gridCol w="1347107">
                  <a:extLst>
                    <a:ext uri="{9D8B030D-6E8A-4147-A177-3AD203B41FA5}">
                      <a16:colId xmlns:a16="http://schemas.microsoft.com/office/drawing/2014/main" val="20004"/>
                    </a:ext>
                  </a:extLst>
                </a:gridCol>
              </a:tblGrid>
              <a:tr h="309336">
                <a:tc rowSpan="2">
                  <a:txBody>
                    <a:bodyPr/>
                    <a:lstStyle/>
                    <a:p>
                      <a:pPr algn="ctr"/>
                      <a:r>
                        <a:rPr lang="en-US" sz="1400" dirty="0">
                          <a:solidFill>
                            <a:schemeClr val="tx2">
                              <a:lumMod val="95000"/>
                            </a:schemeClr>
                          </a:solidFill>
                        </a:rPr>
                        <a:t>Card</a:t>
                      </a:r>
                    </a:p>
                  </a:txBody>
                  <a:tcPr anchor="ctr">
                    <a:solidFill>
                      <a:schemeClr val="tx2">
                        <a:lumMod val="50000"/>
                      </a:schemeClr>
                    </a:solidFill>
                  </a:tcPr>
                </a:tc>
                <a:tc rowSpan="2">
                  <a:txBody>
                    <a:bodyPr/>
                    <a:lstStyle/>
                    <a:p>
                      <a:pPr algn="ctr"/>
                      <a:r>
                        <a:rPr lang="en-US" sz="1400" dirty="0" err="1">
                          <a:solidFill>
                            <a:schemeClr val="tx2">
                              <a:lumMod val="95000"/>
                            </a:schemeClr>
                          </a:solidFill>
                        </a:rPr>
                        <a:t>vGPU</a:t>
                      </a:r>
                      <a:r>
                        <a:rPr lang="en-US" sz="1400" dirty="0">
                          <a:solidFill>
                            <a:schemeClr val="tx2">
                              <a:lumMod val="95000"/>
                            </a:schemeClr>
                          </a:solidFill>
                        </a:rPr>
                        <a:t> Profile</a:t>
                      </a:r>
                    </a:p>
                  </a:txBody>
                  <a:tcPr anchor="ctr">
                    <a:solidFill>
                      <a:schemeClr val="tx2">
                        <a:lumMod val="50000"/>
                      </a:schemeClr>
                    </a:solidFill>
                  </a:tcPr>
                </a:tc>
                <a:tc gridSpan="2">
                  <a:txBody>
                    <a:bodyPr/>
                    <a:lstStyle/>
                    <a:p>
                      <a:pPr algn="ctr"/>
                      <a:r>
                        <a:rPr lang="en-US" sz="1400" dirty="0">
                          <a:solidFill>
                            <a:schemeClr val="tx2">
                              <a:lumMod val="95000"/>
                            </a:schemeClr>
                          </a:solidFill>
                        </a:rPr>
                        <a:t>Guest</a:t>
                      </a:r>
                      <a:r>
                        <a:rPr lang="en-US" sz="1400" baseline="0" dirty="0">
                          <a:solidFill>
                            <a:schemeClr val="tx2">
                              <a:lumMod val="95000"/>
                            </a:schemeClr>
                          </a:solidFill>
                        </a:rPr>
                        <a:t> VM OS Supported*</a:t>
                      </a:r>
                      <a:endParaRPr lang="en-US" sz="1400" dirty="0">
                        <a:solidFill>
                          <a:schemeClr val="tx2">
                            <a:lumMod val="95000"/>
                          </a:schemeClr>
                        </a:solidFill>
                      </a:endParaRPr>
                    </a:p>
                  </a:txBody>
                  <a:tcPr>
                    <a:solidFill>
                      <a:schemeClr val="tx2">
                        <a:lumMod val="50000"/>
                      </a:schemeClr>
                    </a:solidFill>
                  </a:tcPr>
                </a:tc>
                <a:tc hMerge="1">
                  <a:txBody>
                    <a:bodyPr/>
                    <a:lstStyle/>
                    <a:p>
                      <a:pPr algn="ctr"/>
                      <a:endParaRPr lang="en-US" sz="1400" dirty="0">
                        <a:solidFill>
                          <a:schemeClr val="tx2">
                            <a:lumMod val="95000"/>
                          </a:schemeClr>
                        </a:solidFill>
                      </a:endParaRPr>
                    </a:p>
                  </a:txBody>
                  <a:tcPr>
                    <a:solidFill>
                      <a:schemeClr val="tx2">
                        <a:lumMod val="50000"/>
                      </a:schemeClr>
                    </a:solidFill>
                  </a:tcPr>
                </a:tc>
                <a:tc rowSpan="2">
                  <a:txBody>
                    <a:bodyPr/>
                    <a:lstStyle/>
                    <a:p>
                      <a:pPr algn="ctr"/>
                      <a:r>
                        <a:rPr lang="en-US" sz="1400" dirty="0">
                          <a:solidFill>
                            <a:schemeClr val="tx2">
                              <a:lumMod val="95000"/>
                            </a:schemeClr>
                          </a:solidFill>
                        </a:rPr>
                        <a:t>Grid License Required</a:t>
                      </a:r>
                    </a:p>
                  </a:txBody>
                  <a:tcPr anchor="ctr">
                    <a:solidFill>
                      <a:schemeClr val="tx2">
                        <a:lumMod val="50000"/>
                      </a:schemeClr>
                    </a:solidFill>
                  </a:tcPr>
                </a:tc>
                <a:extLst>
                  <a:ext uri="{0D108BD9-81ED-4DB2-BD59-A6C34878D82A}">
                    <a16:rowId xmlns:a16="http://schemas.microsoft.com/office/drawing/2014/main" val="10000"/>
                  </a:ext>
                </a:extLst>
              </a:tr>
              <a:tr h="0">
                <a:tc vMerge="1">
                  <a:txBody>
                    <a:bodyPr/>
                    <a:lstStyle/>
                    <a:p>
                      <a:endParaRPr lang="en-US"/>
                    </a:p>
                  </a:txBody>
                  <a:tcPr/>
                </a:tc>
                <a:tc vMerge="1">
                  <a:txBody>
                    <a:bodyPr/>
                    <a:lstStyle/>
                    <a:p>
                      <a:endParaRPr lang="en-US"/>
                    </a:p>
                  </a:txBody>
                  <a:tcPr/>
                </a:tc>
                <a:tc>
                  <a:txBody>
                    <a:bodyPr/>
                    <a:lstStyle/>
                    <a:p>
                      <a:pPr algn="ctr"/>
                      <a:r>
                        <a:rPr lang="en-US" sz="1200" dirty="0">
                          <a:solidFill>
                            <a:schemeClr val="tx2">
                              <a:lumMod val="95000"/>
                            </a:schemeClr>
                          </a:solidFill>
                        </a:rPr>
                        <a:t>Win</a:t>
                      </a:r>
                    </a:p>
                  </a:txBody>
                  <a:tcPr anchor="ctr">
                    <a:solidFill>
                      <a:schemeClr val="tx2">
                        <a:lumMod val="50000"/>
                      </a:schemeClr>
                    </a:solidFill>
                  </a:tcPr>
                </a:tc>
                <a:tc>
                  <a:txBody>
                    <a:bodyPr/>
                    <a:lstStyle/>
                    <a:p>
                      <a:pPr algn="ctr"/>
                      <a:r>
                        <a:rPr lang="en-US" sz="1200" dirty="0">
                          <a:solidFill>
                            <a:schemeClr val="tx2">
                              <a:lumMod val="95000"/>
                            </a:schemeClr>
                          </a:solidFill>
                        </a:rPr>
                        <a:t>64bit</a:t>
                      </a:r>
                      <a:r>
                        <a:rPr lang="en-US" sz="1200" baseline="0" dirty="0">
                          <a:solidFill>
                            <a:schemeClr val="tx2">
                              <a:lumMod val="95000"/>
                            </a:schemeClr>
                          </a:solidFill>
                        </a:rPr>
                        <a:t> Linux</a:t>
                      </a:r>
                      <a:endParaRPr lang="en-US" sz="1200" dirty="0">
                        <a:solidFill>
                          <a:schemeClr val="tx2">
                            <a:lumMod val="95000"/>
                          </a:schemeClr>
                        </a:solidFill>
                      </a:endParaRPr>
                    </a:p>
                  </a:txBody>
                  <a:tcPr anchor="ctr">
                    <a:solidFill>
                      <a:schemeClr val="tx2">
                        <a:lumMod val="50000"/>
                      </a:schemeClr>
                    </a:solidFill>
                  </a:tcPr>
                </a:tc>
                <a:tc vMerge="1">
                  <a:txBody>
                    <a:bodyPr/>
                    <a:lstStyle/>
                    <a:p>
                      <a:endParaRPr lang="en-US"/>
                    </a:p>
                  </a:txBody>
                  <a:tcPr/>
                </a:tc>
                <a:extLst>
                  <a:ext uri="{0D108BD9-81ED-4DB2-BD59-A6C34878D82A}">
                    <a16:rowId xmlns:a16="http://schemas.microsoft.com/office/drawing/2014/main" val="10001"/>
                  </a:ext>
                </a:extLst>
              </a:tr>
              <a:tr h="274320">
                <a:tc rowSpan="11">
                  <a:txBody>
                    <a:bodyPr/>
                    <a:lstStyle/>
                    <a:p>
                      <a:pPr algn="ctr"/>
                      <a:r>
                        <a:rPr lang="en-US" sz="1200" dirty="0"/>
                        <a:t>Tesla M10</a:t>
                      </a:r>
                    </a:p>
                  </a:txBody>
                  <a:tcPr anchor="ctr"/>
                </a:tc>
                <a:tc>
                  <a:txBody>
                    <a:bodyPr/>
                    <a:lstStyle/>
                    <a:p>
                      <a:pPr algn="ctr"/>
                      <a:r>
                        <a:rPr lang="en-US" sz="1200" dirty="0"/>
                        <a:t>M10-8Q</a:t>
                      </a:r>
                    </a:p>
                  </a:txBody>
                  <a:tcPr anchor="ctr"/>
                </a:tc>
                <a:tc>
                  <a:txBody>
                    <a:bodyPr/>
                    <a:lstStyle/>
                    <a:p>
                      <a:pPr algn="ctr"/>
                      <a:r>
                        <a:rPr lang="en-US" sz="1200" dirty="0"/>
                        <a:t>●</a:t>
                      </a:r>
                    </a:p>
                  </a:txBody>
                  <a:tcPr anchor="ctr"/>
                </a:tc>
                <a:tc>
                  <a:txBody>
                    <a:bodyPr/>
                    <a:lstStyle/>
                    <a:p>
                      <a:pPr algn="ctr"/>
                      <a:r>
                        <a:rPr lang="en-US" sz="1200" dirty="0"/>
                        <a:t>●</a:t>
                      </a:r>
                    </a:p>
                  </a:txBody>
                  <a:tcPr anchor="ctr"/>
                </a:tc>
                <a:tc rowSpan="5">
                  <a:txBody>
                    <a:bodyPr/>
                    <a:lstStyle/>
                    <a:p>
                      <a:pPr algn="ctr"/>
                      <a:r>
                        <a:rPr lang="en-US" sz="1200" dirty="0"/>
                        <a:t>NVIDIA® </a:t>
                      </a:r>
                      <a:r>
                        <a:rPr lang="en-US" sz="1200" dirty="0" err="1"/>
                        <a:t>Quadro</a:t>
                      </a:r>
                      <a:r>
                        <a:rPr lang="en-US" sz="1200" dirty="0"/>
                        <a:t>® Virtual Data Center Workstation</a:t>
                      </a:r>
                    </a:p>
                  </a:txBody>
                  <a:tcPr anchor="ctr"/>
                </a:tc>
                <a:extLst>
                  <a:ext uri="{0D108BD9-81ED-4DB2-BD59-A6C34878D82A}">
                    <a16:rowId xmlns:a16="http://schemas.microsoft.com/office/drawing/2014/main" val="10002"/>
                  </a:ext>
                </a:extLst>
              </a:tr>
              <a:tr h="274320">
                <a:tc vMerge="1">
                  <a:txBody>
                    <a:bodyPr/>
                    <a:lstStyle/>
                    <a:p>
                      <a:endParaRPr lang="en-US" dirty="0"/>
                    </a:p>
                  </a:txBody>
                  <a:tcPr/>
                </a:tc>
                <a:tc>
                  <a:txBody>
                    <a:bodyPr/>
                    <a:lstStyle/>
                    <a:p>
                      <a:pPr algn="ctr"/>
                      <a:r>
                        <a:rPr lang="en-US" sz="1200" dirty="0"/>
                        <a:t>M10-4Q</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a:t>
                      </a:r>
                    </a:p>
                  </a:txBody>
                  <a:tcPr anchor="ctr"/>
                </a:tc>
                <a:tc>
                  <a:txBody>
                    <a:bodyPr/>
                    <a:lstStyle/>
                    <a:p>
                      <a:pPr algn="ctr"/>
                      <a:r>
                        <a:rPr lang="en-US" sz="1200" dirty="0"/>
                        <a:t>●</a:t>
                      </a:r>
                    </a:p>
                  </a:txBody>
                  <a:tcPr anchor="ctr"/>
                </a:tc>
                <a:tc vMerge="1">
                  <a:txBody>
                    <a:bodyPr/>
                    <a:lstStyle/>
                    <a:p>
                      <a:pPr algn="ctr"/>
                      <a:endParaRPr lang="en-US" sz="1200" dirty="0"/>
                    </a:p>
                  </a:txBody>
                  <a:tcPr/>
                </a:tc>
                <a:extLst>
                  <a:ext uri="{0D108BD9-81ED-4DB2-BD59-A6C34878D82A}">
                    <a16:rowId xmlns:a16="http://schemas.microsoft.com/office/drawing/2014/main" val="10003"/>
                  </a:ext>
                </a:extLst>
              </a:tr>
              <a:tr h="274320">
                <a:tc vMerge="1">
                  <a:txBody>
                    <a:bodyPr/>
                    <a:lstStyle/>
                    <a:p>
                      <a:endParaRPr lang="en-US" dirty="0"/>
                    </a:p>
                  </a:txBody>
                  <a:tcPr/>
                </a:tc>
                <a:tc>
                  <a:txBody>
                    <a:bodyPr/>
                    <a:lstStyle/>
                    <a:p>
                      <a:pPr algn="ctr"/>
                      <a:r>
                        <a:rPr lang="en-US" sz="1200" dirty="0"/>
                        <a:t>M10-2Q</a:t>
                      </a:r>
                    </a:p>
                  </a:txBody>
                  <a:tcPr anchor="ctr"/>
                </a:tc>
                <a:tc>
                  <a:txBody>
                    <a:bodyPr/>
                    <a:lstStyle/>
                    <a:p>
                      <a:pPr algn="ctr"/>
                      <a:r>
                        <a:rPr lang="en-US" sz="1200" dirty="0"/>
                        <a:t>●</a:t>
                      </a:r>
                    </a:p>
                  </a:txBody>
                  <a:tcPr anchor="ctr"/>
                </a:tc>
                <a:tc>
                  <a:txBody>
                    <a:bodyPr/>
                    <a:lstStyle/>
                    <a:p>
                      <a:pPr algn="ctr"/>
                      <a:r>
                        <a:rPr lang="en-US" sz="1200" dirty="0"/>
                        <a:t>●</a:t>
                      </a:r>
                    </a:p>
                  </a:txBody>
                  <a:tcPr anchor="ctr"/>
                </a:tc>
                <a:tc vMerge="1">
                  <a:txBody>
                    <a:bodyPr/>
                    <a:lstStyle/>
                    <a:p>
                      <a:pPr algn="ctr"/>
                      <a:endParaRPr lang="en-US" sz="1200" dirty="0"/>
                    </a:p>
                  </a:txBody>
                  <a:tcPr/>
                </a:tc>
                <a:extLst>
                  <a:ext uri="{0D108BD9-81ED-4DB2-BD59-A6C34878D82A}">
                    <a16:rowId xmlns:a16="http://schemas.microsoft.com/office/drawing/2014/main" val="10004"/>
                  </a:ext>
                </a:extLst>
              </a:tr>
              <a:tr h="274320">
                <a:tc vMerge="1">
                  <a:txBody>
                    <a:bodyPr/>
                    <a:lstStyle/>
                    <a:p>
                      <a:endParaRPr lang="en-US"/>
                    </a:p>
                  </a:txBody>
                  <a:tcPr/>
                </a:tc>
                <a:tc>
                  <a:txBody>
                    <a:bodyPr/>
                    <a:lstStyle/>
                    <a:p>
                      <a:pPr algn="ctr"/>
                      <a:r>
                        <a:rPr lang="en-US" sz="1200" dirty="0"/>
                        <a:t>M10-1Q</a:t>
                      </a:r>
                    </a:p>
                  </a:txBody>
                  <a:tcPr anchor="ctr"/>
                </a:tc>
                <a:tc>
                  <a:txBody>
                    <a:bodyPr/>
                    <a:lstStyle/>
                    <a:p>
                      <a:pPr algn="ctr"/>
                      <a:r>
                        <a:rPr lang="en-US" sz="1200" dirty="0"/>
                        <a:t>●</a:t>
                      </a:r>
                    </a:p>
                  </a:txBody>
                  <a:tcPr anchor="ctr"/>
                </a:tc>
                <a:tc>
                  <a:txBody>
                    <a:bodyPr/>
                    <a:lstStyle/>
                    <a:p>
                      <a:pPr algn="ctr"/>
                      <a:r>
                        <a:rPr lang="en-US" sz="1200" dirty="0"/>
                        <a:t>●</a:t>
                      </a:r>
                    </a:p>
                  </a:txBody>
                  <a:tcPr anchor="ctr"/>
                </a:tc>
                <a:tc vMerge="1">
                  <a:txBody>
                    <a:bodyPr/>
                    <a:lstStyle/>
                    <a:p>
                      <a:pPr algn="ctr"/>
                      <a:endParaRPr lang="en-US" sz="1200" dirty="0"/>
                    </a:p>
                  </a:txBody>
                  <a:tcPr/>
                </a:tc>
                <a:extLst>
                  <a:ext uri="{0D108BD9-81ED-4DB2-BD59-A6C34878D82A}">
                    <a16:rowId xmlns:a16="http://schemas.microsoft.com/office/drawing/2014/main" val="10005"/>
                  </a:ext>
                </a:extLst>
              </a:tr>
              <a:tr h="274320">
                <a:tc vMerge="1">
                  <a:txBody>
                    <a:bodyPr/>
                    <a:lstStyle/>
                    <a:p>
                      <a:endParaRPr lang="en-US" dirty="0"/>
                    </a:p>
                  </a:txBody>
                  <a:tcPr/>
                </a:tc>
                <a:tc>
                  <a:txBody>
                    <a:bodyPr/>
                    <a:lstStyle/>
                    <a:p>
                      <a:pPr algn="ctr"/>
                      <a:r>
                        <a:rPr lang="en-US" sz="1200" dirty="0"/>
                        <a:t>M10-0Q</a:t>
                      </a:r>
                    </a:p>
                  </a:txBody>
                  <a:tcPr anchor="ctr"/>
                </a:tc>
                <a:tc>
                  <a:txBody>
                    <a:bodyPr/>
                    <a:lstStyle/>
                    <a:p>
                      <a:pPr algn="ctr"/>
                      <a:r>
                        <a:rPr lang="en-US" sz="1200" dirty="0"/>
                        <a:t>●</a:t>
                      </a:r>
                    </a:p>
                  </a:txBody>
                  <a:tcPr anchor="ctr"/>
                </a:tc>
                <a:tc>
                  <a:txBody>
                    <a:bodyPr/>
                    <a:lstStyle/>
                    <a:p>
                      <a:pPr algn="ctr"/>
                      <a:r>
                        <a:rPr lang="en-US" sz="1200" dirty="0"/>
                        <a:t>●</a:t>
                      </a:r>
                    </a:p>
                  </a:txBody>
                  <a:tcPr anchor="ctr"/>
                </a:tc>
                <a:tc vMerge="1">
                  <a:txBody>
                    <a:bodyPr/>
                    <a:lstStyle/>
                    <a:p>
                      <a:pPr algn="ctr"/>
                      <a:endParaRPr lang="en-US" sz="1200" dirty="0"/>
                    </a:p>
                  </a:txBody>
                  <a:tcPr/>
                </a:tc>
                <a:extLst>
                  <a:ext uri="{0D108BD9-81ED-4DB2-BD59-A6C34878D82A}">
                    <a16:rowId xmlns:a16="http://schemas.microsoft.com/office/drawing/2014/main" val="10006"/>
                  </a:ext>
                </a:extLst>
              </a:tr>
              <a:tr h="274320">
                <a:tc vMerge="1">
                  <a:txBody>
                    <a:bodyPr/>
                    <a:lstStyle/>
                    <a:p>
                      <a:endParaRPr lang="en-US" dirty="0"/>
                    </a:p>
                  </a:txBody>
                  <a:tcPr/>
                </a:tc>
                <a:tc>
                  <a:txBody>
                    <a:bodyPr/>
                    <a:lstStyle/>
                    <a:p>
                      <a:pPr algn="ctr"/>
                      <a:r>
                        <a:rPr lang="en-US" sz="1200" dirty="0"/>
                        <a:t>M10-1B</a:t>
                      </a:r>
                    </a:p>
                  </a:txBody>
                  <a:tcPr anchor="ctr"/>
                </a:tc>
                <a:tc>
                  <a:txBody>
                    <a:bodyPr/>
                    <a:lstStyle/>
                    <a:p>
                      <a:pPr algn="ctr"/>
                      <a:r>
                        <a:rPr lang="en-US" sz="1200" dirty="0"/>
                        <a:t>●</a:t>
                      </a:r>
                    </a:p>
                  </a:txBody>
                  <a:tcPr anchor="ctr"/>
                </a:tc>
                <a:tc>
                  <a:txBody>
                    <a:bodyPr/>
                    <a:lstStyle/>
                    <a:p>
                      <a:pPr algn="ctr"/>
                      <a:endParaRPr lang="en-US" sz="1200" dirty="0"/>
                    </a:p>
                  </a:txBody>
                  <a:tcPr anchor="ctr"/>
                </a:tc>
                <a:tc rowSpan="2">
                  <a:txBody>
                    <a:bodyPr/>
                    <a:lstStyle/>
                    <a:p>
                      <a:pPr algn="ctr"/>
                      <a:r>
                        <a:rPr lang="en-US" sz="1200" dirty="0"/>
                        <a:t>GRID Virtual PC</a:t>
                      </a:r>
                    </a:p>
                  </a:txBody>
                  <a:tcPr anchor="ctr"/>
                </a:tc>
                <a:extLst>
                  <a:ext uri="{0D108BD9-81ED-4DB2-BD59-A6C34878D82A}">
                    <a16:rowId xmlns:a16="http://schemas.microsoft.com/office/drawing/2014/main" val="10007"/>
                  </a:ext>
                </a:extLst>
              </a:tr>
              <a:tr h="274320">
                <a:tc vMerge="1">
                  <a:txBody>
                    <a:bodyPr/>
                    <a:lstStyle/>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M10-0B</a:t>
                      </a:r>
                    </a:p>
                  </a:txBody>
                  <a:tcPr anchor="ctr"/>
                </a:tc>
                <a:tc>
                  <a:txBody>
                    <a:bodyPr/>
                    <a:lstStyle/>
                    <a:p>
                      <a:pPr algn="ctr"/>
                      <a:r>
                        <a:rPr lang="en-US" sz="1200" dirty="0"/>
                        <a:t>●</a:t>
                      </a:r>
                    </a:p>
                  </a:txBody>
                  <a:tcPr anchor="ctr"/>
                </a:tc>
                <a:tc>
                  <a:txBody>
                    <a:bodyPr/>
                    <a:lstStyle/>
                    <a:p>
                      <a:pPr algn="ctr"/>
                      <a:endParaRPr lang="en-US" sz="1200" dirty="0"/>
                    </a:p>
                  </a:txBody>
                  <a:tcPr anchor="ctr"/>
                </a:tc>
                <a:tc vMerge="1">
                  <a:txBody>
                    <a:bodyPr/>
                    <a:lstStyle/>
                    <a:p>
                      <a:pPr algn="ctr"/>
                      <a:endParaRPr lang="en-US" sz="1200" dirty="0"/>
                    </a:p>
                  </a:txBody>
                  <a:tcPr/>
                </a:tc>
                <a:extLst>
                  <a:ext uri="{0D108BD9-81ED-4DB2-BD59-A6C34878D82A}">
                    <a16:rowId xmlns:a16="http://schemas.microsoft.com/office/drawing/2014/main" val="10008"/>
                  </a:ext>
                </a:extLst>
              </a:tr>
              <a:tr h="274320">
                <a:tc vMerge="1">
                  <a:txBody>
                    <a:bodyPr/>
                    <a:lstStyle/>
                    <a:p>
                      <a:endParaRPr lang="en-US" dirty="0"/>
                    </a:p>
                  </a:txBody>
                  <a:tcPr/>
                </a:tc>
                <a:tc>
                  <a:txBody>
                    <a:bodyPr/>
                    <a:lstStyle/>
                    <a:p>
                      <a:pPr algn="ctr"/>
                      <a:r>
                        <a:rPr lang="en-US" sz="1200" dirty="0"/>
                        <a:t>M10-8A</a:t>
                      </a:r>
                    </a:p>
                  </a:txBody>
                  <a:tcPr anchor="ctr"/>
                </a:tc>
                <a:tc>
                  <a:txBody>
                    <a:bodyPr/>
                    <a:lstStyle/>
                    <a:p>
                      <a:pPr algn="ctr"/>
                      <a:r>
                        <a:rPr lang="en-US" sz="1200" dirty="0"/>
                        <a:t>●</a:t>
                      </a:r>
                    </a:p>
                  </a:txBody>
                  <a:tcPr anchor="ctr"/>
                </a:tc>
                <a:tc>
                  <a:txBody>
                    <a:bodyPr/>
                    <a:lstStyle/>
                    <a:p>
                      <a:pPr algn="ctr"/>
                      <a:endParaRPr lang="en-US" sz="1200" dirty="0"/>
                    </a:p>
                  </a:txBody>
                  <a:tcPr anchor="ctr"/>
                </a:tc>
                <a:tc rowSpan="4">
                  <a:txBody>
                    <a:bodyPr/>
                    <a:lstStyle/>
                    <a:p>
                      <a:pPr algn="ctr"/>
                      <a:r>
                        <a:rPr lang="en-US" sz="1200" dirty="0"/>
                        <a:t>GRID Virtual Application</a:t>
                      </a:r>
                    </a:p>
                  </a:txBody>
                  <a:tcPr anchor="ctr"/>
                </a:tc>
                <a:extLst>
                  <a:ext uri="{0D108BD9-81ED-4DB2-BD59-A6C34878D82A}">
                    <a16:rowId xmlns:a16="http://schemas.microsoft.com/office/drawing/2014/main" val="10009"/>
                  </a:ext>
                </a:extLst>
              </a:tr>
              <a:tr h="274320">
                <a:tc vMerge="1">
                  <a:txBody>
                    <a:bodyPr/>
                    <a:lstStyle/>
                    <a:p>
                      <a:endParaRPr lang="en-US" dirty="0"/>
                    </a:p>
                  </a:txBody>
                  <a:tcPr/>
                </a:tc>
                <a:tc>
                  <a:txBody>
                    <a:bodyPr/>
                    <a:lstStyle/>
                    <a:p>
                      <a:pPr algn="ctr"/>
                      <a:r>
                        <a:rPr lang="en-US" sz="1200" dirty="0"/>
                        <a:t>M10-4A</a:t>
                      </a:r>
                    </a:p>
                  </a:txBody>
                  <a:tcPr anchor="ctr"/>
                </a:tc>
                <a:tc>
                  <a:txBody>
                    <a:bodyPr/>
                    <a:lstStyle/>
                    <a:p>
                      <a:pPr algn="ctr"/>
                      <a:r>
                        <a:rPr lang="en-US" sz="1200" dirty="0"/>
                        <a:t>●</a:t>
                      </a:r>
                    </a:p>
                  </a:txBody>
                  <a:tcPr anchor="ctr"/>
                </a:tc>
                <a:tc>
                  <a:txBody>
                    <a:bodyPr/>
                    <a:lstStyle/>
                    <a:p>
                      <a:pPr algn="ctr"/>
                      <a:endParaRPr lang="en-US" sz="1200" dirty="0"/>
                    </a:p>
                  </a:txBody>
                  <a:tcPr anchor="ct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10010"/>
                  </a:ext>
                </a:extLst>
              </a:tr>
              <a:tr h="274320">
                <a:tc vMerge="1">
                  <a:txBody>
                    <a:bodyPr/>
                    <a:lstStyle/>
                    <a:p>
                      <a:endParaRPr lang="en-US" dirty="0"/>
                    </a:p>
                  </a:txBody>
                  <a:tcPr/>
                </a:tc>
                <a:tc>
                  <a:txBody>
                    <a:bodyPr/>
                    <a:lstStyle/>
                    <a:p>
                      <a:pPr algn="ctr"/>
                      <a:r>
                        <a:rPr lang="en-US" sz="1200" dirty="0"/>
                        <a:t>M10-2A</a:t>
                      </a:r>
                    </a:p>
                  </a:txBody>
                  <a:tcPr anchor="ctr"/>
                </a:tc>
                <a:tc>
                  <a:txBody>
                    <a:bodyPr/>
                    <a:lstStyle/>
                    <a:p>
                      <a:pPr algn="ctr"/>
                      <a:r>
                        <a:rPr lang="en-US" sz="1200" dirty="0"/>
                        <a:t>●</a:t>
                      </a:r>
                    </a:p>
                  </a:txBody>
                  <a:tcPr anchor="ctr"/>
                </a:tc>
                <a:tc>
                  <a:txBody>
                    <a:bodyPr/>
                    <a:lstStyle/>
                    <a:p>
                      <a:pPr algn="ctr"/>
                      <a:endParaRPr lang="en-US" sz="1200" dirty="0"/>
                    </a:p>
                  </a:txBody>
                  <a:tcPr anchor="ct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10011"/>
                  </a:ext>
                </a:extLst>
              </a:tr>
              <a:tr h="274320">
                <a:tc vMerge="1">
                  <a:txBody>
                    <a:bodyPr/>
                    <a:lstStyle/>
                    <a:p>
                      <a:endParaRPr lang="en-US" dirty="0"/>
                    </a:p>
                  </a:txBody>
                  <a:tcPr/>
                </a:tc>
                <a:tc>
                  <a:txBody>
                    <a:bodyPr/>
                    <a:lstStyle/>
                    <a:p>
                      <a:pPr algn="ctr"/>
                      <a:r>
                        <a:rPr lang="en-US" sz="1200" dirty="0"/>
                        <a:t>M10-1A</a:t>
                      </a:r>
                    </a:p>
                  </a:txBody>
                  <a:tcPr anchor="ctr"/>
                </a:tc>
                <a:tc>
                  <a:txBody>
                    <a:bodyPr/>
                    <a:lstStyle/>
                    <a:p>
                      <a:pPr algn="ctr"/>
                      <a:r>
                        <a:rPr lang="en-US" sz="1200" dirty="0"/>
                        <a:t>●</a:t>
                      </a:r>
                    </a:p>
                  </a:txBody>
                  <a:tcPr anchor="ctr"/>
                </a:tc>
                <a:tc>
                  <a:txBody>
                    <a:bodyPr/>
                    <a:lstStyle/>
                    <a:p>
                      <a:pPr algn="ctr"/>
                      <a:endParaRPr lang="en-US" sz="1200" dirty="0"/>
                    </a:p>
                  </a:txBody>
                  <a:tcPr anchor="ct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10012"/>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2255991386"/>
              </p:ext>
            </p:extLst>
          </p:nvPr>
        </p:nvGraphicFramePr>
        <p:xfrm>
          <a:off x="5099957" y="1152072"/>
          <a:ext cx="3815442" cy="3139440"/>
        </p:xfrm>
        <a:graphic>
          <a:graphicData uri="http://schemas.openxmlformats.org/drawingml/2006/table">
            <a:tbl>
              <a:tblPr firstRow="1" bandRow="1">
                <a:tableStyleId>{5C22544A-7EE6-4342-B048-85BDC9FD1C3A}</a:tableStyleId>
              </a:tblPr>
              <a:tblGrid>
                <a:gridCol w="1907721">
                  <a:extLst>
                    <a:ext uri="{9D8B030D-6E8A-4147-A177-3AD203B41FA5}">
                      <a16:colId xmlns:a16="http://schemas.microsoft.com/office/drawing/2014/main" val="20000"/>
                    </a:ext>
                  </a:extLst>
                </a:gridCol>
                <a:gridCol w="1907721">
                  <a:extLst>
                    <a:ext uri="{9D8B030D-6E8A-4147-A177-3AD203B41FA5}">
                      <a16:colId xmlns:a16="http://schemas.microsoft.com/office/drawing/2014/main" val="20001"/>
                    </a:ext>
                  </a:extLst>
                </a:gridCol>
              </a:tblGrid>
              <a:tr h="370840">
                <a:tc gridSpan="2">
                  <a:txBody>
                    <a:bodyPr/>
                    <a:lstStyle/>
                    <a:p>
                      <a:pPr algn="ctr"/>
                      <a:r>
                        <a:rPr lang="en-US" sz="1400" dirty="0">
                          <a:solidFill>
                            <a:schemeClr val="tx2">
                              <a:lumMod val="95000"/>
                            </a:schemeClr>
                          </a:solidFill>
                        </a:rPr>
                        <a:t>Supported Guest VM Operating Systems*</a:t>
                      </a:r>
                    </a:p>
                  </a:txBody>
                  <a:tcPr anchor="ctr">
                    <a:solidFill>
                      <a:schemeClr val="tx2">
                        <a:lumMod val="50000"/>
                      </a:schemeClr>
                    </a:solidFill>
                  </a:tcPr>
                </a:tc>
                <a:tc hMerge="1">
                  <a:txBody>
                    <a:bodyPr/>
                    <a:lstStyle/>
                    <a:p>
                      <a:endParaRPr lang="en-US" dirty="0">
                        <a:solidFill>
                          <a:schemeClr val="tx2">
                            <a:lumMod val="95000"/>
                          </a:schemeClr>
                        </a:solidFill>
                      </a:endParaRPr>
                    </a:p>
                  </a:txBody>
                  <a:tcPr>
                    <a:solidFill>
                      <a:schemeClr val="tx2">
                        <a:lumMod val="50000"/>
                      </a:schemeClr>
                    </a:solidFill>
                  </a:tcPr>
                </a:tc>
                <a:extLst>
                  <a:ext uri="{0D108BD9-81ED-4DB2-BD59-A6C34878D82A}">
                    <a16:rowId xmlns:a16="http://schemas.microsoft.com/office/drawing/2014/main" val="10000"/>
                  </a:ext>
                </a:extLst>
              </a:tr>
              <a:tr h="370840">
                <a:tc>
                  <a:txBody>
                    <a:bodyPr/>
                    <a:lstStyle/>
                    <a:p>
                      <a:pPr algn="ctr"/>
                      <a:r>
                        <a:rPr lang="en-US" sz="1400" dirty="0">
                          <a:solidFill>
                            <a:schemeClr val="tx2">
                              <a:lumMod val="95000"/>
                            </a:schemeClr>
                          </a:solidFill>
                        </a:rPr>
                        <a:t>Windows</a:t>
                      </a:r>
                    </a:p>
                  </a:txBody>
                  <a:tcPr anchor="ctr">
                    <a:solidFill>
                      <a:schemeClr val="tx2">
                        <a:lumMod val="50000"/>
                      </a:schemeClr>
                    </a:solidFill>
                  </a:tcPr>
                </a:tc>
                <a:tc>
                  <a:txBody>
                    <a:bodyPr/>
                    <a:lstStyle/>
                    <a:p>
                      <a:pPr algn="ctr"/>
                      <a:r>
                        <a:rPr lang="en-US" sz="1400" dirty="0">
                          <a:solidFill>
                            <a:schemeClr val="tx2">
                              <a:lumMod val="95000"/>
                            </a:schemeClr>
                          </a:solidFill>
                        </a:rPr>
                        <a:t>Linux</a:t>
                      </a:r>
                    </a:p>
                  </a:txBody>
                  <a:tcPr anchor="ctr">
                    <a:solidFill>
                      <a:schemeClr val="tx2">
                        <a:lumMod val="50000"/>
                      </a:schemeClr>
                    </a:solidFill>
                  </a:tcPr>
                </a:tc>
                <a:extLst>
                  <a:ext uri="{0D108BD9-81ED-4DB2-BD59-A6C34878D82A}">
                    <a16:rowId xmlns:a16="http://schemas.microsoft.com/office/drawing/2014/main" val="10001"/>
                  </a:ext>
                </a:extLst>
              </a:tr>
              <a:tr h="370840">
                <a:tc>
                  <a:txBody>
                    <a:bodyPr/>
                    <a:lstStyle/>
                    <a:p>
                      <a:pPr algn="ctr"/>
                      <a:r>
                        <a:rPr lang="en-US" sz="1200" dirty="0"/>
                        <a:t>Windows 7</a:t>
                      </a:r>
                    </a:p>
                    <a:p>
                      <a:pPr algn="ctr"/>
                      <a:r>
                        <a:rPr lang="en-US" sz="1200" dirty="0"/>
                        <a:t>(32/64-bit)</a:t>
                      </a:r>
                    </a:p>
                  </a:txBody>
                  <a:tcPr anchor="ctr"/>
                </a:tc>
                <a:tc>
                  <a:txBody>
                    <a:bodyPr/>
                    <a:lstStyle/>
                    <a:p>
                      <a:pPr algn="ctr"/>
                      <a:r>
                        <a:rPr lang="en-US" sz="1200" dirty="0"/>
                        <a:t>RHEL 6.6 &amp; 7</a:t>
                      </a:r>
                    </a:p>
                  </a:txBody>
                  <a:tcPr anchor="ctr"/>
                </a:tc>
                <a:extLst>
                  <a:ext uri="{0D108BD9-81ED-4DB2-BD59-A6C34878D82A}">
                    <a16:rowId xmlns:a16="http://schemas.microsoft.com/office/drawing/2014/main" val="10002"/>
                  </a:ext>
                </a:extLst>
              </a:tr>
              <a:tr h="370840">
                <a:tc>
                  <a:txBody>
                    <a:bodyPr/>
                    <a:lstStyle/>
                    <a:p>
                      <a:pPr algn="ctr"/>
                      <a:r>
                        <a:rPr lang="en-US" sz="1200" dirty="0"/>
                        <a:t>Windows 8.x (32/64-bit)</a:t>
                      </a:r>
                    </a:p>
                  </a:txBody>
                  <a:tcPr anchor="ctr"/>
                </a:tc>
                <a:tc>
                  <a:txBody>
                    <a:bodyPr/>
                    <a:lstStyle/>
                    <a:p>
                      <a:pPr algn="ctr"/>
                      <a:r>
                        <a:rPr lang="en-US" sz="1200" dirty="0"/>
                        <a:t>CentOS 6.6 &amp; 7</a:t>
                      </a:r>
                    </a:p>
                  </a:txBody>
                  <a:tcPr anchor="ctr"/>
                </a:tc>
                <a:extLst>
                  <a:ext uri="{0D108BD9-81ED-4DB2-BD59-A6C34878D82A}">
                    <a16:rowId xmlns:a16="http://schemas.microsoft.com/office/drawing/2014/main" val="10003"/>
                  </a:ext>
                </a:extLst>
              </a:tr>
              <a:tr h="370840">
                <a:tc>
                  <a:txBody>
                    <a:bodyPr/>
                    <a:lstStyle/>
                    <a:p>
                      <a:pPr algn="ctr"/>
                      <a:r>
                        <a:rPr lang="en-US" sz="1200" dirty="0"/>
                        <a:t>Windows 10 (32/64-bit)</a:t>
                      </a:r>
                    </a:p>
                  </a:txBody>
                  <a:tcPr anchor="ctr"/>
                </a:tc>
                <a:tc>
                  <a:txBody>
                    <a:bodyPr/>
                    <a:lstStyle/>
                    <a:p>
                      <a:pPr algn="ctr"/>
                      <a:r>
                        <a:rPr lang="en-US" sz="1200" dirty="0"/>
                        <a:t>Ubuntu 12.04 &amp; 14.04 LTS</a:t>
                      </a:r>
                    </a:p>
                  </a:txBody>
                  <a:tcPr anchor="ctr"/>
                </a:tc>
                <a:extLst>
                  <a:ext uri="{0D108BD9-81ED-4DB2-BD59-A6C34878D82A}">
                    <a16:rowId xmlns:a16="http://schemas.microsoft.com/office/drawing/2014/main" val="10004"/>
                  </a:ext>
                </a:extLst>
              </a:tr>
              <a:tr h="370840">
                <a:tc>
                  <a:txBody>
                    <a:bodyPr/>
                    <a:lstStyle/>
                    <a:p>
                      <a:pPr algn="ctr"/>
                      <a:r>
                        <a:rPr lang="en-US" sz="1200" dirty="0"/>
                        <a:t>Windows Server 2008 R2</a:t>
                      </a:r>
                    </a:p>
                  </a:txBody>
                  <a:tcPr anchor="ctr"/>
                </a:tc>
                <a:tc>
                  <a:txBody>
                    <a:bodyPr/>
                    <a:lstStyle/>
                    <a:p>
                      <a:pPr algn="ctr"/>
                      <a:endParaRPr lang="en-US" sz="1200" dirty="0"/>
                    </a:p>
                  </a:txBody>
                  <a:tcPr anchor="ctr"/>
                </a:tc>
                <a:extLst>
                  <a:ext uri="{0D108BD9-81ED-4DB2-BD59-A6C34878D82A}">
                    <a16:rowId xmlns:a16="http://schemas.microsoft.com/office/drawing/2014/main" val="10005"/>
                  </a:ext>
                </a:extLst>
              </a:tr>
              <a:tr h="370840">
                <a:tc>
                  <a:txBody>
                    <a:bodyPr/>
                    <a:lstStyle/>
                    <a:p>
                      <a:pPr algn="ctr"/>
                      <a:r>
                        <a:rPr lang="en-US" sz="1200" dirty="0"/>
                        <a:t>Windows Server 2012 R2</a:t>
                      </a:r>
                    </a:p>
                  </a:txBody>
                  <a:tcPr anchor="ctr"/>
                </a:tc>
                <a:tc>
                  <a:txBody>
                    <a:bodyPr/>
                    <a:lstStyle/>
                    <a:p>
                      <a:pPr algn="ctr"/>
                      <a:endParaRPr lang="en-US" sz="1200" dirty="0"/>
                    </a:p>
                  </a:txBody>
                  <a:tcPr anchor="ctr"/>
                </a:tc>
                <a:extLst>
                  <a:ext uri="{0D108BD9-81ED-4DB2-BD59-A6C34878D82A}">
                    <a16:rowId xmlns:a16="http://schemas.microsoft.com/office/drawing/2014/main" val="10006"/>
                  </a:ext>
                </a:extLst>
              </a:tr>
              <a:tr h="370840">
                <a:tc>
                  <a:txBody>
                    <a:bodyPr/>
                    <a:lstStyle/>
                    <a:p>
                      <a:pPr algn="ctr"/>
                      <a:r>
                        <a:rPr lang="en-US" sz="1200" dirty="0"/>
                        <a:t>Windows Server 2016</a:t>
                      </a:r>
                    </a:p>
                  </a:txBody>
                  <a:tcPr anchor="ctr"/>
                </a:tc>
                <a:tc>
                  <a:txBody>
                    <a:bodyPr/>
                    <a:lstStyle/>
                    <a:p>
                      <a:pPr algn="ctr"/>
                      <a:endParaRPr lang="en-US" sz="1200" dirty="0"/>
                    </a:p>
                  </a:txBody>
                  <a:tcPr anchor="ctr"/>
                </a:tc>
                <a:extLst>
                  <a:ext uri="{0D108BD9-81ED-4DB2-BD59-A6C34878D82A}">
                    <a16:rowId xmlns:a16="http://schemas.microsoft.com/office/drawing/2014/main" val="10007"/>
                  </a:ext>
                </a:extLst>
              </a:tr>
            </a:tbl>
          </a:graphicData>
        </a:graphic>
      </p:graphicFrame>
      <p:sp>
        <p:nvSpPr>
          <p:cNvPr id="5" name="Rectangle 4"/>
          <p:cNvSpPr/>
          <p:nvPr/>
        </p:nvSpPr>
        <p:spPr>
          <a:xfrm>
            <a:off x="5099957" y="4529844"/>
            <a:ext cx="3815442" cy="338554"/>
          </a:xfrm>
          <a:prstGeom prst="rect">
            <a:avLst/>
          </a:prstGeom>
        </p:spPr>
        <p:txBody>
          <a:bodyPr wrap="square">
            <a:spAutoFit/>
          </a:bodyPr>
          <a:lstStyle/>
          <a:p>
            <a:r>
              <a:rPr lang="en-US" sz="800" dirty="0">
                <a:latin typeface="Arial" panose="020B0604020202020204" pitchFamily="34" charset="0"/>
              </a:rPr>
              <a:t>*NOTE: Supported guest operating systems listed as of the time of this writing. Please refer to NVIDIA’s documentation for latest supported operating systems. </a:t>
            </a:r>
            <a:endParaRPr lang="en-US" sz="800" dirty="0"/>
          </a:p>
        </p:txBody>
      </p:sp>
    </p:spTree>
    <p:extLst>
      <p:ext uri="{BB962C8B-B14F-4D97-AF65-F5344CB8AC3E}">
        <p14:creationId xmlns:p14="http://schemas.microsoft.com/office/powerpoint/2010/main" val="3414761706"/>
      </p:ext>
    </p:extLst>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Tesla M60 GRID </a:t>
            </a:r>
            <a:r>
              <a:rPr lang="en-US" dirty="0" err="1"/>
              <a:t>vGPU</a:t>
            </a:r>
            <a:r>
              <a:rPr lang="en-US" dirty="0"/>
              <a:t> Profiles</a:t>
            </a:r>
          </a:p>
        </p:txBody>
      </p:sp>
      <p:graphicFrame>
        <p:nvGraphicFramePr>
          <p:cNvPr id="4" name="Table 3"/>
          <p:cNvGraphicFramePr>
            <a:graphicFrameLocks noGrp="1"/>
          </p:cNvGraphicFramePr>
          <p:nvPr>
            <p:extLst>
              <p:ext uri="{D42A27DB-BD31-4B8C-83A1-F6EECF244321}">
                <p14:modId xmlns:p14="http://schemas.microsoft.com/office/powerpoint/2010/main" val="3456206002"/>
              </p:ext>
            </p:extLst>
          </p:nvPr>
        </p:nvGraphicFramePr>
        <p:xfrm>
          <a:off x="274322" y="923471"/>
          <a:ext cx="8600256" cy="3870960"/>
        </p:xfrm>
        <a:graphic>
          <a:graphicData uri="http://schemas.openxmlformats.org/drawingml/2006/table">
            <a:tbl>
              <a:tblPr firstRow="1" bandRow="1">
                <a:tableStyleId>{5C22544A-7EE6-4342-B048-85BDC9FD1C3A}</a:tableStyleId>
              </a:tblPr>
              <a:tblGrid>
                <a:gridCol w="1075032">
                  <a:extLst>
                    <a:ext uri="{9D8B030D-6E8A-4147-A177-3AD203B41FA5}">
                      <a16:colId xmlns:a16="http://schemas.microsoft.com/office/drawing/2014/main" val="20000"/>
                    </a:ext>
                  </a:extLst>
                </a:gridCol>
                <a:gridCol w="1075032">
                  <a:extLst>
                    <a:ext uri="{9D8B030D-6E8A-4147-A177-3AD203B41FA5}">
                      <a16:colId xmlns:a16="http://schemas.microsoft.com/office/drawing/2014/main" val="20001"/>
                    </a:ext>
                  </a:extLst>
                </a:gridCol>
                <a:gridCol w="1075032">
                  <a:extLst>
                    <a:ext uri="{9D8B030D-6E8A-4147-A177-3AD203B41FA5}">
                      <a16:colId xmlns:a16="http://schemas.microsoft.com/office/drawing/2014/main" val="20002"/>
                    </a:ext>
                  </a:extLst>
                </a:gridCol>
                <a:gridCol w="917461">
                  <a:extLst>
                    <a:ext uri="{9D8B030D-6E8A-4147-A177-3AD203B41FA5}">
                      <a16:colId xmlns:a16="http://schemas.microsoft.com/office/drawing/2014/main" val="20003"/>
                    </a:ext>
                  </a:extLst>
                </a:gridCol>
                <a:gridCol w="1232603">
                  <a:extLst>
                    <a:ext uri="{9D8B030D-6E8A-4147-A177-3AD203B41FA5}">
                      <a16:colId xmlns:a16="http://schemas.microsoft.com/office/drawing/2014/main" val="20004"/>
                    </a:ext>
                  </a:extLst>
                </a:gridCol>
                <a:gridCol w="1075032">
                  <a:extLst>
                    <a:ext uri="{9D8B030D-6E8A-4147-A177-3AD203B41FA5}">
                      <a16:colId xmlns:a16="http://schemas.microsoft.com/office/drawing/2014/main" val="20005"/>
                    </a:ext>
                  </a:extLst>
                </a:gridCol>
                <a:gridCol w="1075032">
                  <a:extLst>
                    <a:ext uri="{9D8B030D-6E8A-4147-A177-3AD203B41FA5}">
                      <a16:colId xmlns:a16="http://schemas.microsoft.com/office/drawing/2014/main" val="20006"/>
                    </a:ext>
                  </a:extLst>
                </a:gridCol>
                <a:gridCol w="1075032">
                  <a:extLst>
                    <a:ext uri="{9D8B030D-6E8A-4147-A177-3AD203B41FA5}">
                      <a16:colId xmlns:a16="http://schemas.microsoft.com/office/drawing/2014/main" val="20007"/>
                    </a:ext>
                  </a:extLst>
                </a:gridCol>
              </a:tblGrid>
              <a:tr h="370840">
                <a:tc rowSpan="2">
                  <a:txBody>
                    <a:bodyPr/>
                    <a:lstStyle/>
                    <a:p>
                      <a:pPr algn="ctr"/>
                      <a:r>
                        <a:rPr lang="en-US" sz="1400" dirty="0">
                          <a:solidFill>
                            <a:schemeClr val="tx2">
                              <a:lumMod val="95000"/>
                            </a:schemeClr>
                          </a:solidFill>
                        </a:rPr>
                        <a:t>Card</a:t>
                      </a:r>
                    </a:p>
                  </a:txBody>
                  <a:tcPr anchor="ctr">
                    <a:solidFill>
                      <a:schemeClr val="tx2">
                        <a:lumMod val="50000"/>
                      </a:schemeClr>
                    </a:solidFill>
                  </a:tcPr>
                </a:tc>
                <a:tc rowSpan="2">
                  <a:txBody>
                    <a:bodyPr/>
                    <a:lstStyle/>
                    <a:p>
                      <a:pPr algn="ctr"/>
                      <a:r>
                        <a:rPr lang="en-US" sz="1400" dirty="0" err="1">
                          <a:solidFill>
                            <a:schemeClr val="tx2">
                              <a:lumMod val="95000"/>
                            </a:schemeClr>
                          </a:solidFill>
                        </a:rPr>
                        <a:t>vGPU</a:t>
                      </a:r>
                      <a:r>
                        <a:rPr lang="en-US" sz="1400" dirty="0">
                          <a:solidFill>
                            <a:schemeClr val="tx2">
                              <a:lumMod val="95000"/>
                            </a:schemeClr>
                          </a:solidFill>
                        </a:rPr>
                        <a:t> Profile</a:t>
                      </a:r>
                    </a:p>
                  </a:txBody>
                  <a:tcPr anchor="ctr">
                    <a:solidFill>
                      <a:schemeClr val="tx2">
                        <a:lumMod val="50000"/>
                      </a:schemeClr>
                    </a:solidFill>
                  </a:tcPr>
                </a:tc>
                <a:tc rowSpan="2">
                  <a:txBody>
                    <a:bodyPr/>
                    <a:lstStyle/>
                    <a:p>
                      <a:pPr algn="ctr"/>
                      <a:r>
                        <a:rPr lang="en-US" sz="1400" dirty="0">
                          <a:solidFill>
                            <a:schemeClr val="tx2">
                              <a:lumMod val="95000"/>
                            </a:schemeClr>
                          </a:solidFill>
                        </a:rPr>
                        <a:t>Graphics</a:t>
                      </a:r>
                      <a:r>
                        <a:rPr lang="en-US" sz="1400" baseline="0" dirty="0">
                          <a:solidFill>
                            <a:schemeClr val="tx2">
                              <a:lumMod val="95000"/>
                            </a:schemeClr>
                          </a:solidFill>
                        </a:rPr>
                        <a:t> Memory </a:t>
                      </a:r>
                      <a:r>
                        <a:rPr lang="en-US" sz="1100" baseline="0" dirty="0">
                          <a:solidFill>
                            <a:schemeClr val="tx2">
                              <a:lumMod val="95000"/>
                            </a:schemeClr>
                          </a:solidFill>
                        </a:rPr>
                        <a:t>(Frame Buffer)</a:t>
                      </a:r>
                      <a:endParaRPr lang="en-US" sz="1100" dirty="0">
                        <a:solidFill>
                          <a:schemeClr val="tx2">
                            <a:lumMod val="95000"/>
                          </a:schemeClr>
                        </a:solidFill>
                      </a:endParaRPr>
                    </a:p>
                  </a:txBody>
                  <a:tcPr anchor="ctr">
                    <a:solidFill>
                      <a:schemeClr val="tx2">
                        <a:lumMod val="50000"/>
                      </a:schemeClr>
                    </a:solidFill>
                  </a:tcPr>
                </a:tc>
                <a:tc rowSpan="2">
                  <a:txBody>
                    <a:bodyPr/>
                    <a:lstStyle/>
                    <a:p>
                      <a:pPr algn="ctr"/>
                      <a:r>
                        <a:rPr lang="en-US" sz="1400" dirty="0">
                          <a:solidFill>
                            <a:schemeClr val="tx2">
                              <a:lumMod val="95000"/>
                            </a:schemeClr>
                          </a:solidFill>
                        </a:rPr>
                        <a:t>Virtual Display Heads</a:t>
                      </a:r>
                    </a:p>
                  </a:txBody>
                  <a:tcPr anchor="ctr">
                    <a:solidFill>
                      <a:schemeClr val="tx2">
                        <a:lumMod val="50000"/>
                      </a:schemeClr>
                    </a:solidFill>
                  </a:tcPr>
                </a:tc>
                <a:tc rowSpan="2">
                  <a:txBody>
                    <a:bodyPr/>
                    <a:lstStyle/>
                    <a:p>
                      <a:pPr algn="ctr"/>
                      <a:r>
                        <a:rPr lang="en-US" sz="1400" dirty="0">
                          <a:solidFill>
                            <a:schemeClr val="tx2">
                              <a:lumMod val="95000"/>
                            </a:schemeClr>
                          </a:solidFill>
                        </a:rPr>
                        <a:t>Maximum Resolution</a:t>
                      </a:r>
                    </a:p>
                  </a:txBody>
                  <a:tcPr anchor="ctr">
                    <a:solidFill>
                      <a:schemeClr val="tx2">
                        <a:lumMod val="50000"/>
                      </a:schemeClr>
                    </a:solidFill>
                  </a:tcPr>
                </a:tc>
                <a:tc gridSpan="3">
                  <a:txBody>
                    <a:bodyPr/>
                    <a:lstStyle/>
                    <a:p>
                      <a:pPr algn="ctr"/>
                      <a:r>
                        <a:rPr lang="en-US" sz="1400" dirty="0">
                          <a:solidFill>
                            <a:schemeClr val="tx2">
                              <a:lumMod val="95000"/>
                            </a:schemeClr>
                          </a:solidFill>
                        </a:rPr>
                        <a:t>Maximum Graphics-Enabled VMs</a:t>
                      </a:r>
                    </a:p>
                  </a:txBody>
                  <a:tcPr>
                    <a:solidFill>
                      <a:schemeClr val="tx2">
                        <a:lumMod val="50000"/>
                      </a:schemeClr>
                    </a:solidFill>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pPr algn="ctr"/>
                      <a:r>
                        <a:rPr lang="en-US" sz="1400" dirty="0">
                          <a:solidFill>
                            <a:schemeClr val="tx2">
                              <a:lumMod val="95000"/>
                            </a:schemeClr>
                          </a:solidFill>
                        </a:rPr>
                        <a:t>Per GPU</a:t>
                      </a:r>
                    </a:p>
                  </a:txBody>
                  <a:tcPr anchor="ctr">
                    <a:solidFill>
                      <a:schemeClr val="tx2">
                        <a:lumMod val="50000"/>
                      </a:schemeClr>
                    </a:solidFill>
                  </a:tcPr>
                </a:tc>
                <a:tc>
                  <a:txBody>
                    <a:bodyPr/>
                    <a:lstStyle/>
                    <a:p>
                      <a:pPr algn="ctr"/>
                      <a:r>
                        <a:rPr lang="en-US" sz="1400" dirty="0">
                          <a:solidFill>
                            <a:schemeClr val="tx2">
                              <a:lumMod val="95000"/>
                            </a:schemeClr>
                          </a:solidFill>
                        </a:rPr>
                        <a:t>Per Card</a:t>
                      </a:r>
                    </a:p>
                  </a:txBody>
                  <a:tcPr anchor="ctr">
                    <a:solidFill>
                      <a:schemeClr val="tx2">
                        <a:lumMod val="50000"/>
                      </a:schemeClr>
                    </a:solidFill>
                  </a:tcPr>
                </a:tc>
                <a:tc>
                  <a:txBody>
                    <a:bodyPr/>
                    <a:lstStyle/>
                    <a:p>
                      <a:pPr algn="ctr"/>
                      <a:r>
                        <a:rPr lang="en-US" sz="1400" dirty="0">
                          <a:solidFill>
                            <a:schemeClr val="tx2">
                              <a:lumMod val="95000"/>
                            </a:schemeClr>
                          </a:solidFill>
                        </a:rPr>
                        <a:t>Per Server</a:t>
                      </a:r>
                      <a:r>
                        <a:rPr lang="en-US" sz="1400" baseline="0" dirty="0">
                          <a:solidFill>
                            <a:schemeClr val="tx2">
                              <a:lumMod val="95000"/>
                            </a:schemeClr>
                          </a:solidFill>
                        </a:rPr>
                        <a:t> </a:t>
                      </a:r>
                      <a:r>
                        <a:rPr lang="en-US" sz="1100" baseline="0" dirty="0">
                          <a:solidFill>
                            <a:schemeClr val="tx2">
                              <a:lumMod val="95000"/>
                            </a:schemeClr>
                          </a:solidFill>
                        </a:rPr>
                        <a:t>(3 Cards)</a:t>
                      </a:r>
                      <a:endParaRPr lang="en-US" sz="1100" dirty="0">
                        <a:solidFill>
                          <a:schemeClr val="tx2">
                            <a:lumMod val="95000"/>
                          </a:schemeClr>
                        </a:solidFill>
                      </a:endParaRPr>
                    </a:p>
                  </a:txBody>
                  <a:tcPr anchor="ctr">
                    <a:solidFill>
                      <a:schemeClr val="tx2">
                        <a:lumMod val="50000"/>
                      </a:schemeClr>
                    </a:solidFill>
                  </a:tcPr>
                </a:tc>
                <a:extLst>
                  <a:ext uri="{0D108BD9-81ED-4DB2-BD59-A6C34878D82A}">
                    <a16:rowId xmlns:a16="http://schemas.microsoft.com/office/drawing/2014/main" val="10001"/>
                  </a:ext>
                </a:extLst>
              </a:tr>
              <a:tr h="274320">
                <a:tc rowSpan="11">
                  <a:txBody>
                    <a:bodyPr/>
                    <a:lstStyle/>
                    <a:p>
                      <a:pPr algn="ctr"/>
                      <a:r>
                        <a:rPr lang="en-US" sz="1200" dirty="0"/>
                        <a:t>Tesla M60</a:t>
                      </a:r>
                    </a:p>
                  </a:txBody>
                  <a:tcPr anchor="ctr"/>
                </a:tc>
                <a:tc>
                  <a:txBody>
                    <a:bodyPr/>
                    <a:lstStyle/>
                    <a:p>
                      <a:pPr algn="ctr"/>
                      <a:r>
                        <a:rPr lang="en-US" sz="1200" dirty="0"/>
                        <a:t>M60-8Q</a:t>
                      </a:r>
                    </a:p>
                  </a:txBody>
                  <a:tcPr anchor="ctr"/>
                </a:tc>
                <a:tc>
                  <a:txBody>
                    <a:bodyPr/>
                    <a:lstStyle/>
                    <a:p>
                      <a:pPr algn="ctr"/>
                      <a:r>
                        <a:rPr lang="en-US" sz="1200" dirty="0"/>
                        <a:t>8GB</a:t>
                      </a:r>
                    </a:p>
                  </a:txBody>
                  <a:tcPr anchor="ctr"/>
                </a:tc>
                <a:tc>
                  <a:txBody>
                    <a:bodyPr/>
                    <a:lstStyle/>
                    <a:p>
                      <a:pPr algn="ctr"/>
                      <a:r>
                        <a:rPr lang="en-US" sz="1200" dirty="0"/>
                        <a:t>4</a:t>
                      </a:r>
                    </a:p>
                  </a:txBody>
                  <a:tcPr anchor="ctr"/>
                </a:tc>
                <a:tc>
                  <a:txBody>
                    <a:bodyPr/>
                    <a:lstStyle/>
                    <a:p>
                      <a:pPr algn="ctr"/>
                      <a:r>
                        <a:rPr lang="en-US" sz="1200" dirty="0"/>
                        <a:t>4096x2160</a:t>
                      </a:r>
                    </a:p>
                  </a:txBody>
                  <a:tcPr anchor="ctr"/>
                </a:tc>
                <a:tc>
                  <a:txBody>
                    <a:bodyPr/>
                    <a:lstStyle/>
                    <a:p>
                      <a:pPr algn="ctr"/>
                      <a:r>
                        <a:rPr lang="en-US" sz="1200" dirty="0"/>
                        <a:t>1</a:t>
                      </a:r>
                    </a:p>
                  </a:txBody>
                  <a:tcPr anchor="ctr"/>
                </a:tc>
                <a:tc>
                  <a:txBody>
                    <a:bodyPr/>
                    <a:lstStyle/>
                    <a:p>
                      <a:pPr algn="ctr"/>
                      <a:r>
                        <a:rPr lang="en-US" sz="1200" dirty="0"/>
                        <a:t>2</a:t>
                      </a:r>
                    </a:p>
                  </a:txBody>
                  <a:tcPr anchor="ctr"/>
                </a:tc>
                <a:tc>
                  <a:txBody>
                    <a:bodyPr/>
                    <a:lstStyle/>
                    <a:p>
                      <a:pPr algn="ctr"/>
                      <a:r>
                        <a:rPr lang="en-US" sz="1200" dirty="0"/>
                        <a:t>6</a:t>
                      </a:r>
                    </a:p>
                  </a:txBody>
                  <a:tcPr anchor="ctr"/>
                </a:tc>
                <a:extLst>
                  <a:ext uri="{0D108BD9-81ED-4DB2-BD59-A6C34878D82A}">
                    <a16:rowId xmlns:a16="http://schemas.microsoft.com/office/drawing/2014/main" val="10002"/>
                  </a:ext>
                </a:extLst>
              </a:tr>
              <a:tr h="274320">
                <a:tc vMerge="1">
                  <a:txBody>
                    <a:bodyPr/>
                    <a:lstStyle/>
                    <a:p>
                      <a:endParaRPr lang="en-US" dirty="0"/>
                    </a:p>
                  </a:txBody>
                  <a:tcPr/>
                </a:tc>
                <a:tc>
                  <a:txBody>
                    <a:bodyPr/>
                    <a:lstStyle/>
                    <a:p>
                      <a:pPr algn="ctr"/>
                      <a:r>
                        <a:rPr lang="en-US" sz="1200" dirty="0"/>
                        <a:t>M60-4Q</a:t>
                      </a:r>
                    </a:p>
                  </a:txBody>
                  <a:tcPr anchor="ctr"/>
                </a:tc>
                <a:tc>
                  <a:txBody>
                    <a:bodyPr/>
                    <a:lstStyle/>
                    <a:p>
                      <a:pPr algn="ctr"/>
                      <a:r>
                        <a:rPr lang="en-US" sz="1200" dirty="0"/>
                        <a:t>4GB</a:t>
                      </a:r>
                    </a:p>
                  </a:txBody>
                  <a:tcPr anchor="ctr"/>
                </a:tc>
                <a:tc>
                  <a:txBody>
                    <a:bodyPr/>
                    <a:lstStyle/>
                    <a:p>
                      <a:pPr algn="ctr"/>
                      <a:r>
                        <a:rPr lang="en-US" sz="1200" dirty="0"/>
                        <a:t>4</a:t>
                      </a:r>
                    </a:p>
                  </a:txBody>
                  <a:tcPr anchor="ctr"/>
                </a:tc>
                <a:tc>
                  <a:txBody>
                    <a:bodyPr/>
                    <a:lstStyle/>
                    <a:p>
                      <a:pPr algn="ctr"/>
                      <a:r>
                        <a:rPr lang="en-US" sz="1200" dirty="0"/>
                        <a:t>4096x2160</a:t>
                      </a:r>
                    </a:p>
                  </a:txBody>
                  <a:tcPr anchor="ctr"/>
                </a:tc>
                <a:tc>
                  <a:txBody>
                    <a:bodyPr/>
                    <a:lstStyle/>
                    <a:p>
                      <a:pPr algn="ctr"/>
                      <a:r>
                        <a:rPr lang="en-US" sz="1200" dirty="0"/>
                        <a:t>2</a:t>
                      </a:r>
                    </a:p>
                  </a:txBody>
                  <a:tcPr anchor="ctr"/>
                </a:tc>
                <a:tc>
                  <a:txBody>
                    <a:bodyPr/>
                    <a:lstStyle/>
                    <a:p>
                      <a:pPr algn="ctr"/>
                      <a:r>
                        <a:rPr lang="en-US" sz="1200" dirty="0"/>
                        <a:t>4</a:t>
                      </a:r>
                    </a:p>
                  </a:txBody>
                  <a:tcPr anchor="ctr"/>
                </a:tc>
                <a:tc>
                  <a:txBody>
                    <a:bodyPr/>
                    <a:lstStyle/>
                    <a:p>
                      <a:pPr algn="ctr"/>
                      <a:r>
                        <a:rPr lang="en-US" sz="1200" dirty="0"/>
                        <a:t>12</a:t>
                      </a:r>
                    </a:p>
                  </a:txBody>
                  <a:tcPr anchor="ctr"/>
                </a:tc>
                <a:extLst>
                  <a:ext uri="{0D108BD9-81ED-4DB2-BD59-A6C34878D82A}">
                    <a16:rowId xmlns:a16="http://schemas.microsoft.com/office/drawing/2014/main" val="10003"/>
                  </a:ext>
                </a:extLst>
              </a:tr>
              <a:tr h="274320">
                <a:tc vMerge="1">
                  <a:txBody>
                    <a:bodyPr/>
                    <a:lstStyle/>
                    <a:p>
                      <a:endParaRPr lang="en-US" dirty="0"/>
                    </a:p>
                  </a:txBody>
                  <a:tcPr/>
                </a:tc>
                <a:tc>
                  <a:txBody>
                    <a:bodyPr/>
                    <a:lstStyle/>
                    <a:p>
                      <a:pPr algn="ctr"/>
                      <a:r>
                        <a:rPr lang="en-US" sz="1200" dirty="0"/>
                        <a:t>M60-2Q</a:t>
                      </a:r>
                    </a:p>
                  </a:txBody>
                  <a:tcPr anchor="ctr"/>
                </a:tc>
                <a:tc>
                  <a:txBody>
                    <a:bodyPr/>
                    <a:lstStyle/>
                    <a:p>
                      <a:pPr algn="ctr"/>
                      <a:r>
                        <a:rPr lang="en-US" sz="1200" dirty="0"/>
                        <a:t>2GB</a:t>
                      </a:r>
                    </a:p>
                  </a:txBody>
                  <a:tcPr anchor="ctr"/>
                </a:tc>
                <a:tc>
                  <a:txBody>
                    <a:bodyPr/>
                    <a:lstStyle/>
                    <a:p>
                      <a:pPr algn="ctr"/>
                      <a:r>
                        <a:rPr lang="en-US" sz="1200" dirty="0"/>
                        <a:t>4</a:t>
                      </a:r>
                    </a:p>
                  </a:txBody>
                  <a:tcPr anchor="ctr"/>
                </a:tc>
                <a:tc>
                  <a:txBody>
                    <a:bodyPr/>
                    <a:lstStyle/>
                    <a:p>
                      <a:pPr algn="ctr"/>
                      <a:r>
                        <a:rPr lang="en-US" sz="1200" dirty="0"/>
                        <a:t>4096x2160</a:t>
                      </a:r>
                    </a:p>
                  </a:txBody>
                  <a:tcPr anchor="ctr"/>
                </a:tc>
                <a:tc>
                  <a:txBody>
                    <a:bodyPr/>
                    <a:lstStyle/>
                    <a:p>
                      <a:pPr algn="ctr"/>
                      <a:r>
                        <a:rPr lang="en-US" sz="1200" dirty="0"/>
                        <a:t>4</a:t>
                      </a:r>
                    </a:p>
                  </a:txBody>
                  <a:tcPr anchor="ctr"/>
                </a:tc>
                <a:tc>
                  <a:txBody>
                    <a:bodyPr/>
                    <a:lstStyle/>
                    <a:p>
                      <a:pPr algn="ctr"/>
                      <a:r>
                        <a:rPr lang="en-US" sz="1200" dirty="0"/>
                        <a:t>8</a:t>
                      </a:r>
                    </a:p>
                  </a:txBody>
                  <a:tcPr anchor="ctr"/>
                </a:tc>
                <a:tc>
                  <a:txBody>
                    <a:bodyPr/>
                    <a:lstStyle/>
                    <a:p>
                      <a:pPr algn="ctr"/>
                      <a:r>
                        <a:rPr lang="en-US" sz="1200" dirty="0"/>
                        <a:t>24</a:t>
                      </a:r>
                    </a:p>
                  </a:txBody>
                  <a:tcPr anchor="ctr"/>
                </a:tc>
                <a:extLst>
                  <a:ext uri="{0D108BD9-81ED-4DB2-BD59-A6C34878D82A}">
                    <a16:rowId xmlns:a16="http://schemas.microsoft.com/office/drawing/2014/main" val="10004"/>
                  </a:ext>
                </a:extLst>
              </a:tr>
              <a:tr h="274320">
                <a:tc vMerge="1">
                  <a:txBody>
                    <a:bodyPr/>
                    <a:lstStyle/>
                    <a:p>
                      <a:endParaRPr lang="en-US"/>
                    </a:p>
                  </a:txBody>
                  <a:tcPr/>
                </a:tc>
                <a:tc>
                  <a:txBody>
                    <a:bodyPr/>
                    <a:lstStyle/>
                    <a:p>
                      <a:pPr algn="ctr"/>
                      <a:r>
                        <a:rPr lang="en-US" sz="1200" dirty="0"/>
                        <a:t>M60-1Q</a:t>
                      </a:r>
                    </a:p>
                  </a:txBody>
                  <a:tcPr anchor="ctr"/>
                </a:tc>
                <a:tc>
                  <a:txBody>
                    <a:bodyPr/>
                    <a:lstStyle/>
                    <a:p>
                      <a:pPr algn="ctr"/>
                      <a:r>
                        <a:rPr lang="en-US" sz="1200" dirty="0"/>
                        <a:t>1GB</a:t>
                      </a:r>
                    </a:p>
                  </a:txBody>
                  <a:tcPr anchor="ctr"/>
                </a:tc>
                <a:tc>
                  <a:txBody>
                    <a:bodyPr/>
                    <a:lstStyle/>
                    <a:p>
                      <a:pPr algn="ctr"/>
                      <a:r>
                        <a:rPr lang="en-US" sz="1200" dirty="0"/>
                        <a:t>2</a:t>
                      </a:r>
                    </a:p>
                  </a:txBody>
                  <a:tcPr anchor="ctr"/>
                </a:tc>
                <a:tc>
                  <a:txBody>
                    <a:bodyPr/>
                    <a:lstStyle/>
                    <a:p>
                      <a:pPr algn="ctr"/>
                      <a:r>
                        <a:rPr lang="en-US" sz="1200" dirty="0"/>
                        <a:t>4096x2160</a:t>
                      </a:r>
                    </a:p>
                  </a:txBody>
                  <a:tcPr anchor="ctr"/>
                </a:tc>
                <a:tc>
                  <a:txBody>
                    <a:bodyPr/>
                    <a:lstStyle/>
                    <a:p>
                      <a:pPr algn="ctr"/>
                      <a:r>
                        <a:rPr lang="en-US" sz="1200" dirty="0"/>
                        <a:t>8</a:t>
                      </a:r>
                    </a:p>
                  </a:txBody>
                  <a:tcPr anchor="ctr"/>
                </a:tc>
                <a:tc>
                  <a:txBody>
                    <a:bodyPr/>
                    <a:lstStyle/>
                    <a:p>
                      <a:pPr algn="ctr"/>
                      <a:r>
                        <a:rPr lang="en-US" sz="1200" dirty="0"/>
                        <a:t>16</a:t>
                      </a:r>
                    </a:p>
                  </a:txBody>
                  <a:tcPr anchor="ctr"/>
                </a:tc>
                <a:tc>
                  <a:txBody>
                    <a:bodyPr/>
                    <a:lstStyle/>
                    <a:p>
                      <a:pPr algn="ctr"/>
                      <a:r>
                        <a:rPr lang="en-US" sz="1200" dirty="0"/>
                        <a:t>48</a:t>
                      </a:r>
                    </a:p>
                  </a:txBody>
                  <a:tcPr anchor="ctr"/>
                </a:tc>
                <a:extLst>
                  <a:ext uri="{0D108BD9-81ED-4DB2-BD59-A6C34878D82A}">
                    <a16:rowId xmlns:a16="http://schemas.microsoft.com/office/drawing/2014/main" val="10005"/>
                  </a:ext>
                </a:extLst>
              </a:tr>
              <a:tr h="274320">
                <a:tc vMerge="1">
                  <a:txBody>
                    <a:bodyPr/>
                    <a:lstStyle/>
                    <a:p>
                      <a:endParaRPr lang="en-US" dirty="0"/>
                    </a:p>
                  </a:txBody>
                  <a:tcPr/>
                </a:tc>
                <a:tc>
                  <a:txBody>
                    <a:bodyPr/>
                    <a:lstStyle/>
                    <a:p>
                      <a:pPr algn="ctr"/>
                      <a:r>
                        <a:rPr lang="en-US" sz="1200" dirty="0"/>
                        <a:t>M60-0Q</a:t>
                      </a:r>
                    </a:p>
                  </a:txBody>
                  <a:tcPr anchor="ctr"/>
                </a:tc>
                <a:tc>
                  <a:txBody>
                    <a:bodyPr/>
                    <a:lstStyle/>
                    <a:p>
                      <a:pPr algn="ctr"/>
                      <a:r>
                        <a:rPr lang="en-US" sz="1200" dirty="0"/>
                        <a:t>512MB</a:t>
                      </a:r>
                    </a:p>
                  </a:txBody>
                  <a:tcPr anchor="ctr"/>
                </a:tc>
                <a:tc>
                  <a:txBody>
                    <a:bodyPr/>
                    <a:lstStyle/>
                    <a:p>
                      <a:pPr algn="ctr"/>
                      <a:r>
                        <a:rPr lang="en-US" sz="1200" dirty="0"/>
                        <a:t>2</a:t>
                      </a:r>
                    </a:p>
                  </a:txBody>
                  <a:tcPr anchor="ctr"/>
                </a:tc>
                <a:tc>
                  <a:txBody>
                    <a:bodyPr/>
                    <a:lstStyle/>
                    <a:p>
                      <a:pPr algn="ctr"/>
                      <a:r>
                        <a:rPr lang="en-US" sz="1200" dirty="0"/>
                        <a:t>2560x1600</a:t>
                      </a:r>
                    </a:p>
                  </a:txBody>
                  <a:tcPr anchor="ctr"/>
                </a:tc>
                <a:tc>
                  <a:txBody>
                    <a:bodyPr/>
                    <a:lstStyle/>
                    <a:p>
                      <a:pPr algn="ctr"/>
                      <a:r>
                        <a:rPr lang="en-US" sz="1200" dirty="0"/>
                        <a:t>16</a:t>
                      </a:r>
                    </a:p>
                  </a:txBody>
                  <a:tcPr anchor="ctr"/>
                </a:tc>
                <a:tc>
                  <a:txBody>
                    <a:bodyPr/>
                    <a:lstStyle/>
                    <a:p>
                      <a:pPr algn="ctr"/>
                      <a:r>
                        <a:rPr lang="en-US" sz="1200" dirty="0"/>
                        <a:t>32</a:t>
                      </a:r>
                    </a:p>
                  </a:txBody>
                  <a:tcPr anchor="ctr"/>
                </a:tc>
                <a:tc>
                  <a:txBody>
                    <a:bodyPr/>
                    <a:lstStyle/>
                    <a:p>
                      <a:pPr algn="ctr"/>
                      <a:r>
                        <a:rPr lang="en-US" sz="1200" dirty="0"/>
                        <a:t>96</a:t>
                      </a:r>
                    </a:p>
                  </a:txBody>
                  <a:tcPr anchor="ctr"/>
                </a:tc>
                <a:extLst>
                  <a:ext uri="{0D108BD9-81ED-4DB2-BD59-A6C34878D82A}">
                    <a16:rowId xmlns:a16="http://schemas.microsoft.com/office/drawing/2014/main" val="10006"/>
                  </a:ext>
                </a:extLst>
              </a:tr>
              <a:tr h="274320">
                <a:tc vMerge="1">
                  <a:txBody>
                    <a:bodyPr/>
                    <a:lstStyle/>
                    <a:p>
                      <a:endParaRPr lang="en-US" dirty="0"/>
                    </a:p>
                  </a:txBody>
                  <a:tcPr/>
                </a:tc>
                <a:tc>
                  <a:txBody>
                    <a:bodyPr/>
                    <a:lstStyle/>
                    <a:p>
                      <a:pPr algn="ctr"/>
                      <a:r>
                        <a:rPr lang="en-US" sz="1200" dirty="0"/>
                        <a:t>M60-1B</a:t>
                      </a:r>
                    </a:p>
                  </a:txBody>
                  <a:tcPr anchor="ctr"/>
                </a:tc>
                <a:tc>
                  <a:txBody>
                    <a:bodyPr/>
                    <a:lstStyle/>
                    <a:p>
                      <a:pPr algn="ctr"/>
                      <a:r>
                        <a:rPr lang="en-US" sz="1200" dirty="0"/>
                        <a:t>1GB</a:t>
                      </a:r>
                    </a:p>
                  </a:txBody>
                  <a:tcPr anchor="ctr"/>
                </a:tc>
                <a:tc>
                  <a:txBody>
                    <a:bodyPr/>
                    <a:lstStyle/>
                    <a:p>
                      <a:pPr algn="ctr"/>
                      <a:r>
                        <a:rPr lang="en-US" sz="1200" dirty="0"/>
                        <a:t>4</a:t>
                      </a:r>
                    </a:p>
                  </a:txBody>
                  <a:tcPr anchor="ctr"/>
                </a:tc>
                <a:tc>
                  <a:txBody>
                    <a:bodyPr/>
                    <a:lstStyle/>
                    <a:p>
                      <a:pPr algn="ctr"/>
                      <a:r>
                        <a:rPr lang="en-US" sz="1200" dirty="0"/>
                        <a:t>2560x1600</a:t>
                      </a:r>
                    </a:p>
                  </a:txBody>
                  <a:tcPr anchor="ctr"/>
                </a:tc>
                <a:tc>
                  <a:txBody>
                    <a:bodyPr/>
                    <a:lstStyle/>
                    <a:p>
                      <a:pPr algn="ctr"/>
                      <a:r>
                        <a:rPr lang="en-US" sz="1200" dirty="0"/>
                        <a:t>8</a:t>
                      </a:r>
                    </a:p>
                  </a:txBody>
                  <a:tcPr anchor="ctr"/>
                </a:tc>
                <a:tc>
                  <a:txBody>
                    <a:bodyPr/>
                    <a:lstStyle/>
                    <a:p>
                      <a:pPr algn="ctr"/>
                      <a:r>
                        <a:rPr lang="en-US" sz="1200" dirty="0"/>
                        <a:t>16</a:t>
                      </a:r>
                    </a:p>
                  </a:txBody>
                  <a:tcPr anchor="ctr"/>
                </a:tc>
                <a:tc>
                  <a:txBody>
                    <a:bodyPr/>
                    <a:lstStyle/>
                    <a:p>
                      <a:pPr algn="ctr"/>
                      <a:r>
                        <a:rPr lang="en-US" sz="1200" dirty="0"/>
                        <a:t>48</a:t>
                      </a:r>
                    </a:p>
                  </a:txBody>
                  <a:tcPr anchor="ctr"/>
                </a:tc>
                <a:extLst>
                  <a:ext uri="{0D108BD9-81ED-4DB2-BD59-A6C34878D82A}">
                    <a16:rowId xmlns:a16="http://schemas.microsoft.com/office/drawing/2014/main" val="10007"/>
                  </a:ext>
                </a:extLst>
              </a:tr>
              <a:tr h="274320">
                <a:tc vMerge="1">
                  <a:txBody>
                    <a:bodyPr/>
                    <a:lstStyle/>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M60-0B</a:t>
                      </a:r>
                    </a:p>
                  </a:txBody>
                  <a:tcPr anchor="ctr"/>
                </a:tc>
                <a:tc>
                  <a:txBody>
                    <a:bodyPr/>
                    <a:lstStyle/>
                    <a:p>
                      <a:pPr algn="ctr"/>
                      <a:r>
                        <a:rPr lang="en-US" sz="1200" dirty="0"/>
                        <a:t>512GB</a:t>
                      </a:r>
                    </a:p>
                  </a:txBody>
                  <a:tcPr anchor="ctr"/>
                </a:tc>
                <a:tc>
                  <a:txBody>
                    <a:bodyPr/>
                    <a:lstStyle/>
                    <a:p>
                      <a:pPr algn="ctr"/>
                      <a:r>
                        <a:rPr lang="en-US" sz="1200" dirty="0"/>
                        <a:t>2</a:t>
                      </a:r>
                    </a:p>
                  </a:txBody>
                  <a:tcPr anchor="ctr"/>
                </a:tc>
                <a:tc>
                  <a:txBody>
                    <a:bodyPr/>
                    <a:lstStyle/>
                    <a:p>
                      <a:pPr algn="ctr"/>
                      <a:r>
                        <a:rPr lang="en-US" sz="1200" dirty="0"/>
                        <a:t>2560x1600</a:t>
                      </a:r>
                    </a:p>
                  </a:txBody>
                  <a:tcPr anchor="ctr"/>
                </a:tc>
                <a:tc>
                  <a:txBody>
                    <a:bodyPr/>
                    <a:lstStyle/>
                    <a:p>
                      <a:pPr algn="ctr"/>
                      <a:r>
                        <a:rPr lang="en-US" sz="1200" dirty="0"/>
                        <a:t>16</a:t>
                      </a:r>
                    </a:p>
                  </a:txBody>
                  <a:tcPr anchor="ctr"/>
                </a:tc>
                <a:tc>
                  <a:txBody>
                    <a:bodyPr/>
                    <a:lstStyle/>
                    <a:p>
                      <a:pPr algn="ctr"/>
                      <a:r>
                        <a:rPr lang="en-US" sz="1200" dirty="0"/>
                        <a:t>31</a:t>
                      </a:r>
                    </a:p>
                  </a:txBody>
                  <a:tcPr anchor="ctr"/>
                </a:tc>
                <a:tc>
                  <a:txBody>
                    <a:bodyPr/>
                    <a:lstStyle/>
                    <a:p>
                      <a:pPr algn="ctr"/>
                      <a:r>
                        <a:rPr lang="en-US" sz="1200" dirty="0"/>
                        <a:t>96</a:t>
                      </a:r>
                    </a:p>
                  </a:txBody>
                  <a:tcPr anchor="ctr"/>
                </a:tc>
                <a:extLst>
                  <a:ext uri="{0D108BD9-81ED-4DB2-BD59-A6C34878D82A}">
                    <a16:rowId xmlns:a16="http://schemas.microsoft.com/office/drawing/2014/main" val="10008"/>
                  </a:ext>
                </a:extLst>
              </a:tr>
              <a:tr h="274320">
                <a:tc vMerge="1">
                  <a:txBody>
                    <a:bodyPr/>
                    <a:lstStyle/>
                    <a:p>
                      <a:endParaRPr lang="en-US" dirty="0"/>
                    </a:p>
                  </a:txBody>
                  <a:tcPr/>
                </a:tc>
                <a:tc>
                  <a:txBody>
                    <a:bodyPr/>
                    <a:lstStyle/>
                    <a:p>
                      <a:pPr algn="ctr"/>
                      <a:r>
                        <a:rPr lang="en-US" sz="1200" dirty="0"/>
                        <a:t>M60-8A</a:t>
                      </a:r>
                    </a:p>
                  </a:txBody>
                  <a:tcPr anchor="ctr"/>
                </a:tc>
                <a:tc>
                  <a:txBody>
                    <a:bodyPr/>
                    <a:lstStyle/>
                    <a:p>
                      <a:pPr algn="ctr"/>
                      <a:r>
                        <a:rPr lang="en-US" sz="1200" dirty="0"/>
                        <a:t>8GB</a:t>
                      </a:r>
                    </a:p>
                  </a:txBody>
                  <a:tcPr anchor="ctr"/>
                </a:tc>
                <a:tc>
                  <a:txBody>
                    <a:bodyPr/>
                    <a:lstStyle/>
                    <a:p>
                      <a:pPr algn="ctr"/>
                      <a:r>
                        <a:rPr lang="en-US" sz="1200" dirty="0"/>
                        <a:t>1</a:t>
                      </a:r>
                    </a:p>
                  </a:txBody>
                  <a:tcPr anchor="ctr"/>
                </a:tc>
                <a:tc>
                  <a:txBody>
                    <a:bodyPr/>
                    <a:lstStyle/>
                    <a:p>
                      <a:pPr algn="ctr"/>
                      <a:r>
                        <a:rPr lang="en-US" sz="1200" dirty="0"/>
                        <a:t>1280x1024</a:t>
                      </a:r>
                    </a:p>
                  </a:txBody>
                  <a:tcPr anchor="ctr"/>
                </a:tc>
                <a:tc>
                  <a:txBody>
                    <a:bodyPr/>
                    <a:lstStyle/>
                    <a:p>
                      <a:pPr algn="ctr"/>
                      <a:r>
                        <a:rPr lang="en-US" sz="1200" dirty="0"/>
                        <a:t>1</a:t>
                      </a:r>
                    </a:p>
                  </a:txBody>
                  <a:tcPr anchor="ctr"/>
                </a:tc>
                <a:tc>
                  <a:txBody>
                    <a:bodyPr/>
                    <a:lstStyle/>
                    <a:p>
                      <a:pPr algn="ctr"/>
                      <a:r>
                        <a:rPr lang="en-US" sz="1200" dirty="0"/>
                        <a:t>2</a:t>
                      </a:r>
                    </a:p>
                  </a:txBody>
                  <a:tcPr anchor="ctr"/>
                </a:tc>
                <a:tc>
                  <a:txBody>
                    <a:bodyPr/>
                    <a:lstStyle/>
                    <a:p>
                      <a:pPr algn="ctr"/>
                      <a:r>
                        <a:rPr lang="en-US" sz="1200" dirty="0"/>
                        <a:t>6</a:t>
                      </a:r>
                    </a:p>
                  </a:txBody>
                  <a:tcPr anchor="ctr"/>
                </a:tc>
                <a:extLst>
                  <a:ext uri="{0D108BD9-81ED-4DB2-BD59-A6C34878D82A}">
                    <a16:rowId xmlns:a16="http://schemas.microsoft.com/office/drawing/2014/main" val="10009"/>
                  </a:ext>
                </a:extLst>
              </a:tr>
              <a:tr h="274320">
                <a:tc vMerge="1">
                  <a:txBody>
                    <a:bodyPr/>
                    <a:lstStyle/>
                    <a:p>
                      <a:endParaRPr lang="en-US" dirty="0"/>
                    </a:p>
                  </a:txBody>
                  <a:tcPr/>
                </a:tc>
                <a:tc>
                  <a:txBody>
                    <a:bodyPr/>
                    <a:lstStyle/>
                    <a:p>
                      <a:pPr algn="ctr"/>
                      <a:r>
                        <a:rPr lang="en-US" sz="1200" dirty="0"/>
                        <a:t>M60-4A</a:t>
                      </a:r>
                    </a:p>
                  </a:txBody>
                  <a:tcPr anchor="ctr"/>
                </a:tc>
                <a:tc>
                  <a:txBody>
                    <a:bodyPr/>
                    <a:lstStyle/>
                    <a:p>
                      <a:pPr algn="ctr"/>
                      <a:r>
                        <a:rPr lang="en-US" sz="1200" dirty="0"/>
                        <a:t>4GB</a:t>
                      </a:r>
                    </a:p>
                  </a:txBody>
                  <a:tcPr anchor="ctr"/>
                </a:tc>
                <a:tc>
                  <a:txBody>
                    <a:bodyPr/>
                    <a:lstStyle/>
                    <a:p>
                      <a:pPr algn="ctr"/>
                      <a:r>
                        <a:rPr lang="en-US" sz="1200" dirty="0"/>
                        <a:t>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1280x1024</a:t>
                      </a:r>
                    </a:p>
                  </a:txBody>
                  <a:tcPr anchor="ctr"/>
                </a:tc>
                <a:tc>
                  <a:txBody>
                    <a:bodyPr/>
                    <a:lstStyle/>
                    <a:p>
                      <a:pPr algn="ctr"/>
                      <a:r>
                        <a:rPr lang="en-US" sz="1200" dirty="0"/>
                        <a:t>2</a:t>
                      </a:r>
                    </a:p>
                  </a:txBody>
                  <a:tcPr anchor="ctr"/>
                </a:tc>
                <a:tc>
                  <a:txBody>
                    <a:bodyPr/>
                    <a:lstStyle/>
                    <a:p>
                      <a:pPr algn="ctr"/>
                      <a:r>
                        <a:rPr lang="en-US" sz="1200" dirty="0"/>
                        <a:t>4</a:t>
                      </a:r>
                    </a:p>
                  </a:txBody>
                  <a:tcPr anchor="ctr"/>
                </a:tc>
                <a:tc>
                  <a:txBody>
                    <a:bodyPr/>
                    <a:lstStyle/>
                    <a:p>
                      <a:pPr algn="ctr"/>
                      <a:r>
                        <a:rPr lang="en-US" sz="1200" dirty="0"/>
                        <a:t>12</a:t>
                      </a:r>
                    </a:p>
                  </a:txBody>
                  <a:tcPr anchor="ctr"/>
                </a:tc>
                <a:extLst>
                  <a:ext uri="{0D108BD9-81ED-4DB2-BD59-A6C34878D82A}">
                    <a16:rowId xmlns:a16="http://schemas.microsoft.com/office/drawing/2014/main" val="10010"/>
                  </a:ext>
                </a:extLst>
              </a:tr>
              <a:tr h="274320">
                <a:tc vMerge="1">
                  <a:txBody>
                    <a:bodyPr/>
                    <a:lstStyle/>
                    <a:p>
                      <a:endParaRPr lang="en-US" dirty="0"/>
                    </a:p>
                  </a:txBody>
                  <a:tcPr/>
                </a:tc>
                <a:tc>
                  <a:txBody>
                    <a:bodyPr/>
                    <a:lstStyle/>
                    <a:p>
                      <a:pPr algn="ctr"/>
                      <a:r>
                        <a:rPr lang="en-US" sz="1200" dirty="0"/>
                        <a:t>M60-2A</a:t>
                      </a:r>
                    </a:p>
                  </a:txBody>
                  <a:tcPr anchor="ctr"/>
                </a:tc>
                <a:tc>
                  <a:txBody>
                    <a:bodyPr/>
                    <a:lstStyle/>
                    <a:p>
                      <a:pPr algn="ctr"/>
                      <a:r>
                        <a:rPr lang="en-US" sz="1200" dirty="0"/>
                        <a:t>2GB</a:t>
                      </a:r>
                    </a:p>
                  </a:txBody>
                  <a:tcPr anchor="ctr"/>
                </a:tc>
                <a:tc>
                  <a:txBody>
                    <a:bodyPr/>
                    <a:lstStyle/>
                    <a:p>
                      <a:pPr algn="ctr"/>
                      <a:r>
                        <a:rPr lang="en-US" sz="1200" dirty="0"/>
                        <a:t>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1280x1024</a:t>
                      </a:r>
                    </a:p>
                  </a:txBody>
                  <a:tcPr anchor="ctr"/>
                </a:tc>
                <a:tc>
                  <a:txBody>
                    <a:bodyPr/>
                    <a:lstStyle/>
                    <a:p>
                      <a:pPr algn="ctr"/>
                      <a:r>
                        <a:rPr lang="en-US" sz="1200" dirty="0"/>
                        <a:t>4</a:t>
                      </a:r>
                    </a:p>
                  </a:txBody>
                  <a:tcPr anchor="ctr"/>
                </a:tc>
                <a:tc>
                  <a:txBody>
                    <a:bodyPr/>
                    <a:lstStyle/>
                    <a:p>
                      <a:pPr algn="ctr"/>
                      <a:r>
                        <a:rPr lang="en-US" sz="1200" dirty="0"/>
                        <a:t>8</a:t>
                      </a:r>
                    </a:p>
                  </a:txBody>
                  <a:tcPr anchor="ctr"/>
                </a:tc>
                <a:tc>
                  <a:txBody>
                    <a:bodyPr/>
                    <a:lstStyle/>
                    <a:p>
                      <a:pPr algn="ctr"/>
                      <a:r>
                        <a:rPr lang="en-US" sz="1200" dirty="0"/>
                        <a:t>24</a:t>
                      </a:r>
                    </a:p>
                  </a:txBody>
                  <a:tcPr anchor="ctr"/>
                </a:tc>
                <a:extLst>
                  <a:ext uri="{0D108BD9-81ED-4DB2-BD59-A6C34878D82A}">
                    <a16:rowId xmlns:a16="http://schemas.microsoft.com/office/drawing/2014/main" val="10011"/>
                  </a:ext>
                </a:extLst>
              </a:tr>
              <a:tr h="274320">
                <a:tc vMerge="1">
                  <a:txBody>
                    <a:bodyPr/>
                    <a:lstStyle/>
                    <a:p>
                      <a:endParaRPr lang="en-US" dirty="0"/>
                    </a:p>
                  </a:txBody>
                  <a:tcPr/>
                </a:tc>
                <a:tc>
                  <a:txBody>
                    <a:bodyPr/>
                    <a:lstStyle/>
                    <a:p>
                      <a:pPr algn="ctr"/>
                      <a:r>
                        <a:rPr lang="en-US" sz="1200" dirty="0"/>
                        <a:t>M60-1A</a:t>
                      </a:r>
                    </a:p>
                  </a:txBody>
                  <a:tcPr anchor="ctr"/>
                </a:tc>
                <a:tc>
                  <a:txBody>
                    <a:bodyPr/>
                    <a:lstStyle/>
                    <a:p>
                      <a:pPr algn="ctr"/>
                      <a:r>
                        <a:rPr lang="en-US" sz="1200" dirty="0"/>
                        <a:t>1GB</a:t>
                      </a:r>
                    </a:p>
                  </a:txBody>
                  <a:tcPr anchor="ctr"/>
                </a:tc>
                <a:tc>
                  <a:txBody>
                    <a:bodyPr/>
                    <a:lstStyle/>
                    <a:p>
                      <a:pPr algn="ctr"/>
                      <a:r>
                        <a:rPr lang="en-US" sz="1200" dirty="0"/>
                        <a:t>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1280x1024</a:t>
                      </a:r>
                    </a:p>
                  </a:txBody>
                  <a:tcPr anchor="ctr"/>
                </a:tc>
                <a:tc>
                  <a:txBody>
                    <a:bodyPr/>
                    <a:lstStyle/>
                    <a:p>
                      <a:pPr algn="ctr"/>
                      <a:r>
                        <a:rPr lang="en-US" sz="1200" dirty="0"/>
                        <a:t>8</a:t>
                      </a:r>
                    </a:p>
                  </a:txBody>
                  <a:tcPr anchor="ctr"/>
                </a:tc>
                <a:tc>
                  <a:txBody>
                    <a:bodyPr/>
                    <a:lstStyle/>
                    <a:p>
                      <a:pPr algn="ctr"/>
                      <a:r>
                        <a:rPr lang="en-US" sz="1200" dirty="0"/>
                        <a:t>16</a:t>
                      </a:r>
                    </a:p>
                  </a:txBody>
                  <a:tcPr anchor="ctr"/>
                </a:tc>
                <a:tc>
                  <a:txBody>
                    <a:bodyPr/>
                    <a:lstStyle/>
                    <a:p>
                      <a:pPr algn="ctr"/>
                      <a:r>
                        <a:rPr lang="en-US" sz="1200" dirty="0"/>
                        <a:t>48</a:t>
                      </a: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766755678"/>
      </p:ext>
    </p:extLst>
  </p:cSld>
  <p:clrMapOvr>
    <a:masterClrMapping/>
  </p:clrMapOvr>
  <p:transition spd="med">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GPU – M60 Supported Guest OS</a:t>
            </a:r>
          </a:p>
        </p:txBody>
      </p:sp>
      <p:graphicFrame>
        <p:nvGraphicFramePr>
          <p:cNvPr id="3" name="Table 2"/>
          <p:cNvGraphicFramePr>
            <a:graphicFrameLocks noGrp="1"/>
          </p:cNvGraphicFramePr>
          <p:nvPr>
            <p:extLst>
              <p:ext uri="{D42A27DB-BD31-4B8C-83A1-F6EECF244321}">
                <p14:modId xmlns:p14="http://schemas.microsoft.com/office/powerpoint/2010/main" val="2628871802"/>
              </p:ext>
            </p:extLst>
          </p:nvPr>
        </p:nvGraphicFramePr>
        <p:xfrm>
          <a:off x="274322" y="923471"/>
          <a:ext cx="4665071" cy="3992880"/>
        </p:xfrm>
        <a:graphic>
          <a:graphicData uri="http://schemas.openxmlformats.org/drawingml/2006/table">
            <a:tbl>
              <a:tblPr firstRow="1" bandRow="1">
                <a:tableStyleId>{5C22544A-7EE6-4342-B048-85BDC9FD1C3A}</a:tableStyleId>
              </a:tblPr>
              <a:tblGrid>
                <a:gridCol w="827857">
                  <a:extLst>
                    <a:ext uri="{9D8B030D-6E8A-4147-A177-3AD203B41FA5}">
                      <a16:colId xmlns:a16="http://schemas.microsoft.com/office/drawing/2014/main" val="20000"/>
                    </a:ext>
                  </a:extLst>
                </a:gridCol>
                <a:gridCol w="1012371">
                  <a:extLst>
                    <a:ext uri="{9D8B030D-6E8A-4147-A177-3AD203B41FA5}">
                      <a16:colId xmlns:a16="http://schemas.microsoft.com/office/drawing/2014/main" val="20001"/>
                    </a:ext>
                  </a:extLst>
                </a:gridCol>
                <a:gridCol w="738868">
                  <a:extLst>
                    <a:ext uri="{9D8B030D-6E8A-4147-A177-3AD203B41FA5}">
                      <a16:colId xmlns:a16="http://schemas.microsoft.com/office/drawing/2014/main" val="20002"/>
                    </a:ext>
                  </a:extLst>
                </a:gridCol>
                <a:gridCol w="738868">
                  <a:extLst>
                    <a:ext uri="{9D8B030D-6E8A-4147-A177-3AD203B41FA5}">
                      <a16:colId xmlns:a16="http://schemas.microsoft.com/office/drawing/2014/main" val="20003"/>
                    </a:ext>
                  </a:extLst>
                </a:gridCol>
                <a:gridCol w="1347107">
                  <a:extLst>
                    <a:ext uri="{9D8B030D-6E8A-4147-A177-3AD203B41FA5}">
                      <a16:colId xmlns:a16="http://schemas.microsoft.com/office/drawing/2014/main" val="20004"/>
                    </a:ext>
                  </a:extLst>
                </a:gridCol>
              </a:tblGrid>
              <a:tr h="309336">
                <a:tc rowSpan="2">
                  <a:txBody>
                    <a:bodyPr/>
                    <a:lstStyle/>
                    <a:p>
                      <a:pPr algn="ctr"/>
                      <a:r>
                        <a:rPr lang="en-US" sz="1400" dirty="0">
                          <a:solidFill>
                            <a:schemeClr val="tx2">
                              <a:lumMod val="95000"/>
                            </a:schemeClr>
                          </a:solidFill>
                        </a:rPr>
                        <a:t>Card</a:t>
                      </a:r>
                    </a:p>
                  </a:txBody>
                  <a:tcPr anchor="ctr">
                    <a:solidFill>
                      <a:schemeClr val="tx2">
                        <a:lumMod val="50000"/>
                      </a:schemeClr>
                    </a:solidFill>
                  </a:tcPr>
                </a:tc>
                <a:tc rowSpan="2">
                  <a:txBody>
                    <a:bodyPr/>
                    <a:lstStyle/>
                    <a:p>
                      <a:pPr algn="ctr"/>
                      <a:r>
                        <a:rPr lang="en-US" sz="1400" dirty="0" err="1">
                          <a:solidFill>
                            <a:schemeClr val="tx2">
                              <a:lumMod val="95000"/>
                            </a:schemeClr>
                          </a:solidFill>
                        </a:rPr>
                        <a:t>vGPU</a:t>
                      </a:r>
                      <a:r>
                        <a:rPr lang="en-US" sz="1400" dirty="0">
                          <a:solidFill>
                            <a:schemeClr val="tx2">
                              <a:lumMod val="95000"/>
                            </a:schemeClr>
                          </a:solidFill>
                        </a:rPr>
                        <a:t> Profile</a:t>
                      </a:r>
                    </a:p>
                  </a:txBody>
                  <a:tcPr anchor="ctr">
                    <a:solidFill>
                      <a:schemeClr val="tx2">
                        <a:lumMod val="50000"/>
                      </a:schemeClr>
                    </a:solidFill>
                  </a:tcPr>
                </a:tc>
                <a:tc gridSpan="2">
                  <a:txBody>
                    <a:bodyPr/>
                    <a:lstStyle/>
                    <a:p>
                      <a:pPr algn="ctr"/>
                      <a:r>
                        <a:rPr lang="en-US" sz="1400" dirty="0">
                          <a:solidFill>
                            <a:schemeClr val="tx2">
                              <a:lumMod val="95000"/>
                            </a:schemeClr>
                          </a:solidFill>
                        </a:rPr>
                        <a:t>Guest</a:t>
                      </a:r>
                      <a:r>
                        <a:rPr lang="en-US" sz="1400" baseline="0" dirty="0">
                          <a:solidFill>
                            <a:schemeClr val="tx2">
                              <a:lumMod val="95000"/>
                            </a:schemeClr>
                          </a:solidFill>
                        </a:rPr>
                        <a:t> VM OS Supported*</a:t>
                      </a:r>
                      <a:endParaRPr lang="en-US" sz="1400" dirty="0">
                        <a:solidFill>
                          <a:schemeClr val="tx2">
                            <a:lumMod val="95000"/>
                          </a:schemeClr>
                        </a:solidFill>
                      </a:endParaRPr>
                    </a:p>
                  </a:txBody>
                  <a:tcPr>
                    <a:solidFill>
                      <a:schemeClr val="tx2">
                        <a:lumMod val="50000"/>
                      </a:schemeClr>
                    </a:solidFill>
                  </a:tcPr>
                </a:tc>
                <a:tc hMerge="1">
                  <a:txBody>
                    <a:bodyPr/>
                    <a:lstStyle/>
                    <a:p>
                      <a:pPr algn="ctr"/>
                      <a:endParaRPr lang="en-US" sz="1400" dirty="0">
                        <a:solidFill>
                          <a:schemeClr val="tx2">
                            <a:lumMod val="95000"/>
                          </a:schemeClr>
                        </a:solidFill>
                      </a:endParaRPr>
                    </a:p>
                  </a:txBody>
                  <a:tcPr>
                    <a:solidFill>
                      <a:schemeClr val="tx2">
                        <a:lumMod val="50000"/>
                      </a:schemeClr>
                    </a:solidFill>
                  </a:tcPr>
                </a:tc>
                <a:tc rowSpan="2">
                  <a:txBody>
                    <a:bodyPr/>
                    <a:lstStyle/>
                    <a:p>
                      <a:pPr algn="ctr"/>
                      <a:r>
                        <a:rPr lang="en-US" sz="1400" dirty="0">
                          <a:solidFill>
                            <a:schemeClr val="tx2">
                              <a:lumMod val="95000"/>
                            </a:schemeClr>
                          </a:solidFill>
                        </a:rPr>
                        <a:t>Grid License Required</a:t>
                      </a:r>
                    </a:p>
                  </a:txBody>
                  <a:tcPr anchor="ctr">
                    <a:solidFill>
                      <a:schemeClr val="tx2">
                        <a:lumMod val="50000"/>
                      </a:schemeClr>
                    </a:solidFill>
                  </a:tcPr>
                </a:tc>
                <a:extLst>
                  <a:ext uri="{0D108BD9-81ED-4DB2-BD59-A6C34878D82A}">
                    <a16:rowId xmlns:a16="http://schemas.microsoft.com/office/drawing/2014/main" val="10000"/>
                  </a:ext>
                </a:extLst>
              </a:tr>
              <a:tr h="0">
                <a:tc vMerge="1">
                  <a:txBody>
                    <a:bodyPr/>
                    <a:lstStyle/>
                    <a:p>
                      <a:endParaRPr lang="en-US"/>
                    </a:p>
                  </a:txBody>
                  <a:tcPr/>
                </a:tc>
                <a:tc vMerge="1">
                  <a:txBody>
                    <a:bodyPr/>
                    <a:lstStyle/>
                    <a:p>
                      <a:endParaRPr lang="en-US"/>
                    </a:p>
                  </a:txBody>
                  <a:tcPr/>
                </a:tc>
                <a:tc>
                  <a:txBody>
                    <a:bodyPr/>
                    <a:lstStyle/>
                    <a:p>
                      <a:pPr algn="ctr"/>
                      <a:r>
                        <a:rPr lang="en-US" sz="1200" dirty="0">
                          <a:solidFill>
                            <a:schemeClr val="tx2">
                              <a:lumMod val="95000"/>
                            </a:schemeClr>
                          </a:solidFill>
                        </a:rPr>
                        <a:t>Win</a:t>
                      </a:r>
                    </a:p>
                  </a:txBody>
                  <a:tcPr anchor="ctr">
                    <a:solidFill>
                      <a:schemeClr val="tx2">
                        <a:lumMod val="50000"/>
                      </a:schemeClr>
                    </a:solidFill>
                  </a:tcPr>
                </a:tc>
                <a:tc>
                  <a:txBody>
                    <a:bodyPr/>
                    <a:lstStyle/>
                    <a:p>
                      <a:pPr algn="ctr"/>
                      <a:r>
                        <a:rPr lang="en-US" sz="1200" dirty="0">
                          <a:solidFill>
                            <a:schemeClr val="tx2">
                              <a:lumMod val="95000"/>
                            </a:schemeClr>
                          </a:solidFill>
                        </a:rPr>
                        <a:t>64bit</a:t>
                      </a:r>
                      <a:r>
                        <a:rPr lang="en-US" sz="1200" baseline="0" dirty="0">
                          <a:solidFill>
                            <a:schemeClr val="tx2">
                              <a:lumMod val="95000"/>
                            </a:schemeClr>
                          </a:solidFill>
                        </a:rPr>
                        <a:t> Linux</a:t>
                      </a:r>
                      <a:endParaRPr lang="en-US" sz="1200" dirty="0">
                        <a:solidFill>
                          <a:schemeClr val="tx2">
                            <a:lumMod val="95000"/>
                          </a:schemeClr>
                        </a:solidFill>
                      </a:endParaRPr>
                    </a:p>
                  </a:txBody>
                  <a:tcPr anchor="ctr">
                    <a:solidFill>
                      <a:schemeClr val="tx2">
                        <a:lumMod val="50000"/>
                      </a:schemeClr>
                    </a:solidFill>
                  </a:tcPr>
                </a:tc>
                <a:tc vMerge="1">
                  <a:txBody>
                    <a:bodyPr/>
                    <a:lstStyle/>
                    <a:p>
                      <a:endParaRPr lang="en-US"/>
                    </a:p>
                  </a:txBody>
                  <a:tcPr/>
                </a:tc>
                <a:extLst>
                  <a:ext uri="{0D108BD9-81ED-4DB2-BD59-A6C34878D82A}">
                    <a16:rowId xmlns:a16="http://schemas.microsoft.com/office/drawing/2014/main" val="10001"/>
                  </a:ext>
                </a:extLst>
              </a:tr>
              <a:tr h="274320">
                <a:tc rowSpan="11">
                  <a:txBody>
                    <a:bodyPr/>
                    <a:lstStyle/>
                    <a:p>
                      <a:pPr algn="ctr"/>
                      <a:r>
                        <a:rPr lang="en-US" sz="1200" dirty="0"/>
                        <a:t>Tesla M10</a:t>
                      </a:r>
                    </a:p>
                  </a:txBody>
                  <a:tcPr anchor="ctr"/>
                </a:tc>
                <a:tc>
                  <a:txBody>
                    <a:bodyPr/>
                    <a:lstStyle/>
                    <a:p>
                      <a:pPr algn="ctr"/>
                      <a:r>
                        <a:rPr lang="en-US" sz="1200" dirty="0"/>
                        <a:t>M60-8Q</a:t>
                      </a:r>
                    </a:p>
                  </a:txBody>
                  <a:tcPr anchor="ctr"/>
                </a:tc>
                <a:tc>
                  <a:txBody>
                    <a:bodyPr/>
                    <a:lstStyle/>
                    <a:p>
                      <a:pPr algn="ctr"/>
                      <a:r>
                        <a:rPr lang="en-US" sz="1200" dirty="0"/>
                        <a:t>●</a:t>
                      </a:r>
                    </a:p>
                  </a:txBody>
                  <a:tcPr anchor="ctr"/>
                </a:tc>
                <a:tc>
                  <a:txBody>
                    <a:bodyPr/>
                    <a:lstStyle/>
                    <a:p>
                      <a:pPr algn="ctr"/>
                      <a:r>
                        <a:rPr lang="en-US" sz="1200" dirty="0"/>
                        <a:t>●</a:t>
                      </a:r>
                    </a:p>
                  </a:txBody>
                  <a:tcPr anchor="ctr"/>
                </a:tc>
                <a:tc rowSpan="5">
                  <a:txBody>
                    <a:bodyPr/>
                    <a:lstStyle/>
                    <a:p>
                      <a:pPr algn="ctr"/>
                      <a:r>
                        <a:rPr lang="en-US" sz="1200" dirty="0"/>
                        <a:t>NVIDIA® </a:t>
                      </a:r>
                      <a:r>
                        <a:rPr lang="en-US" sz="1200" dirty="0" err="1"/>
                        <a:t>Quadro</a:t>
                      </a:r>
                      <a:r>
                        <a:rPr lang="en-US" sz="1200" dirty="0"/>
                        <a:t>® Virtual Data Center Workstation</a:t>
                      </a:r>
                    </a:p>
                  </a:txBody>
                  <a:tcPr anchor="ctr"/>
                </a:tc>
                <a:extLst>
                  <a:ext uri="{0D108BD9-81ED-4DB2-BD59-A6C34878D82A}">
                    <a16:rowId xmlns:a16="http://schemas.microsoft.com/office/drawing/2014/main" val="10002"/>
                  </a:ext>
                </a:extLst>
              </a:tr>
              <a:tr h="274320">
                <a:tc vMerge="1">
                  <a:txBody>
                    <a:bodyPr/>
                    <a:lstStyle/>
                    <a:p>
                      <a:endParaRPr lang="en-US" dirty="0"/>
                    </a:p>
                  </a:txBody>
                  <a:tcPr/>
                </a:tc>
                <a:tc>
                  <a:txBody>
                    <a:bodyPr/>
                    <a:lstStyle/>
                    <a:p>
                      <a:pPr algn="ctr"/>
                      <a:r>
                        <a:rPr lang="en-US" sz="1200" dirty="0"/>
                        <a:t>M60-4Q</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a:t>
                      </a:r>
                    </a:p>
                  </a:txBody>
                  <a:tcPr anchor="ctr"/>
                </a:tc>
                <a:tc>
                  <a:txBody>
                    <a:bodyPr/>
                    <a:lstStyle/>
                    <a:p>
                      <a:pPr algn="ctr"/>
                      <a:r>
                        <a:rPr lang="en-US" sz="1200" dirty="0"/>
                        <a:t>●</a:t>
                      </a:r>
                    </a:p>
                  </a:txBody>
                  <a:tcPr anchor="ctr"/>
                </a:tc>
                <a:tc vMerge="1">
                  <a:txBody>
                    <a:bodyPr/>
                    <a:lstStyle/>
                    <a:p>
                      <a:pPr algn="ctr"/>
                      <a:endParaRPr lang="en-US" sz="1200" dirty="0"/>
                    </a:p>
                  </a:txBody>
                  <a:tcPr/>
                </a:tc>
                <a:extLst>
                  <a:ext uri="{0D108BD9-81ED-4DB2-BD59-A6C34878D82A}">
                    <a16:rowId xmlns:a16="http://schemas.microsoft.com/office/drawing/2014/main" val="10003"/>
                  </a:ext>
                </a:extLst>
              </a:tr>
              <a:tr h="274320">
                <a:tc vMerge="1">
                  <a:txBody>
                    <a:bodyPr/>
                    <a:lstStyle/>
                    <a:p>
                      <a:endParaRPr lang="en-US" dirty="0"/>
                    </a:p>
                  </a:txBody>
                  <a:tcPr/>
                </a:tc>
                <a:tc>
                  <a:txBody>
                    <a:bodyPr/>
                    <a:lstStyle/>
                    <a:p>
                      <a:pPr algn="ctr"/>
                      <a:r>
                        <a:rPr lang="en-US" sz="1200" dirty="0"/>
                        <a:t>M60-2Q</a:t>
                      </a:r>
                    </a:p>
                  </a:txBody>
                  <a:tcPr anchor="ctr"/>
                </a:tc>
                <a:tc>
                  <a:txBody>
                    <a:bodyPr/>
                    <a:lstStyle/>
                    <a:p>
                      <a:pPr algn="ctr"/>
                      <a:r>
                        <a:rPr lang="en-US" sz="1200" dirty="0"/>
                        <a:t>●</a:t>
                      </a:r>
                    </a:p>
                  </a:txBody>
                  <a:tcPr anchor="ctr"/>
                </a:tc>
                <a:tc>
                  <a:txBody>
                    <a:bodyPr/>
                    <a:lstStyle/>
                    <a:p>
                      <a:pPr algn="ctr"/>
                      <a:r>
                        <a:rPr lang="en-US" sz="1200" dirty="0"/>
                        <a:t>●</a:t>
                      </a:r>
                    </a:p>
                  </a:txBody>
                  <a:tcPr anchor="ctr"/>
                </a:tc>
                <a:tc vMerge="1">
                  <a:txBody>
                    <a:bodyPr/>
                    <a:lstStyle/>
                    <a:p>
                      <a:pPr algn="ctr"/>
                      <a:endParaRPr lang="en-US" sz="1200" dirty="0"/>
                    </a:p>
                  </a:txBody>
                  <a:tcPr/>
                </a:tc>
                <a:extLst>
                  <a:ext uri="{0D108BD9-81ED-4DB2-BD59-A6C34878D82A}">
                    <a16:rowId xmlns:a16="http://schemas.microsoft.com/office/drawing/2014/main" val="10004"/>
                  </a:ext>
                </a:extLst>
              </a:tr>
              <a:tr h="274320">
                <a:tc vMerge="1">
                  <a:txBody>
                    <a:bodyPr/>
                    <a:lstStyle/>
                    <a:p>
                      <a:endParaRPr lang="en-US"/>
                    </a:p>
                  </a:txBody>
                  <a:tcPr/>
                </a:tc>
                <a:tc>
                  <a:txBody>
                    <a:bodyPr/>
                    <a:lstStyle/>
                    <a:p>
                      <a:pPr algn="ctr"/>
                      <a:r>
                        <a:rPr lang="en-US" sz="1200" dirty="0"/>
                        <a:t>M60-1Q</a:t>
                      </a:r>
                    </a:p>
                  </a:txBody>
                  <a:tcPr anchor="ctr"/>
                </a:tc>
                <a:tc>
                  <a:txBody>
                    <a:bodyPr/>
                    <a:lstStyle/>
                    <a:p>
                      <a:pPr algn="ctr"/>
                      <a:r>
                        <a:rPr lang="en-US" sz="1200" dirty="0"/>
                        <a:t>●</a:t>
                      </a:r>
                    </a:p>
                  </a:txBody>
                  <a:tcPr anchor="ctr"/>
                </a:tc>
                <a:tc>
                  <a:txBody>
                    <a:bodyPr/>
                    <a:lstStyle/>
                    <a:p>
                      <a:pPr algn="ctr"/>
                      <a:r>
                        <a:rPr lang="en-US" sz="1200" dirty="0"/>
                        <a:t>●</a:t>
                      </a:r>
                    </a:p>
                  </a:txBody>
                  <a:tcPr anchor="ctr"/>
                </a:tc>
                <a:tc vMerge="1">
                  <a:txBody>
                    <a:bodyPr/>
                    <a:lstStyle/>
                    <a:p>
                      <a:pPr algn="ctr"/>
                      <a:endParaRPr lang="en-US" sz="1200" dirty="0"/>
                    </a:p>
                  </a:txBody>
                  <a:tcPr/>
                </a:tc>
                <a:extLst>
                  <a:ext uri="{0D108BD9-81ED-4DB2-BD59-A6C34878D82A}">
                    <a16:rowId xmlns:a16="http://schemas.microsoft.com/office/drawing/2014/main" val="10005"/>
                  </a:ext>
                </a:extLst>
              </a:tr>
              <a:tr h="274320">
                <a:tc vMerge="1">
                  <a:txBody>
                    <a:bodyPr/>
                    <a:lstStyle/>
                    <a:p>
                      <a:endParaRPr lang="en-US" dirty="0"/>
                    </a:p>
                  </a:txBody>
                  <a:tcPr/>
                </a:tc>
                <a:tc>
                  <a:txBody>
                    <a:bodyPr/>
                    <a:lstStyle/>
                    <a:p>
                      <a:pPr algn="ctr"/>
                      <a:r>
                        <a:rPr lang="en-US" sz="1200" dirty="0"/>
                        <a:t>M60-0Q</a:t>
                      </a:r>
                    </a:p>
                  </a:txBody>
                  <a:tcPr anchor="ctr"/>
                </a:tc>
                <a:tc>
                  <a:txBody>
                    <a:bodyPr/>
                    <a:lstStyle/>
                    <a:p>
                      <a:pPr algn="ctr"/>
                      <a:r>
                        <a:rPr lang="en-US" sz="1200" dirty="0"/>
                        <a:t>●</a:t>
                      </a:r>
                    </a:p>
                  </a:txBody>
                  <a:tcPr anchor="ctr"/>
                </a:tc>
                <a:tc>
                  <a:txBody>
                    <a:bodyPr/>
                    <a:lstStyle/>
                    <a:p>
                      <a:pPr algn="ctr"/>
                      <a:r>
                        <a:rPr lang="en-US" sz="1200" dirty="0"/>
                        <a:t>●</a:t>
                      </a:r>
                    </a:p>
                  </a:txBody>
                  <a:tcPr anchor="ctr"/>
                </a:tc>
                <a:tc vMerge="1">
                  <a:txBody>
                    <a:bodyPr/>
                    <a:lstStyle/>
                    <a:p>
                      <a:pPr algn="ctr"/>
                      <a:endParaRPr lang="en-US" sz="1200" dirty="0"/>
                    </a:p>
                  </a:txBody>
                  <a:tcPr/>
                </a:tc>
                <a:extLst>
                  <a:ext uri="{0D108BD9-81ED-4DB2-BD59-A6C34878D82A}">
                    <a16:rowId xmlns:a16="http://schemas.microsoft.com/office/drawing/2014/main" val="10006"/>
                  </a:ext>
                </a:extLst>
              </a:tr>
              <a:tr h="274320">
                <a:tc vMerge="1">
                  <a:txBody>
                    <a:bodyPr/>
                    <a:lstStyle/>
                    <a:p>
                      <a:endParaRPr lang="en-US" dirty="0"/>
                    </a:p>
                  </a:txBody>
                  <a:tcPr/>
                </a:tc>
                <a:tc>
                  <a:txBody>
                    <a:bodyPr/>
                    <a:lstStyle/>
                    <a:p>
                      <a:pPr algn="ctr"/>
                      <a:r>
                        <a:rPr lang="en-US" sz="1200" dirty="0"/>
                        <a:t>M60-1B</a:t>
                      </a:r>
                    </a:p>
                  </a:txBody>
                  <a:tcPr anchor="ctr"/>
                </a:tc>
                <a:tc>
                  <a:txBody>
                    <a:bodyPr/>
                    <a:lstStyle/>
                    <a:p>
                      <a:pPr algn="ctr"/>
                      <a:r>
                        <a:rPr lang="en-US" sz="1200" dirty="0"/>
                        <a:t>●</a:t>
                      </a:r>
                    </a:p>
                  </a:txBody>
                  <a:tcPr anchor="ctr"/>
                </a:tc>
                <a:tc>
                  <a:txBody>
                    <a:bodyPr/>
                    <a:lstStyle/>
                    <a:p>
                      <a:pPr algn="ctr"/>
                      <a:endParaRPr lang="en-US" sz="1200" dirty="0"/>
                    </a:p>
                  </a:txBody>
                  <a:tcPr anchor="ctr"/>
                </a:tc>
                <a:tc rowSpan="2">
                  <a:txBody>
                    <a:bodyPr/>
                    <a:lstStyle/>
                    <a:p>
                      <a:pPr algn="ctr"/>
                      <a:r>
                        <a:rPr lang="en-US" sz="1200" dirty="0"/>
                        <a:t>GRID Virtual PC</a:t>
                      </a:r>
                    </a:p>
                  </a:txBody>
                  <a:tcPr anchor="ctr"/>
                </a:tc>
                <a:extLst>
                  <a:ext uri="{0D108BD9-81ED-4DB2-BD59-A6C34878D82A}">
                    <a16:rowId xmlns:a16="http://schemas.microsoft.com/office/drawing/2014/main" val="10007"/>
                  </a:ext>
                </a:extLst>
              </a:tr>
              <a:tr h="274320">
                <a:tc vMerge="1">
                  <a:txBody>
                    <a:bodyPr/>
                    <a:lstStyle/>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M60-0B</a:t>
                      </a:r>
                    </a:p>
                  </a:txBody>
                  <a:tcPr anchor="ctr"/>
                </a:tc>
                <a:tc>
                  <a:txBody>
                    <a:bodyPr/>
                    <a:lstStyle/>
                    <a:p>
                      <a:pPr algn="ctr"/>
                      <a:r>
                        <a:rPr lang="en-US" sz="1200" dirty="0"/>
                        <a:t>●</a:t>
                      </a:r>
                    </a:p>
                  </a:txBody>
                  <a:tcPr anchor="ctr"/>
                </a:tc>
                <a:tc>
                  <a:txBody>
                    <a:bodyPr/>
                    <a:lstStyle/>
                    <a:p>
                      <a:pPr algn="ctr"/>
                      <a:endParaRPr lang="en-US" sz="1200" dirty="0"/>
                    </a:p>
                  </a:txBody>
                  <a:tcPr anchor="ctr"/>
                </a:tc>
                <a:tc vMerge="1">
                  <a:txBody>
                    <a:bodyPr/>
                    <a:lstStyle/>
                    <a:p>
                      <a:pPr algn="ctr"/>
                      <a:endParaRPr lang="en-US" sz="1200" dirty="0"/>
                    </a:p>
                  </a:txBody>
                  <a:tcPr/>
                </a:tc>
                <a:extLst>
                  <a:ext uri="{0D108BD9-81ED-4DB2-BD59-A6C34878D82A}">
                    <a16:rowId xmlns:a16="http://schemas.microsoft.com/office/drawing/2014/main" val="10008"/>
                  </a:ext>
                </a:extLst>
              </a:tr>
              <a:tr h="274320">
                <a:tc vMerge="1">
                  <a:txBody>
                    <a:bodyPr/>
                    <a:lstStyle/>
                    <a:p>
                      <a:endParaRPr lang="en-US" dirty="0"/>
                    </a:p>
                  </a:txBody>
                  <a:tcPr/>
                </a:tc>
                <a:tc>
                  <a:txBody>
                    <a:bodyPr/>
                    <a:lstStyle/>
                    <a:p>
                      <a:pPr algn="ctr"/>
                      <a:r>
                        <a:rPr lang="en-US" sz="1200" dirty="0"/>
                        <a:t>M60-8A</a:t>
                      </a:r>
                    </a:p>
                  </a:txBody>
                  <a:tcPr anchor="ctr"/>
                </a:tc>
                <a:tc>
                  <a:txBody>
                    <a:bodyPr/>
                    <a:lstStyle/>
                    <a:p>
                      <a:pPr algn="ctr"/>
                      <a:r>
                        <a:rPr lang="en-US" sz="1200" dirty="0"/>
                        <a:t>●</a:t>
                      </a:r>
                    </a:p>
                  </a:txBody>
                  <a:tcPr anchor="ctr"/>
                </a:tc>
                <a:tc>
                  <a:txBody>
                    <a:bodyPr/>
                    <a:lstStyle/>
                    <a:p>
                      <a:pPr algn="ctr"/>
                      <a:endParaRPr lang="en-US" sz="1200" dirty="0"/>
                    </a:p>
                  </a:txBody>
                  <a:tcPr anchor="ctr"/>
                </a:tc>
                <a:tc rowSpan="4">
                  <a:txBody>
                    <a:bodyPr/>
                    <a:lstStyle/>
                    <a:p>
                      <a:pPr algn="ctr"/>
                      <a:r>
                        <a:rPr lang="en-US" sz="1200" dirty="0"/>
                        <a:t>GRID Virtual Application</a:t>
                      </a:r>
                    </a:p>
                  </a:txBody>
                  <a:tcPr anchor="ctr"/>
                </a:tc>
                <a:extLst>
                  <a:ext uri="{0D108BD9-81ED-4DB2-BD59-A6C34878D82A}">
                    <a16:rowId xmlns:a16="http://schemas.microsoft.com/office/drawing/2014/main" val="10009"/>
                  </a:ext>
                </a:extLst>
              </a:tr>
              <a:tr h="274320">
                <a:tc vMerge="1">
                  <a:txBody>
                    <a:bodyPr/>
                    <a:lstStyle/>
                    <a:p>
                      <a:endParaRPr lang="en-US" dirty="0"/>
                    </a:p>
                  </a:txBody>
                  <a:tcPr/>
                </a:tc>
                <a:tc>
                  <a:txBody>
                    <a:bodyPr/>
                    <a:lstStyle/>
                    <a:p>
                      <a:pPr algn="ctr"/>
                      <a:r>
                        <a:rPr lang="en-US" sz="1200" dirty="0"/>
                        <a:t>M60-4A</a:t>
                      </a:r>
                    </a:p>
                  </a:txBody>
                  <a:tcPr anchor="ctr"/>
                </a:tc>
                <a:tc>
                  <a:txBody>
                    <a:bodyPr/>
                    <a:lstStyle/>
                    <a:p>
                      <a:pPr algn="ctr"/>
                      <a:r>
                        <a:rPr lang="en-US" sz="1200" dirty="0"/>
                        <a:t>●</a:t>
                      </a:r>
                    </a:p>
                  </a:txBody>
                  <a:tcPr anchor="ctr"/>
                </a:tc>
                <a:tc>
                  <a:txBody>
                    <a:bodyPr/>
                    <a:lstStyle/>
                    <a:p>
                      <a:pPr algn="ctr"/>
                      <a:endParaRPr lang="en-US" sz="1200" dirty="0"/>
                    </a:p>
                  </a:txBody>
                  <a:tcPr anchor="ct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10010"/>
                  </a:ext>
                </a:extLst>
              </a:tr>
              <a:tr h="274320">
                <a:tc vMerge="1">
                  <a:txBody>
                    <a:bodyPr/>
                    <a:lstStyle/>
                    <a:p>
                      <a:endParaRPr lang="en-US" dirty="0"/>
                    </a:p>
                  </a:txBody>
                  <a:tcPr/>
                </a:tc>
                <a:tc>
                  <a:txBody>
                    <a:bodyPr/>
                    <a:lstStyle/>
                    <a:p>
                      <a:pPr algn="ctr"/>
                      <a:r>
                        <a:rPr lang="en-US" sz="1200" dirty="0"/>
                        <a:t>M60-2A</a:t>
                      </a:r>
                    </a:p>
                  </a:txBody>
                  <a:tcPr anchor="ctr"/>
                </a:tc>
                <a:tc>
                  <a:txBody>
                    <a:bodyPr/>
                    <a:lstStyle/>
                    <a:p>
                      <a:pPr algn="ctr"/>
                      <a:r>
                        <a:rPr lang="en-US" sz="1200" dirty="0"/>
                        <a:t>●</a:t>
                      </a:r>
                    </a:p>
                  </a:txBody>
                  <a:tcPr anchor="ctr"/>
                </a:tc>
                <a:tc>
                  <a:txBody>
                    <a:bodyPr/>
                    <a:lstStyle/>
                    <a:p>
                      <a:pPr algn="ctr"/>
                      <a:endParaRPr lang="en-US" sz="1200" dirty="0"/>
                    </a:p>
                  </a:txBody>
                  <a:tcPr anchor="ct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10011"/>
                  </a:ext>
                </a:extLst>
              </a:tr>
              <a:tr h="274320">
                <a:tc vMerge="1">
                  <a:txBody>
                    <a:bodyPr/>
                    <a:lstStyle/>
                    <a:p>
                      <a:endParaRPr lang="en-US" dirty="0"/>
                    </a:p>
                  </a:txBody>
                  <a:tcPr/>
                </a:tc>
                <a:tc>
                  <a:txBody>
                    <a:bodyPr/>
                    <a:lstStyle/>
                    <a:p>
                      <a:pPr algn="ctr"/>
                      <a:r>
                        <a:rPr lang="en-US" sz="1200" dirty="0"/>
                        <a:t>M60-1A</a:t>
                      </a:r>
                    </a:p>
                  </a:txBody>
                  <a:tcPr anchor="ctr"/>
                </a:tc>
                <a:tc>
                  <a:txBody>
                    <a:bodyPr/>
                    <a:lstStyle/>
                    <a:p>
                      <a:pPr algn="ctr"/>
                      <a:r>
                        <a:rPr lang="en-US" sz="1200" dirty="0"/>
                        <a:t>●</a:t>
                      </a:r>
                    </a:p>
                  </a:txBody>
                  <a:tcPr anchor="ctr"/>
                </a:tc>
                <a:tc>
                  <a:txBody>
                    <a:bodyPr/>
                    <a:lstStyle/>
                    <a:p>
                      <a:pPr algn="ctr"/>
                      <a:endParaRPr lang="en-US" sz="1200" dirty="0"/>
                    </a:p>
                  </a:txBody>
                  <a:tcPr anchor="ct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10012"/>
                  </a:ext>
                </a:extLst>
              </a:tr>
            </a:tbl>
          </a:graphicData>
        </a:graphic>
      </p:graphicFrame>
      <p:graphicFrame>
        <p:nvGraphicFramePr>
          <p:cNvPr id="4" name="Table 3"/>
          <p:cNvGraphicFramePr>
            <a:graphicFrameLocks noGrp="1"/>
          </p:cNvGraphicFramePr>
          <p:nvPr/>
        </p:nvGraphicFramePr>
        <p:xfrm>
          <a:off x="5099957" y="1152072"/>
          <a:ext cx="3815442" cy="3139440"/>
        </p:xfrm>
        <a:graphic>
          <a:graphicData uri="http://schemas.openxmlformats.org/drawingml/2006/table">
            <a:tbl>
              <a:tblPr firstRow="1" bandRow="1">
                <a:tableStyleId>{5C22544A-7EE6-4342-B048-85BDC9FD1C3A}</a:tableStyleId>
              </a:tblPr>
              <a:tblGrid>
                <a:gridCol w="1907721">
                  <a:extLst>
                    <a:ext uri="{9D8B030D-6E8A-4147-A177-3AD203B41FA5}">
                      <a16:colId xmlns:a16="http://schemas.microsoft.com/office/drawing/2014/main" val="20000"/>
                    </a:ext>
                  </a:extLst>
                </a:gridCol>
                <a:gridCol w="1907721">
                  <a:extLst>
                    <a:ext uri="{9D8B030D-6E8A-4147-A177-3AD203B41FA5}">
                      <a16:colId xmlns:a16="http://schemas.microsoft.com/office/drawing/2014/main" val="20001"/>
                    </a:ext>
                  </a:extLst>
                </a:gridCol>
              </a:tblGrid>
              <a:tr h="370840">
                <a:tc gridSpan="2">
                  <a:txBody>
                    <a:bodyPr/>
                    <a:lstStyle/>
                    <a:p>
                      <a:pPr algn="ctr"/>
                      <a:r>
                        <a:rPr lang="en-US" sz="1400" dirty="0">
                          <a:solidFill>
                            <a:schemeClr val="tx2">
                              <a:lumMod val="95000"/>
                            </a:schemeClr>
                          </a:solidFill>
                        </a:rPr>
                        <a:t>Supported Guest VM Operating Systems*</a:t>
                      </a:r>
                    </a:p>
                  </a:txBody>
                  <a:tcPr anchor="ctr">
                    <a:solidFill>
                      <a:schemeClr val="tx2">
                        <a:lumMod val="50000"/>
                      </a:schemeClr>
                    </a:solidFill>
                  </a:tcPr>
                </a:tc>
                <a:tc hMerge="1">
                  <a:txBody>
                    <a:bodyPr/>
                    <a:lstStyle/>
                    <a:p>
                      <a:endParaRPr lang="en-US" dirty="0">
                        <a:solidFill>
                          <a:schemeClr val="tx2">
                            <a:lumMod val="95000"/>
                          </a:schemeClr>
                        </a:solidFill>
                      </a:endParaRPr>
                    </a:p>
                  </a:txBody>
                  <a:tcPr>
                    <a:solidFill>
                      <a:schemeClr val="tx2">
                        <a:lumMod val="50000"/>
                      </a:schemeClr>
                    </a:solidFill>
                  </a:tcPr>
                </a:tc>
                <a:extLst>
                  <a:ext uri="{0D108BD9-81ED-4DB2-BD59-A6C34878D82A}">
                    <a16:rowId xmlns:a16="http://schemas.microsoft.com/office/drawing/2014/main" val="10000"/>
                  </a:ext>
                </a:extLst>
              </a:tr>
              <a:tr h="370840">
                <a:tc>
                  <a:txBody>
                    <a:bodyPr/>
                    <a:lstStyle/>
                    <a:p>
                      <a:pPr algn="ctr"/>
                      <a:r>
                        <a:rPr lang="en-US" sz="1400" dirty="0">
                          <a:solidFill>
                            <a:schemeClr val="tx2">
                              <a:lumMod val="95000"/>
                            </a:schemeClr>
                          </a:solidFill>
                        </a:rPr>
                        <a:t>Windows</a:t>
                      </a:r>
                    </a:p>
                  </a:txBody>
                  <a:tcPr anchor="ctr">
                    <a:solidFill>
                      <a:schemeClr val="tx2">
                        <a:lumMod val="50000"/>
                      </a:schemeClr>
                    </a:solidFill>
                  </a:tcPr>
                </a:tc>
                <a:tc>
                  <a:txBody>
                    <a:bodyPr/>
                    <a:lstStyle/>
                    <a:p>
                      <a:pPr algn="ctr"/>
                      <a:r>
                        <a:rPr lang="en-US" sz="1400" dirty="0">
                          <a:solidFill>
                            <a:schemeClr val="tx2">
                              <a:lumMod val="95000"/>
                            </a:schemeClr>
                          </a:solidFill>
                        </a:rPr>
                        <a:t>Linux</a:t>
                      </a:r>
                    </a:p>
                  </a:txBody>
                  <a:tcPr anchor="ctr">
                    <a:solidFill>
                      <a:schemeClr val="tx2">
                        <a:lumMod val="50000"/>
                      </a:schemeClr>
                    </a:solidFill>
                  </a:tcPr>
                </a:tc>
                <a:extLst>
                  <a:ext uri="{0D108BD9-81ED-4DB2-BD59-A6C34878D82A}">
                    <a16:rowId xmlns:a16="http://schemas.microsoft.com/office/drawing/2014/main" val="10001"/>
                  </a:ext>
                </a:extLst>
              </a:tr>
              <a:tr h="370840">
                <a:tc>
                  <a:txBody>
                    <a:bodyPr/>
                    <a:lstStyle/>
                    <a:p>
                      <a:pPr algn="ctr"/>
                      <a:r>
                        <a:rPr lang="en-US" sz="1200" dirty="0"/>
                        <a:t>Windows 7</a:t>
                      </a:r>
                    </a:p>
                    <a:p>
                      <a:pPr algn="ctr"/>
                      <a:r>
                        <a:rPr lang="en-US" sz="1200" dirty="0"/>
                        <a:t>(32/64-bit)</a:t>
                      </a:r>
                    </a:p>
                  </a:txBody>
                  <a:tcPr anchor="ctr"/>
                </a:tc>
                <a:tc>
                  <a:txBody>
                    <a:bodyPr/>
                    <a:lstStyle/>
                    <a:p>
                      <a:pPr algn="ctr"/>
                      <a:r>
                        <a:rPr lang="en-US" sz="1200" dirty="0"/>
                        <a:t>RHEL 6.6 &amp; 7</a:t>
                      </a:r>
                    </a:p>
                  </a:txBody>
                  <a:tcPr anchor="ctr"/>
                </a:tc>
                <a:extLst>
                  <a:ext uri="{0D108BD9-81ED-4DB2-BD59-A6C34878D82A}">
                    <a16:rowId xmlns:a16="http://schemas.microsoft.com/office/drawing/2014/main" val="10002"/>
                  </a:ext>
                </a:extLst>
              </a:tr>
              <a:tr h="370840">
                <a:tc>
                  <a:txBody>
                    <a:bodyPr/>
                    <a:lstStyle/>
                    <a:p>
                      <a:pPr algn="ctr"/>
                      <a:r>
                        <a:rPr lang="en-US" sz="1200" dirty="0"/>
                        <a:t>Windows 8.x (32/64-bit)</a:t>
                      </a:r>
                    </a:p>
                  </a:txBody>
                  <a:tcPr anchor="ctr"/>
                </a:tc>
                <a:tc>
                  <a:txBody>
                    <a:bodyPr/>
                    <a:lstStyle/>
                    <a:p>
                      <a:pPr algn="ctr"/>
                      <a:r>
                        <a:rPr lang="en-US" sz="1200" dirty="0"/>
                        <a:t>CentOS 6.6 &amp; 7</a:t>
                      </a:r>
                    </a:p>
                  </a:txBody>
                  <a:tcPr anchor="ctr"/>
                </a:tc>
                <a:extLst>
                  <a:ext uri="{0D108BD9-81ED-4DB2-BD59-A6C34878D82A}">
                    <a16:rowId xmlns:a16="http://schemas.microsoft.com/office/drawing/2014/main" val="10003"/>
                  </a:ext>
                </a:extLst>
              </a:tr>
              <a:tr h="370840">
                <a:tc>
                  <a:txBody>
                    <a:bodyPr/>
                    <a:lstStyle/>
                    <a:p>
                      <a:pPr algn="ctr"/>
                      <a:r>
                        <a:rPr lang="en-US" sz="1200" dirty="0"/>
                        <a:t>Windows 10 (32/64-bit)</a:t>
                      </a:r>
                    </a:p>
                  </a:txBody>
                  <a:tcPr anchor="ctr"/>
                </a:tc>
                <a:tc>
                  <a:txBody>
                    <a:bodyPr/>
                    <a:lstStyle/>
                    <a:p>
                      <a:pPr algn="ctr"/>
                      <a:r>
                        <a:rPr lang="en-US" sz="1200" dirty="0"/>
                        <a:t>Ubuntu 12.04 &amp; 14.04 LTS</a:t>
                      </a:r>
                    </a:p>
                  </a:txBody>
                  <a:tcPr anchor="ctr"/>
                </a:tc>
                <a:extLst>
                  <a:ext uri="{0D108BD9-81ED-4DB2-BD59-A6C34878D82A}">
                    <a16:rowId xmlns:a16="http://schemas.microsoft.com/office/drawing/2014/main" val="10004"/>
                  </a:ext>
                </a:extLst>
              </a:tr>
              <a:tr h="370840">
                <a:tc>
                  <a:txBody>
                    <a:bodyPr/>
                    <a:lstStyle/>
                    <a:p>
                      <a:pPr algn="ctr"/>
                      <a:r>
                        <a:rPr lang="en-US" sz="1200" dirty="0"/>
                        <a:t>Windows Server 2008 R2</a:t>
                      </a:r>
                    </a:p>
                  </a:txBody>
                  <a:tcPr anchor="ctr"/>
                </a:tc>
                <a:tc>
                  <a:txBody>
                    <a:bodyPr/>
                    <a:lstStyle/>
                    <a:p>
                      <a:pPr algn="ctr"/>
                      <a:endParaRPr lang="en-US" sz="1200" dirty="0"/>
                    </a:p>
                  </a:txBody>
                  <a:tcPr anchor="ctr"/>
                </a:tc>
                <a:extLst>
                  <a:ext uri="{0D108BD9-81ED-4DB2-BD59-A6C34878D82A}">
                    <a16:rowId xmlns:a16="http://schemas.microsoft.com/office/drawing/2014/main" val="10005"/>
                  </a:ext>
                </a:extLst>
              </a:tr>
              <a:tr h="370840">
                <a:tc>
                  <a:txBody>
                    <a:bodyPr/>
                    <a:lstStyle/>
                    <a:p>
                      <a:pPr algn="ctr"/>
                      <a:r>
                        <a:rPr lang="en-US" sz="1200" dirty="0"/>
                        <a:t>Windows Server 2012 R2</a:t>
                      </a:r>
                    </a:p>
                  </a:txBody>
                  <a:tcPr anchor="ctr"/>
                </a:tc>
                <a:tc>
                  <a:txBody>
                    <a:bodyPr/>
                    <a:lstStyle/>
                    <a:p>
                      <a:pPr algn="ctr"/>
                      <a:endParaRPr lang="en-US" sz="1200" dirty="0"/>
                    </a:p>
                  </a:txBody>
                  <a:tcPr anchor="ctr"/>
                </a:tc>
                <a:extLst>
                  <a:ext uri="{0D108BD9-81ED-4DB2-BD59-A6C34878D82A}">
                    <a16:rowId xmlns:a16="http://schemas.microsoft.com/office/drawing/2014/main" val="10006"/>
                  </a:ext>
                </a:extLst>
              </a:tr>
              <a:tr h="370840">
                <a:tc>
                  <a:txBody>
                    <a:bodyPr/>
                    <a:lstStyle/>
                    <a:p>
                      <a:pPr algn="ctr"/>
                      <a:r>
                        <a:rPr lang="en-US" sz="1200" dirty="0"/>
                        <a:t>Windows Server 2016</a:t>
                      </a:r>
                    </a:p>
                  </a:txBody>
                  <a:tcPr anchor="ctr"/>
                </a:tc>
                <a:tc>
                  <a:txBody>
                    <a:bodyPr/>
                    <a:lstStyle/>
                    <a:p>
                      <a:pPr algn="ctr"/>
                      <a:endParaRPr lang="en-US" sz="1200" dirty="0"/>
                    </a:p>
                  </a:txBody>
                  <a:tcPr anchor="ctr"/>
                </a:tc>
                <a:extLst>
                  <a:ext uri="{0D108BD9-81ED-4DB2-BD59-A6C34878D82A}">
                    <a16:rowId xmlns:a16="http://schemas.microsoft.com/office/drawing/2014/main" val="10007"/>
                  </a:ext>
                </a:extLst>
              </a:tr>
            </a:tbl>
          </a:graphicData>
        </a:graphic>
      </p:graphicFrame>
      <p:sp>
        <p:nvSpPr>
          <p:cNvPr id="5" name="Rectangle 4"/>
          <p:cNvSpPr/>
          <p:nvPr/>
        </p:nvSpPr>
        <p:spPr>
          <a:xfrm>
            <a:off x="5099957" y="4529844"/>
            <a:ext cx="3815442" cy="338554"/>
          </a:xfrm>
          <a:prstGeom prst="rect">
            <a:avLst/>
          </a:prstGeom>
        </p:spPr>
        <p:txBody>
          <a:bodyPr wrap="square">
            <a:spAutoFit/>
          </a:bodyPr>
          <a:lstStyle/>
          <a:p>
            <a:r>
              <a:rPr lang="en-US" sz="800" dirty="0">
                <a:latin typeface="Arial" panose="020B0604020202020204" pitchFamily="34" charset="0"/>
              </a:rPr>
              <a:t>*NOTE: Supported guest operating systems listed as of the time of this writing. Please refer to NVIDIA’s documentation for latest supported operating systems. </a:t>
            </a:r>
            <a:endParaRPr lang="en-US" sz="800" dirty="0"/>
          </a:p>
        </p:txBody>
      </p:sp>
    </p:spTree>
    <p:extLst>
      <p:ext uri="{BB962C8B-B14F-4D97-AF65-F5344CB8AC3E}">
        <p14:creationId xmlns:p14="http://schemas.microsoft.com/office/powerpoint/2010/main" val="2447820753"/>
      </p:ext>
    </p:extLst>
  </p:cSld>
  <p:clrMapOvr>
    <a:masterClrMapping/>
  </p:clrMapOvr>
  <p:transition spd="med">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GRID </a:t>
            </a:r>
            <a:r>
              <a:rPr lang="en-US" dirty="0" err="1"/>
              <a:t>vGPU</a:t>
            </a:r>
            <a:r>
              <a:rPr lang="en-US" dirty="0"/>
              <a:t> Licensing</a:t>
            </a:r>
          </a:p>
        </p:txBody>
      </p:sp>
      <p:pic>
        <p:nvPicPr>
          <p:cNvPr id="3" name="Picture 2"/>
          <p:cNvPicPr>
            <a:picLocks noChangeAspect="1"/>
          </p:cNvPicPr>
          <p:nvPr/>
        </p:nvPicPr>
        <p:blipFill>
          <a:blip r:embed="rId2"/>
          <a:stretch>
            <a:fillRect/>
          </a:stretch>
        </p:blipFill>
        <p:spPr>
          <a:xfrm>
            <a:off x="2316942" y="933902"/>
            <a:ext cx="4902001" cy="630467"/>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577700094"/>
              </p:ext>
            </p:extLst>
          </p:nvPr>
        </p:nvGraphicFramePr>
        <p:xfrm>
          <a:off x="979715" y="1780721"/>
          <a:ext cx="7184571" cy="2468880"/>
        </p:xfrm>
        <a:graphic>
          <a:graphicData uri="http://schemas.openxmlformats.org/drawingml/2006/table">
            <a:tbl>
              <a:tblPr firstRow="1" bandRow="1">
                <a:tableStyleId>{5940675A-B579-460E-94D1-54222C63F5DA}</a:tableStyleId>
              </a:tblPr>
              <a:tblGrid>
                <a:gridCol w="2394857">
                  <a:extLst>
                    <a:ext uri="{9D8B030D-6E8A-4147-A177-3AD203B41FA5}">
                      <a16:colId xmlns:a16="http://schemas.microsoft.com/office/drawing/2014/main" val="20000"/>
                    </a:ext>
                  </a:extLst>
                </a:gridCol>
                <a:gridCol w="2394857">
                  <a:extLst>
                    <a:ext uri="{9D8B030D-6E8A-4147-A177-3AD203B41FA5}">
                      <a16:colId xmlns:a16="http://schemas.microsoft.com/office/drawing/2014/main" val="20001"/>
                    </a:ext>
                  </a:extLst>
                </a:gridCol>
                <a:gridCol w="2394857">
                  <a:extLst>
                    <a:ext uri="{9D8B030D-6E8A-4147-A177-3AD203B41FA5}">
                      <a16:colId xmlns:a16="http://schemas.microsoft.com/office/drawing/2014/main" val="20002"/>
                    </a:ext>
                  </a:extLst>
                </a:gridCol>
              </a:tblGrid>
              <a:tr h="370840">
                <a:tc>
                  <a:txBody>
                    <a:bodyPr/>
                    <a:lstStyle/>
                    <a:p>
                      <a:pPr algn="ctr"/>
                      <a:r>
                        <a:rPr lang="en-US" sz="1200" b="1" dirty="0">
                          <a:solidFill>
                            <a:schemeClr val="tx2">
                              <a:lumMod val="95000"/>
                            </a:schemeClr>
                          </a:solidFill>
                        </a:rPr>
                        <a:t>NVIDIA® GRID® Virtual Applications</a:t>
                      </a:r>
                    </a:p>
                  </a:txBody>
                  <a:tcPr anchor="ctr">
                    <a:solidFill>
                      <a:schemeClr val="tx2">
                        <a:lumMod val="50000"/>
                      </a:schemeClr>
                    </a:solidFill>
                  </a:tcPr>
                </a:tc>
                <a:tc>
                  <a:txBody>
                    <a:bodyPr/>
                    <a:lstStyle/>
                    <a:p>
                      <a:pPr algn="ctr"/>
                      <a:r>
                        <a:rPr lang="en-US" sz="1200" b="1" dirty="0">
                          <a:solidFill>
                            <a:schemeClr val="tx2">
                              <a:lumMod val="95000"/>
                            </a:schemeClr>
                          </a:solidFill>
                        </a:rPr>
                        <a:t>NVIDIA® GRID® Virtual PC</a:t>
                      </a:r>
                    </a:p>
                  </a:txBody>
                  <a:tcPr anchor="ctr">
                    <a:solidFill>
                      <a:schemeClr val="tx2">
                        <a:lumMod val="50000"/>
                      </a:schemeClr>
                    </a:solidFill>
                  </a:tcPr>
                </a:tc>
                <a:tc>
                  <a:txBody>
                    <a:bodyPr/>
                    <a:lstStyle/>
                    <a:p>
                      <a:pPr algn="ctr"/>
                      <a:r>
                        <a:rPr lang="en-US" sz="1200" b="1" dirty="0">
                          <a:solidFill>
                            <a:schemeClr val="tx2">
                              <a:lumMod val="95000"/>
                            </a:schemeClr>
                          </a:solidFill>
                        </a:rPr>
                        <a:t>NVIDIA® </a:t>
                      </a:r>
                      <a:r>
                        <a:rPr lang="en-US" sz="1200" b="1" dirty="0" err="1">
                          <a:solidFill>
                            <a:schemeClr val="tx2">
                              <a:lumMod val="95000"/>
                            </a:schemeClr>
                          </a:solidFill>
                        </a:rPr>
                        <a:t>Quadro</a:t>
                      </a:r>
                      <a:r>
                        <a:rPr lang="en-US" sz="1200" b="1" dirty="0">
                          <a:solidFill>
                            <a:schemeClr val="tx2">
                              <a:lumMod val="95000"/>
                            </a:schemeClr>
                          </a:solidFill>
                        </a:rPr>
                        <a:t>® Virtual Data Center Workstation</a:t>
                      </a:r>
                    </a:p>
                  </a:txBody>
                  <a:tcPr anchor="ctr">
                    <a:solidFill>
                      <a:schemeClr val="tx2">
                        <a:lumMod val="50000"/>
                      </a:schemeClr>
                    </a:solidFill>
                  </a:tcPr>
                </a:tc>
                <a:extLst>
                  <a:ext uri="{0D108BD9-81ED-4DB2-BD59-A6C34878D82A}">
                    <a16:rowId xmlns:a16="http://schemas.microsoft.com/office/drawing/2014/main" val="10000"/>
                  </a:ext>
                </a:extLst>
              </a:tr>
              <a:tr h="370840">
                <a:tc>
                  <a:txBody>
                    <a:bodyPr/>
                    <a:lstStyle/>
                    <a:p>
                      <a:r>
                        <a:rPr lang="en-US" sz="1200" dirty="0"/>
                        <a:t>For organizations deploying RDSH solutions. Designed to deliver Windows applications at full performance.</a:t>
                      </a:r>
                    </a:p>
                  </a:txBody>
                  <a:tcPr/>
                </a:tc>
                <a:tc>
                  <a:txBody>
                    <a:bodyPr/>
                    <a:lstStyle/>
                    <a:p>
                      <a:r>
                        <a:rPr lang="en-US" sz="1200" dirty="0"/>
                        <a:t>For users who need a virtual desktop, but also need a great user experience leveraging PC applications, browsers, and high-definition video.</a:t>
                      </a:r>
                    </a:p>
                  </a:txBody>
                  <a:tcPr/>
                </a:tc>
                <a:tc>
                  <a:txBody>
                    <a:bodyPr/>
                    <a:lstStyle/>
                    <a:p>
                      <a:r>
                        <a:rPr lang="en-US" sz="1200" dirty="0"/>
                        <a:t>For users who need to use professional graphics applications with full performance on any device, anywhere.</a:t>
                      </a:r>
                    </a:p>
                  </a:txBody>
                  <a:tcPr/>
                </a:tc>
                <a:extLst>
                  <a:ext uri="{0D108BD9-81ED-4DB2-BD59-A6C34878D82A}">
                    <a16:rowId xmlns:a16="http://schemas.microsoft.com/office/drawing/2014/main" val="10001"/>
                  </a:ext>
                </a:extLst>
              </a:tr>
              <a:tr h="370840">
                <a:tc>
                  <a:txBody>
                    <a:bodyPr/>
                    <a:lstStyle/>
                    <a:p>
                      <a:r>
                        <a:rPr lang="en-US" sz="1200" dirty="0"/>
                        <a:t>Up to 2 displays @ 1280x1024 resolution supporting virtualized Windows applications</a:t>
                      </a:r>
                    </a:p>
                  </a:txBody>
                  <a:tcPr/>
                </a:tc>
                <a:tc>
                  <a:txBody>
                    <a:bodyPr/>
                    <a:lstStyle/>
                    <a:p>
                      <a:r>
                        <a:rPr lang="en-US" sz="1200" dirty="0"/>
                        <a:t>Up to 4 displays @ 2560x1600 resolution supporting Windows desktops, and NVIDIA </a:t>
                      </a:r>
                      <a:r>
                        <a:rPr lang="en-US" sz="1200" dirty="0" err="1"/>
                        <a:t>Quadro</a:t>
                      </a:r>
                      <a:r>
                        <a:rPr lang="en-US" sz="1200" dirty="0"/>
                        <a:t> features</a:t>
                      </a:r>
                    </a:p>
                  </a:txBody>
                  <a:tcPr/>
                </a:tc>
                <a:tc>
                  <a:txBody>
                    <a:bodyPr/>
                    <a:lstStyle/>
                    <a:p>
                      <a:r>
                        <a:rPr lang="en-US" sz="1200" dirty="0"/>
                        <a:t>Up to 4 displays @4096x2160* resolution supporting Windows or Linux desktops, NVIDIA </a:t>
                      </a:r>
                      <a:r>
                        <a:rPr lang="en-US" sz="1200" dirty="0" err="1"/>
                        <a:t>Quadro</a:t>
                      </a:r>
                      <a:r>
                        <a:rPr lang="en-US" sz="1200" dirty="0"/>
                        <a:t>, CUDA**, OpenCL** &amp; GPU pass-through</a:t>
                      </a:r>
                    </a:p>
                  </a:txBody>
                  <a:tcPr/>
                </a:tc>
                <a:extLst>
                  <a:ext uri="{0D108BD9-81ED-4DB2-BD59-A6C34878D82A}">
                    <a16:rowId xmlns:a16="http://schemas.microsoft.com/office/drawing/2014/main" val="10002"/>
                  </a:ext>
                </a:extLst>
              </a:tr>
            </a:tbl>
          </a:graphicData>
        </a:graphic>
      </p:graphicFrame>
      <p:sp>
        <p:nvSpPr>
          <p:cNvPr id="5" name="Rectangle 4"/>
          <p:cNvSpPr/>
          <p:nvPr/>
        </p:nvSpPr>
        <p:spPr>
          <a:xfrm>
            <a:off x="979715" y="4557725"/>
            <a:ext cx="6082392" cy="400110"/>
          </a:xfrm>
          <a:prstGeom prst="rect">
            <a:avLst/>
          </a:prstGeom>
        </p:spPr>
        <p:txBody>
          <a:bodyPr wrap="square">
            <a:spAutoFit/>
          </a:bodyPr>
          <a:lstStyle/>
          <a:p>
            <a:r>
              <a:rPr lang="en-US" sz="1000" dirty="0">
                <a:solidFill>
                  <a:schemeClr val="tx2">
                    <a:lumMod val="50000"/>
                  </a:schemeClr>
                </a:solidFill>
                <a:latin typeface="Arial" panose="020B0604020202020204" pitchFamily="34" charset="0"/>
              </a:rPr>
              <a:t>*0Q profiles only support up to 2560x1600 resolution </a:t>
            </a:r>
          </a:p>
          <a:p>
            <a:r>
              <a:rPr lang="en-US" sz="1000" dirty="0">
                <a:solidFill>
                  <a:schemeClr val="tx2">
                    <a:lumMod val="50000"/>
                  </a:schemeClr>
                </a:solidFill>
                <a:latin typeface="Arial" panose="020B0604020202020204" pitchFamily="34" charset="0"/>
              </a:rPr>
              <a:t>**CUDA and OpenCL only supported with M10-8Q, M10-8A, M60-8Q, or M60-8A profiles </a:t>
            </a:r>
            <a:endParaRPr lang="en-US" sz="1000" dirty="0">
              <a:solidFill>
                <a:schemeClr val="tx2">
                  <a:lumMod val="50000"/>
                </a:schemeClr>
              </a:solidFill>
            </a:endParaRPr>
          </a:p>
        </p:txBody>
      </p:sp>
    </p:spTree>
    <p:extLst>
      <p:ext uri="{BB962C8B-B14F-4D97-AF65-F5344CB8AC3E}">
        <p14:creationId xmlns:p14="http://schemas.microsoft.com/office/powerpoint/2010/main" val="3747594243"/>
      </p:ext>
    </p:extLst>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All-Flash vs. Hybrid Storage</a:t>
            </a:r>
          </a:p>
        </p:txBody>
      </p:sp>
      <p:sp>
        <p:nvSpPr>
          <p:cNvPr id="4" name="Subtitle 3"/>
          <p:cNvSpPr>
            <a:spLocks noGrp="1"/>
          </p:cNvSpPr>
          <p:nvPr>
            <p:ph type="subTitle" idx="11"/>
          </p:nvPr>
        </p:nvSpPr>
        <p:spPr/>
        <p:txBody>
          <a:bodyPr/>
          <a:lstStyle/>
          <a:p>
            <a:r>
              <a:rPr lang="en-US" dirty="0"/>
              <a:t>VMware </a:t>
            </a:r>
            <a:r>
              <a:rPr lang="en-US" dirty="0" err="1"/>
              <a:t>vSAN</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1330629679"/>
              </p:ext>
            </p:extLst>
          </p:nvPr>
        </p:nvGraphicFramePr>
        <p:xfrm>
          <a:off x="215715" y="2442638"/>
          <a:ext cx="8712571" cy="2287830"/>
        </p:xfrm>
        <a:graphic>
          <a:graphicData uri="http://schemas.openxmlformats.org/drawingml/2006/table">
            <a:tbl>
              <a:tblPr firstRow="1" bandRow="1">
                <a:tableStyleId>{5C22544A-7EE6-4342-B048-85BDC9FD1C3A}</a:tableStyleId>
              </a:tblPr>
              <a:tblGrid>
                <a:gridCol w="948760">
                  <a:extLst>
                    <a:ext uri="{9D8B030D-6E8A-4147-A177-3AD203B41FA5}">
                      <a16:colId xmlns:a16="http://schemas.microsoft.com/office/drawing/2014/main" val="20000"/>
                    </a:ext>
                  </a:extLst>
                </a:gridCol>
                <a:gridCol w="1088745">
                  <a:extLst>
                    <a:ext uri="{9D8B030D-6E8A-4147-A177-3AD203B41FA5}">
                      <a16:colId xmlns:a16="http://schemas.microsoft.com/office/drawing/2014/main" val="20001"/>
                    </a:ext>
                  </a:extLst>
                </a:gridCol>
                <a:gridCol w="772927">
                  <a:extLst>
                    <a:ext uri="{9D8B030D-6E8A-4147-A177-3AD203B41FA5}">
                      <a16:colId xmlns:a16="http://schemas.microsoft.com/office/drawing/2014/main" val="20002"/>
                    </a:ext>
                  </a:extLst>
                </a:gridCol>
                <a:gridCol w="1387943">
                  <a:extLst>
                    <a:ext uri="{9D8B030D-6E8A-4147-A177-3AD203B41FA5}">
                      <a16:colId xmlns:a16="http://schemas.microsoft.com/office/drawing/2014/main" val="20003"/>
                    </a:ext>
                  </a:extLst>
                </a:gridCol>
                <a:gridCol w="1828427">
                  <a:extLst>
                    <a:ext uri="{9D8B030D-6E8A-4147-A177-3AD203B41FA5}">
                      <a16:colId xmlns:a16="http://schemas.microsoft.com/office/drawing/2014/main" val="20004"/>
                    </a:ext>
                  </a:extLst>
                </a:gridCol>
                <a:gridCol w="1354992">
                  <a:extLst>
                    <a:ext uri="{9D8B030D-6E8A-4147-A177-3AD203B41FA5}">
                      <a16:colId xmlns:a16="http://schemas.microsoft.com/office/drawing/2014/main" val="20005"/>
                    </a:ext>
                  </a:extLst>
                </a:gridCol>
                <a:gridCol w="1330777">
                  <a:extLst>
                    <a:ext uri="{9D8B030D-6E8A-4147-A177-3AD203B41FA5}">
                      <a16:colId xmlns:a16="http://schemas.microsoft.com/office/drawing/2014/main" val="20006"/>
                    </a:ext>
                  </a:extLst>
                </a:gridCol>
              </a:tblGrid>
              <a:tr h="414863">
                <a:tc>
                  <a:txBody>
                    <a:bodyPr/>
                    <a:lstStyle/>
                    <a:p>
                      <a:pPr algn="ctr"/>
                      <a:r>
                        <a:rPr lang="en-US" sz="1800" dirty="0">
                          <a:solidFill>
                            <a:schemeClr val="tx2">
                              <a:lumMod val="95000"/>
                            </a:schemeClr>
                          </a:solidFill>
                        </a:rPr>
                        <a:t>VM Size</a:t>
                      </a:r>
                    </a:p>
                  </a:txBody>
                  <a:tcPr marL="128381" marR="128381" marT="64191" marB="64191">
                    <a:solidFill>
                      <a:schemeClr val="tx1">
                        <a:lumMod val="60000"/>
                        <a:lumOff val="40000"/>
                      </a:schemeClr>
                    </a:solidFill>
                  </a:tcPr>
                </a:tc>
                <a:tc>
                  <a:txBody>
                    <a:bodyPr/>
                    <a:lstStyle/>
                    <a:p>
                      <a:pPr algn="ctr"/>
                      <a:r>
                        <a:rPr lang="en-US" sz="1800" dirty="0">
                          <a:solidFill>
                            <a:schemeClr val="tx2">
                              <a:lumMod val="95000"/>
                            </a:schemeClr>
                          </a:solidFill>
                        </a:rPr>
                        <a:t>FTM</a:t>
                      </a:r>
                    </a:p>
                  </a:txBody>
                  <a:tcPr marL="128381" marR="128381" marT="64191" marB="64191">
                    <a:solidFill>
                      <a:schemeClr val="tx1">
                        <a:lumMod val="60000"/>
                        <a:lumOff val="40000"/>
                      </a:schemeClr>
                    </a:solidFill>
                  </a:tcPr>
                </a:tc>
                <a:tc>
                  <a:txBody>
                    <a:bodyPr/>
                    <a:lstStyle/>
                    <a:p>
                      <a:pPr algn="ctr"/>
                      <a:r>
                        <a:rPr lang="en-US" sz="1800" dirty="0">
                          <a:solidFill>
                            <a:schemeClr val="tx2">
                              <a:lumMod val="95000"/>
                            </a:schemeClr>
                          </a:solidFill>
                        </a:rPr>
                        <a:t>FTT</a:t>
                      </a:r>
                    </a:p>
                  </a:txBody>
                  <a:tcPr marL="128381" marR="128381" marT="64191" marB="64191">
                    <a:solidFill>
                      <a:schemeClr val="tx1">
                        <a:lumMod val="60000"/>
                        <a:lumOff val="40000"/>
                      </a:schemeClr>
                    </a:solidFill>
                  </a:tcPr>
                </a:tc>
                <a:tc>
                  <a:txBody>
                    <a:bodyPr/>
                    <a:lstStyle/>
                    <a:p>
                      <a:pPr algn="ctr"/>
                      <a:r>
                        <a:rPr lang="en-US" sz="1800" dirty="0">
                          <a:solidFill>
                            <a:schemeClr val="tx2">
                              <a:lumMod val="95000"/>
                            </a:schemeClr>
                          </a:solidFill>
                        </a:rPr>
                        <a:t>Overhead</a:t>
                      </a:r>
                    </a:p>
                  </a:txBody>
                  <a:tcPr marL="128381" marR="128381" marT="64191" marB="64191">
                    <a:solidFill>
                      <a:schemeClr val="tx1">
                        <a:lumMod val="60000"/>
                        <a:lumOff val="40000"/>
                      </a:schemeClr>
                    </a:solidFill>
                  </a:tcPr>
                </a:tc>
                <a:tc>
                  <a:txBody>
                    <a:bodyPr/>
                    <a:lstStyle/>
                    <a:p>
                      <a:pPr algn="ctr"/>
                      <a:r>
                        <a:rPr lang="en-US" sz="1800" dirty="0">
                          <a:solidFill>
                            <a:schemeClr val="tx2">
                              <a:lumMod val="95000"/>
                            </a:schemeClr>
                          </a:solidFill>
                        </a:rPr>
                        <a:t>Configuration</a:t>
                      </a:r>
                    </a:p>
                  </a:txBody>
                  <a:tcPr marL="128381" marR="128381" marT="64191" marB="64191">
                    <a:solidFill>
                      <a:schemeClr val="tx1">
                        <a:lumMod val="60000"/>
                        <a:lumOff val="40000"/>
                      </a:schemeClr>
                    </a:solidFill>
                  </a:tcPr>
                </a:tc>
                <a:tc>
                  <a:txBody>
                    <a:bodyPr/>
                    <a:lstStyle/>
                    <a:p>
                      <a:pPr algn="ctr"/>
                      <a:r>
                        <a:rPr lang="en-US" sz="1800" dirty="0">
                          <a:solidFill>
                            <a:schemeClr val="tx2">
                              <a:lumMod val="95000"/>
                            </a:schemeClr>
                          </a:solidFill>
                        </a:rPr>
                        <a:t>Capacity Required</a:t>
                      </a:r>
                    </a:p>
                  </a:txBody>
                  <a:tcPr marL="128381" marR="128381" marT="64191" marB="64191">
                    <a:solidFill>
                      <a:schemeClr val="tx1">
                        <a:lumMod val="60000"/>
                        <a:lumOff val="40000"/>
                      </a:schemeClr>
                    </a:solidFill>
                  </a:tcPr>
                </a:tc>
                <a:tc>
                  <a:txBody>
                    <a:bodyPr/>
                    <a:lstStyle/>
                    <a:p>
                      <a:pPr algn="ctr"/>
                      <a:r>
                        <a:rPr lang="en-US" sz="1800" dirty="0">
                          <a:solidFill>
                            <a:schemeClr val="tx2">
                              <a:lumMod val="95000"/>
                            </a:schemeClr>
                          </a:solidFill>
                        </a:rPr>
                        <a:t>Host Required</a:t>
                      </a:r>
                    </a:p>
                  </a:txBody>
                  <a:tcPr marL="128381" marR="128381" marT="64191" marB="64191">
                    <a:solidFill>
                      <a:schemeClr val="tx1">
                        <a:lumMod val="60000"/>
                        <a:lumOff val="40000"/>
                      </a:schemeClr>
                    </a:solidFill>
                  </a:tcPr>
                </a:tc>
                <a:extLst>
                  <a:ext uri="{0D108BD9-81ED-4DB2-BD59-A6C34878D82A}">
                    <a16:rowId xmlns:a16="http://schemas.microsoft.com/office/drawing/2014/main" val="10000"/>
                  </a:ext>
                </a:extLst>
              </a:tr>
              <a:tr h="365760">
                <a:tc>
                  <a:txBody>
                    <a:bodyPr/>
                    <a:lstStyle/>
                    <a:p>
                      <a:pPr algn="ctr"/>
                      <a:r>
                        <a:rPr lang="en-US" sz="1800" dirty="0"/>
                        <a:t>50GB</a:t>
                      </a:r>
                    </a:p>
                  </a:txBody>
                  <a:tcPr marL="128381" marR="128381" marT="64191" marB="64191"/>
                </a:tc>
                <a:tc>
                  <a:txBody>
                    <a:bodyPr/>
                    <a:lstStyle/>
                    <a:p>
                      <a:pPr algn="ctr"/>
                      <a:r>
                        <a:rPr lang="en-US" sz="1800" dirty="0"/>
                        <a:t>RAID-1</a:t>
                      </a:r>
                    </a:p>
                  </a:txBody>
                  <a:tcPr marL="128381" marR="128381" marT="64191" marB="64191"/>
                </a:tc>
                <a:tc>
                  <a:txBody>
                    <a:bodyPr/>
                    <a:lstStyle/>
                    <a:p>
                      <a:pPr algn="ctr"/>
                      <a:r>
                        <a:rPr lang="en-US" sz="1800" dirty="0"/>
                        <a:t>1</a:t>
                      </a:r>
                    </a:p>
                  </a:txBody>
                  <a:tcPr marL="128381" marR="128381" marT="64191" marB="64191"/>
                </a:tc>
                <a:tc>
                  <a:txBody>
                    <a:bodyPr/>
                    <a:lstStyle/>
                    <a:p>
                      <a:pPr algn="ctr"/>
                      <a:r>
                        <a:rPr lang="en-US" sz="1800" dirty="0"/>
                        <a:t>2x</a:t>
                      </a:r>
                    </a:p>
                  </a:txBody>
                  <a:tcPr marL="128381" marR="128381" marT="64191" marB="64191"/>
                </a:tc>
                <a:tc>
                  <a:txBody>
                    <a:bodyPr/>
                    <a:lstStyle/>
                    <a:p>
                      <a:pPr algn="ctr"/>
                      <a:r>
                        <a:rPr lang="en-US" sz="1800" dirty="0"/>
                        <a:t>Hybrid</a:t>
                      </a:r>
                    </a:p>
                  </a:txBody>
                  <a:tcPr marL="128381" marR="128381" marT="64191" marB="64191"/>
                </a:tc>
                <a:tc>
                  <a:txBody>
                    <a:bodyPr/>
                    <a:lstStyle/>
                    <a:p>
                      <a:pPr algn="ctr"/>
                      <a:r>
                        <a:rPr lang="en-US" sz="1800" dirty="0"/>
                        <a:t>100GB</a:t>
                      </a:r>
                    </a:p>
                  </a:txBody>
                  <a:tcPr marL="128381" marR="128381" marT="64191" marB="64191"/>
                </a:tc>
                <a:tc>
                  <a:txBody>
                    <a:bodyPr/>
                    <a:lstStyle/>
                    <a:p>
                      <a:pPr algn="ctr"/>
                      <a:r>
                        <a:rPr lang="en-US" sz="1800" dirty="0"/>
                        <a:t>3</a:t>
                      </a:r>
                    </a:p>
                  </a:txBody>
                  <a:tcPr marL="128381" marR="128381" marT="64191" marB="64191"/>
                </a:tc>
                <a:extLst>
                  <a:ext uri="{0D108BD9-81ED-4DB2-BD59-A6C34878D82A}">
                    <a16:rowId xmlns:a16="http://schemas.microsoft.com/office/drawing/2014/main" val="10001"/>
                  </a:ext>
                </a:extLst>
              </a:tr>
              <a:tr h="365760">
                <a:tc>
                  <a:txBody>
                    <a:bodyPr/>
                    <a:lstStyle/>
                    <a:p>
                      <a:pPr algn="ctr"/>
                      <a:r>
                        <a:rPr lang="en-US" sz="1800" dirty="0"/>
                        <a:t>50GB</a:t>
                      </a:r>
                    </a:p>
                  </a:txBody>
                  <a:tcPr marL="128381" marR="128381" marT="64191" marB="64191"/>
                </a:tc>
                <a:tc>
                  <a:txBody>
                    <a:bodyPr/>
                    <a:lstStyle/>
                    <a:p>
                      <a:pPr algn="ctr"/>
                      <a:r>
                        <a:rPr lang="en-US" sz="1800" dirty="0"/>
                        <a:t>RAID-5</a:t>
                      </a:r>
                    </a:p>
                  </a:txBody>
                  <a:tcPr marL="128381" marR="128381" marT="64191" marB="64191"/>
                </a:tc>
                <a:tc>
                  <a:txBody>
                    <a:bodyPr/>
                    <a:lstStyle/>
                    <a:p>
                      <a:pPr algn="ctr"/>
                      <a:r>
                        <a:rPr lang="en-US" sz="1800" dirty="0"/>
                        <a:t>1</a:t>
                      </a:r>
                    </a:p>
                  </a:txBody>
                  <a:tcPr marL="128381" marR="128381" marT="64191" marB="64191"/>
                </a:tc>
                <a:tc>
                  <a:txBody>
                    <a:bodyPr/>
                    <a:lstStyle/>
                    <a:p>
                      <a:pPr algn="ctr"/>
                      <a:r>
                        <a:rPr lang="en-US" sz="1800" dirty="0"/>
                        <a:t>1.33x</a:t>
                      </a:r>
                    </a:p>
                  </a:txBody>
                  <a:tcPr marL="128381" marR="128381" marT="64191" marB="64191"/>
                </a:tc>
                <a:tc>
                  <a:txBody>
                    <a:bodyPr/>
                    <a:lstStyle/>
                    <a:p>
                      <a:pPr algn="ctr"/>
                      <a:r>
                        <a:rPr lang="en-US" sz="1800" dirty="0"/>
                        <a:t>All-Flash</a:t>
                      </a:r>
                    </a:p>
                  </a:txBody>
                  <a:tcPr marL="128381" marR="128381" marT="64191" marB="64191"/>
                </a:tc>
                <a:tc>
                  <a:txBody>
                    <a:bodyPr/>
                    <a:lstStyle/>
                    <a:p>
                      <a:pPr algn="ctr"/>
                      <a:r>
                        <a:rPr lang="en-US" sz="1800" dirty="0"/>
                        <a:t>66.5GB</a:t>
                      </a:r>
                    </a:p>
                  </a:txBody>
                  <a:tcPr marL="128381" marR="128381" marT="64191" marB="64191"/>
                </a:tc>
                <a:tc>
                  <a:txBody>
                    <a:bodyPr/>
                    <a:lstStyle/>
                    <a:p>
                      <a:pPr algn="ctr"/>
                      <a:r>
                        <a:rPr lang="en-US" sz="1800" dirty="0"/>
                        <a:t>4</a:t>
                      </a:r>
                    </a:p>
                  </a:txBody>
                  <a:tcPr marL="128381" marR="128381" marT="64191" marB="64191"/>
                </a:tc>
                <a:extLst>
                  <a:ext uri="{0D108BD9-81ED-4DB2-BD59-A6C34878D82A}">
                    <a16:rowId xmlns:a16="http://schemas.microsoft.com/office/drawing/2014/main" val="10002"/>
                  </a:ext>
                </a:extLst>
              </a:tr>
              <a:tr h="365760">
                <a:tc>
                  <a:txBody>
                    <a:bodyPr/>
                    <a:lstStyle/>
                    <a:p>
                      <a:pPr algn="ctr"/>
                      <a:r>
                        <a:rPr lang="en-US" sz="1800" dirty="0"/>
                        <a:t>50GB</a:t>
                      </a:r>
                    </a:p>
                  </a:txBody>
                  <a:tcPr marL="128381" marR="128381" marT="64191" marB="64191"/>
                </a:tc>
                <a:tc>
                  <a:txBody>
                    <a:bodyPr/>
                    <a:lstStyle/>
                    <a:p>
                      <a:pPr algn="ctr"/>
                      <a:r>
                        <a:rPr lang="en-US" sz="1800" dirty="0"/>
                        <a:t>RAID-1</a:t>
                      </a:r>
                    </a:p>
                  </a:txBody>
                  <a:tcPr marL="128381" marR="128381" marT="64191" marB="64191"/>
                </a:tc>
                <a:tc>
                  <a:txBody>
                    <a:bodyPr/>
                    <a:lstStyle/>
                    <a:p>
                      <a:pPr algn="ctr"/>
                      <a:r>
                        <a:rPr lang="en-US" sz="1800" dirty="0"/>
                        <a:t>2</a:t>
                      </a:r>
                    </a:p>
                  </a:txBody>
                  <a:tcPr marL="128381" marR="128381" marT="64191" marB="64191"/>
                </a:tc>
                <a:tc>
                  <a:txBody>
                    <a:bodyPr/>
                    <a:lstStyle/>
                    <a:p>
                      <a:pPr algn="ctr"/>
                      <a:r>
                        <a:rPr lang="en-US" sz="1800" dirty="0"/>
                        <a:t>3x</a:t>
                      </a:r>
                    </a:p>
                  </a:txBody>
                  <a:tcPr marL="128381" marR="128381" marT="64191" marB="64191"/>
                </a:tc>
                <a:tc>
                  <a:txBody>
                    <a:bodyPr/>
                    <a:lstStyle/>
                    <a:p>
                      <a:pPr algn="ctr"/>
                      <a:r>
                        <a:rPr lang="en-US" sz="1800" dirty="0"/>
                        <a:t>All-Flash</a:t>
                      </a:r>
                    </a:p>
                  </a:txBody>
                  <a:tcPr marL="128381" marR="128381" marT="64191" marB="64191"/>
                </a:tc>
                <a:tc>
                  <a:txBody>
                    <a:bodyPr/>
                    <a:lstStyle/>
                    <a:p>
                      <a:pPr algn="ctr"/>
                      <a:r>
                        <a:rPr lang="en-US" sz="1800" dirty="0"/>
                        <a:t>150GB</a:t>
                      </a:r>
                    </a:p>
                  </a:txBody>
                  <a:tcPr marL="128381" marR="128381" marT="64191" marB="64191"/>
                </a:tc>
                <a:tc>
                  <a:txBody>
                    <a:bodyPr/>
                    <a:lstStyle/>
                    <a:p>
                      <a:pPr algn="ctr"/>
                      <a:r>
                        <a:rPr lang="en-US" sz="1800" dirty="0"/>
                        <a:t>4</a:t>
                      </a:r>
                    </a:p>
                  </a:txBody>
                  <a:tcPr marL="128381" marR="128381" marT="64191" marB="64191"/>
                </a:tc>
                <a:extLst>
                  <a:ext uri="{0D108BD9-81ED-4DB2-BD59-A6C34878D82A}">
                    <a16:rowId xmlns:a16="http://schemas.microsoft.com/office/drawing/2014/main" val="10003"/>
                  </a:ext>
                </a:extLst>
              </a:tr>
              <a:tr h="365760">
                <a:tc>
                  <a:txBody>
                    <a:bodyPr/>
                    <a:lstStyle/>
                    <a:p>
                      <a:pPr algn="ctr"/>
                      <a:r>
                        <a:rPr lang="en-US" sz="1800" dirty="0"/>
                        <a:t>50GB</a:t>
                      </a:r>
                    </a:p>
                  </a:txBody>
                  <a:tcPr marL="128381" marR="128381" marT="64191" marB="64191"/>
                </a:tc>
                <a:tc>
                  <a:txBody>
                    <a:bodyPr/>
                    <a:lstStyle/>
                    <a:p>
                      <a:pPr algn="ctr"/>
                      <a:r>
                        <a:rPr lang="en-US" sz="1800" dirty="0"/>
                        <a:t>RAID-6</a:t>
                      </a:r>
                    </a:p>
                  </a:txBody>
                  <a:tcPr marL="128381" marR="128381" marT="64191" marB="64191"/>
                </a:tc>
                <a:tc>
                  <a:txBody>
                    <a:bodyPr/>
                    <a:lstStyle/>
                    <a:p>
                      <a:pPr algn="ctr"/>
                      <a:r>
                        <a:rPr lang="en-US" sz="1800" dirty="0"/>
                        <a:t>2</a:t>
                      </a:r>
                    </a:p>
                  </a:txBody>
                  <a:tcPr marL="128381" marR="128381" marT="64191" marB="64191"/>
                </a:tc>
                <a:tc>
                  <a:txBody>
                    <a:bodyPr/>
                    <a:lstStyle/>
                    <a:p>
                      <a:pPr algn="ctr"/>
                      <a:r>
                        <a:rPr lang="en-US" sz="1800" dirty="0"/>
                        <a:t>1.5x</a:t>
                      </a:r>
                    </a:p>
                  </a:txBody>
                  <a:tcPr marL="128381" marR="128381" marT="64191" marB="64191"/>
                </a:tc>
                <a:tc>
                  <a:txBody>
                    <a:bodyPr/>
                    <a:lstStyle/>
                    <a:p>
                      <a:pPr algn="ctr"/>
                      <a:r>
                        <a:rPr lang="en-US" sz="1800" dirty="0"/>
                        <a:t>All-Flash</a:t>
                      </a:r>
                    </a:p>
                  </a:txBody>
                  <a:tcPr marL="128381" marR="128381" marT="64191" marB="64191"/>
                </a:tc>
                <a:tc>
                  <a:txBody>
                    <a:bodyPr/>
                    <a:lstStyle/>
                    <a:p>
                      <a:pPr algn="ctr"/>
                      <a:r>
                        <a:rPr lang="en-US" sz="1800" dirty="0"/>
                        <a:t>75GB</a:t>
                      </a:r>
                    </a:p>
                  </a:txBody>
                  <a:tcPr marL="128381" marR="128381" marT="64191" marB="64191"/>
                </a:tc>
                <a:tc>
                  <a:txBody>
                    <a:bodyPr/>
                    <a:lstStyle/>
                    <a:p>
                      <a:pPr algn="ctr"/>
                      <a:r>
                        <a:rPr lang="en-US" sz="1800" dirty="0"/>
                        <a:t>6</a:t>
                      </a:r>
                    </a:p>
                  </a:txBody>
                  <a:tcPr marL="128381" marR="128381" marT="64191" marB="64191"/>
                </a:tc>
                <a:extLst>
                  <a:ext uri="{0D108BD9-81ED-4DB2-BD59-A6C34878D82A}">
                    <a16:rowId xmlns:a16="http://schemas.microsoft.com/office/drawing/2014/main" val="10004"/>
                  </a:ext>
                </a:extLst>
              </a:tr>
            </a:tbl>
          </a:graphicData>
        </a:graphic>
      </p:graphicFrame>
      <p:pic>
        <p:nvPicPr>
          <p:cNvPr id="5" name="Picture 150" descr="ICON_VM_basic_label_Q308"/>
          <p:cNvPicPr>
            <a:picLocks noChangeAspect="1" noChangeArrowheads="1"/>
          </p:cNvPicPr>
          <p:nvPr/>
        </p:nvPicPr>
        <p:blipFill>
          <a:blip r:embed="rId3"/>
          <a:srcRect/>
          <a:stretch>
            <a:fillRect/>
          </a:stretch>
        </p:blipFill>
        <p:spPr bwMode="auto">
          <a:xfrm>
            <a:off x="273050" y="951596"/>
            <a:ext cx="919163" cy="1066800"/>
          </a:xfrm>
          <a:prstGeom prst="rect">
            <a:avLst/>
          </a:prstGeom>
          <a:noFill/>
          <a:ln w="9525">
            <a:noFill/>
            <a:miter lim="800000"/>
            <a:headEnd/>
            <a:tailEnd/>
          </a:ln>
        </p:spPr>
      </p:pic>
      <p:sp>
        <p:nvSpPr>
          <p:cNvPr id="7" name="TextBox 6"/>
          <p:cNvSpPr txBox="1"/>
          <p:nvPr/>
        </p:nvSpPr>
        <p:spPr>
          <a:xfrm>
            <a:off x="1690007" y="951596"/>
            <a:ext cx="1053193" cy="1107996"/>
          </a:xfrm>
          <a:prstGeom prst="rect">
            <a:avLst/>
          </a:prstGeom>
          <a:noFill/>
        </p:spPr>
        <p:txBody>
          <a:bodyPr wrap="square" rtlCol="0">
            <a:spAutoFit/>
          </a:bodyPr>
          <a:lstStyle/>
          <a:p>
            <a:pPr algn="ctr">
              <a:spcBef>
                <a:spcPts val="0"/>
              </a:spcBef>
              <a:spcAft>
                <a:spcPts val="0"/>
              </a:spcAft>
              <a:buClr>
                <a:schemeClr val="bg1"/>
              </a:buClr>
            </a:pPr>
            <a:r>
              <a:rPr lang="en-US" sz="6600" dirty="0">
                <a:solidFill>
                  <a:schemeClr val="bg2"/>
                </a:solidFill>
                <a:latin typeface="+mn-lt"/>
              </a:rPr>
              <a:t>x</a:t>
            </a:r>
          </a:p>
        </p:txBody>
      </p:sp>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240994" y="1102054"/>
            <a:ext cx="1004209" cy="1004209"/>
          </a:xfrm>
          <a:prstGeom prst="rect">
            <a:avLst/>
          </a:prstGeom>
        </p:spPr>
      </p:pic>
      <p:sp>
        <p:nvSpPr>
          <p:cNvPr id="9" name="TextBox 8"/>
          <p:cNvSpPr txBox="1"/>
          <p:nvPr/>
        </p:nvSpPr>
        <p:spPr>
          <a:xfrm>
            <a:off x="4742997" y="951596"/>
            <a:ext cx="1053193" cy="1107996"/>
          </a:xfrm>
          <a:prstGeom prst="rect">
            <a:avLst/>
          </a:prstGeom>
          <a:noFill/>
        </p:spPr>
        <p:txBody>
          <a:bodyPr wrap="square" rtlCol="0">
            <a:spAutoFit/>
          </a:bodyPr>
          <a:lstStyle/>
          <a:p>
            <a:pPr algn="ctr">
              <a:spcBef>
                <a:spcPts val="0"/>
              </a:spcBef>
              <a:spcAft>
                <a:spcPts val="0"/>
              </a:spcAft>
              <a:buClr>
                <a:schemeClr val="bg1"/>
              </a:buClr>
            </a:pPr>
            <a:r>
              <a:rPr lang="en-US" sz="6600" dirty="0">
                <a:solidFill>
                  <a:schemeClr val="bg2"/>
                </a:solidFill>
                <a:latin typeface="+mn-lt"/>
              </a:rPr>
              <a:t>=</a:t>
            </a:r>
          </a:p>
        </p:txBody>
      </p:sp>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93984" y="901244"/>
            <a:ext cx="1323295" cy="1323295"/>
          </a:xfrm>
          <a:prstGeom prst="rect">
            <a:avLst/>
          </a:prstGeom>
        </p:spPr>
      </p:pic>
      <p:sp>
        <p:nvSpPr>
          <p:cNvPr id="11" name="Rectangle 10"/>
          <p:cNvSpPr/>
          <p:nvPr/>
        </p:nvSpPr>
        <p:spPr>
          <a:xfrm>
            <a:off x="215715" y="3509421"/>
            <a:ext cx="8712571" cy="416378"/>
          </a:xfrm>
          <a:prstGeom prst="rect">
            <a:avLst/>
          </a:prstGeom>
          <a:noFill/>
          <a:ln w="38100" cmpd="sng">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Tree>
    <p:extLst>
      <p:ext uri="{BB962C8B-B14F-4D97-AF65-F5344CB8AC3E}">
        <p14:creationId xmlns:p14="http://schemas.microsoft.com/office/powerpoint/2010/main" val="655685760"/>
      </p:ext>
    </p:extLst>
  </p:cSld>
  <p:clrMapOvr>
    <a:masterClrMapping/>
  </p:clrMapOvr>
  <p:transition spd="med">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943100" y="1176757"/>
            <a:ext cx="5257800" cy="3718736"/>
          </a:xfrm>
          <a:prstGeom prst="rect">
            <a:avLst/>
          </a:prstGeom>
        </p:spPr>
      </p:pic>
      <p:sp>
        <p:nvSpPr>
          <p:cNvPr id="2" name="Title 1"/>
          <p:cNvSpPr>
            <a:spLocks noGrp="1"/>
          </p:cNvSpPr>
          <p:nvPr>
            <p:ph type="title"/>
          </p:nvPr>
        </p:nvSpPr>
        <p:spPr/>
        <p:txBody>
          <a:bodyPr/>
          <a:lstStyle/>
          <a:p>
            <a:r>
              <a:rPr lang="en-US" dirty="0"/>
              <a:t>Knowledge Worker, 155 users, </a:t>
            </a:r>
            <a:r>
              <a:rPr lang="en-US" dirty="0" err="1"/>
              <a:t>ESXi</a:t>
            </a:r>
            <a:r>
              <a:rPr lang="en-US" dirty="0"/>
              <a:t> 6.5, Horizon 7.x Instant Clones</a:t>
            </a:r>
          </a:p>
        </p:txBody>
      </p:sp>
      <p:sp>
        <p:nvSpPr>
          <p:cNvPr id="4" name="Subtitle 3"/>
          <p:cNvSpPr>
            <a:spLocks noGrp="1"/>
          </p:cNvSpPr>
          <p:nvPr>
            <p:ph type="subTitle" idx="11"/>
          </p:nvPr>
        </p:nvSpPr>
        <p:spPr>
          <a:xfrm>
            <a:off x="273050" y="961313"/>
            <a:ext cx="8185150" cy="215444"/>
          </a:xfrm>
        </p:spPr>
        <p:txBody>
          <a:bodyPr/>
          <a:lstStyle/>
          <a:p>
            <a:r>
              <a:rPr lang="en-US" dirty="0"/>
              <a:t>With VMware vSphere Horizon</a:t>
            </a:r>
          </a:p>
        </p:txBody>
      </p:sp>
    </p:spTree>
    <p:extLst>
      <p:ext uri="{BB962C8B-B14F-4D97-AF65-F5344CB8AC3E}">
        <p14:creationId xmlns:p14="http://schemas.microsoft.com/office/powerpoint/2010/main" val="2930723414"/>
      </p:ext>
    </p:extLst>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Up to 2000 VMs</a:t>
            </a:r>
          </a:p>
        </p:txBody>
      </p:sp>
      <p:pic>
        <p:nvPicPr>
          <p:cNvPr id="3" name="Picture 2"/>
          <p:cNvPicPr>
            <a:picLocks noChangeAspect="1"/>
          </p:cNvPicPr>
          <p:nvPr/>
        </p:nvPicPr>
        <p:blipFill>
          <a:blip r:embed="rId3"/>
          <a:stretch>
            <a:fillRect/>
          </a:stretch>
        </p:blipFill>
        <p:spPr>
          <a:xfrm>
            <a:off x="2816679" y="1024516"/>
            <a:ext cx="3510642" cy="4045506"/>
          </a:xfrm>
          <a:prstGeom prst="rect">
            <a:avLst/>
          </a:prstGeom>
        </p:spPr>
      </p:pic>
    </p:spTree>
    <p:extLst>
      <p:ext uri="{BB962C8B-B14F-4D97-AF65-F5344CB8AC3E}">
        <p14:creationId xmlns:p14="http://schemas.microsoft.com/office/powerpoint/2010/main" val="2401200329"/>
      </p:ext>
    </p:extLst>
  </p:cSld>
  <p:clrMapOvr>
    <a:masterClrMapping/>
  </p:clrMapOvr>
  <p:transition spd="med">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Consumed Memory</a:t>
            </a:r>
          </a:p>
        </p:txBody>
      </p:sp>
      <p:sp>
        <p:nvSpPr>
          <p:cNvPr id="4" name="Subtitle 3"/>
          <p:cNvSpPr>
            <a:spLocks noGrp="1"/>
          </p:cNvSpPr>
          <p:nvPr>
            <p:ph type="subTitle" idx="11"/>
          </p:nvPr>
        </p:nvSpPr>
        <p:spPr/>
        <p:txBody>
          <a:bodyPr/>
          <a:lstStyle/>
          <a:p>
            <a:r>
              <a:rPr lang="en-US" dirty="0"/>
              <a:t>With VMware vSphere Horizon</a:t>
            </a:r>
          </a:p>
        </p:txBody>
      </p:sp>
      <p:pic>
        <p:nvPicPr>
          <p:cNvPr id="3" name="Picture 2"/>
          <p:cNvPicPr>
            <a:picLocks noChangeAspect="1"/>
          </p:cNvPicPr>
          <p:nvPr/>
        </p:nvPicPr>
        <p:blipFill>
          <a:blip r:embed="rId3"/>
          <a:stretch>
            <a:fillRect/>
          </a:stretch>
        </p:blipFill>
        <p:spPr>
          <a:xfrm>
            <a:off x="1224643" y="951596"/>
            <a:ext cx="6694714" cy="4014548"/>
          </a:xfrm>
          <a:prstGeom prst="rect">
            <a:avLst/>
          </a:prstGeom>
        </p:spPr>
      </p:pic>
    </p:spTree>
    <p:extLst>
      <p:ext uri="{BB962C8B-B14F-4D97-AF65-F5344CB8AC3E}">
        <p14:creationId xmlns:p14="http://schemas.microsoft.com/office/powerpoint/2010/main" val="416084097"/>
      </p:ext>
    </p:extLst>
  </p:cSld>
  <p:clrMapOvr>
    <a:masterClrMapping/>
  </p:clrMapOvr>
  <p:transition spd="med">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Active Memory</a:t>
            </a:r>
          </a:p>
        </p:txBody>
      </p:sp>
      <p:sp>
        <p:nvSpPr>
          <p:cNvPr id="4" name="Subtitle 3"/>
          <p:cNvSpPr>
            <a:spLocks noGrp="1"/>
          </p:cNvSpPr>
          <p:nvPr>
            <p:ph type="subTitle" idx="11"/>
          </p:nvPr>
        </p:nvSpPr>
        <p:spPr/>
        <p:txBody>
          <a:bodyPr/>
          <a:lstStyle/>
          <a:p>
            <a:r>
              <a:rPr lang="en-US" dirty="0"/>
              <a:t>With VMware vSphere Horizon</a:t>
            </a:r>
          </a:p>
        </p:txBody>
      </p:sp>
      <p:pic>
        <p:nvPicPr>
          <p:cNvPr id="3" name="Picture 2"/>
          <p:cNvPicPr>
            <a:picLocks noChangeAspect="1"/>
          </p:cNvPicPr>
          <p:nvPr/>
        </p:nvPicPr>
        <p:blipFill>
          <a:blip r:embed="rId3"/>
          <a:stretch>
            <a:fillRect/>
          </a:stretch>
        </p:blipFill>
        <p:spPr>
          <a:xfrm>
            <a:off x="1216479" y="910853"/>
            <a:ext cx="6711042" cy="4072908"/>
          </a:xfrm>
          <a:prstGeom prst="rect">
            <a:avLst/>
          </a:prstGeom>
        </p:spPr>
      </p:pic>
    </p:spTree>
    <p:extLst>
      <p:ext uri="{BB962C8B-B14F-4D97-AF65-F5344CB8AC3E}">
        <p14:creationId xmlns:p14="http://schemas.microsoft.com/office/powerpoint/2010/main" val="1091752546"/>
      </p:ext>
    </p:extLst>
  </p:cSld>
  <p:clrMapOvr>
    <a:masterClrMapping/>
  </p:clrMapOvr>
  <p:transition spd="med">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Bandwidth</a:t>
            </a:r>
          </a:p>
        </p:txBody>
      </p:sp>
      <p:sp>
        <p:nvSpPr>
          <p:cNvPr id="4" name="Subtitle 3"/>
          <p:cNvSpPr>
            <a:spLocks noGrp="1"/>
          </p:cNvSpPr>
          <p:nvPr>
            <p:ph type="subTitle" idx="11"/>
          </p:nvPr>
        </p:nvSpPr>
        <p:spPr/>
        <p:txBody>
          <a:bodyPr/>
          <a:lstStyle/>
          <a:p>
            <a:r>
              <a:rPr lang="en-US" dirty="0"/>
              <a:t>With VMware vSphere Horizon</a:t>
            </a:r>
          </a:p>
        </p:txBody>
      </p:sp>
      <p:pic>
        <p:nvPicPr>
          <p:cNvPr id="3" name="Picture 2"/>
          <p:cNvPicPr>
            <a:picLocks noChangeAspect="1"/>
          </p:cNvPicPr>
          <p:nvPr/>
        </p:nvPicPr>
        <p:blipFill>
          <a:blip r:embed="rId3"/>
          <a:stretch>
            <a:fillRect/>
          </a:stretch>
        </p:blipFill>
        <p:spPr>
          <a:xfrm>
            <a:off x="1420586" y="922774"/>
            <a:ext cx="6302828" cy="4133884"/>
          </a:xfrm>
          <a:prstGeom prst="rect">
            <a:avLst/>
          </a:prstGeom>
        </p:spPr>
      </p:pic>
    </p:spTree>
    <p:extLst>
      <p:ext uri="{BB962C8B-B14F-4D97-AF65-F5344CB8AC3E}">
        <p14:creationId xmlns:p14="http://schemas.microsoft.com/office/powerpoint/2010/main" val="1321199452"/>
      </p:ext>
    </p:extLst>
  </p:cSld>
  <p:clrMapOvr>
    <a:masterClrMapping/>
  </p:clrMapOvr>
  <p:transition spd="med">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Storage Performance</a:t>
            </a:r>
          </a:p>
        </p:txBody>
      </p:sp>
      <p:sp>
        <p:nvSpPr>
          <p:cNvPr id="5" name="Subtitle 4"/>
          <p:cNvSpPr>
            <a:spLocks noGrp="1"/>
          </p:cNvSpPr>
          <p:nvPr>
            <p:ph type="subTitle" idx="11"/>
          </p:nvPr>
        </p:nvSpPr>
        <p:spPr/>
        <p:txBody>
          <a:bodyPr/>
          <a:lstStyle/>
          <a:p>
            <a:r>
              <a:rPr lang="en-US" dirty="0"/>
              <a:t>With VMware vSphere Horizon</a:t>
            </a:r>
          </a:p>
        </p:txBody>
      </p:sp>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l="-1" r="368" b="1938"/>
          <a:stretch/>
        </p:blipFill>
        <p:spPr>
          <a:xfrm>
            <a:off x="541875" y="879715"/>
            <a:ext cx="8030626" cy="1729316"/>
          </a:xfrm>
          <a:prstGeom prst="rect">
            <a:avLst/>
          </a:prstGeom>
        </p:spPr>
      </p:pic>
      <p:pic>
        <p:nvPicPr>
          <p:cNvPr id="4" name="Picture 3"/>
          <p:cNvPicPr>
            <a:picLocks noChangeAspect="1"/>
          </p:cNvPicPr>
          <p:nvPr/>
        </p:nvPicPr>
        <p:blipFill>
          <a:blip r:embed="rId4"/>
          <a:stretch>
            <a:fillRect/>
          </a:stretch>
        </p:blipFill>
        <p:spPr>
          <a:xfrm>
            <a:off x="541875" y="2609031"/>
            <a:ext cx="8060250" cy="1868538"/>
          </a:xfrm>
          <a:prstGeom prst="rect">
            <a:avLst/>
          </a:prstGeom>
        </p:spPr>
      </p:pic>
    </p:spTree>
    <p:extLst>
      <p:ext uri="{BB962C8B-B14F-4D97-AF65-F5344CB8AC3E}">
        <p14:creationId xmlns:p14="http://schemas.microsoft.com/office/powerpoint/2010/main" val="15482992"/>
      </p:ext>
    </p:extLst>
  </p:cSld>
  <p:clrMapOvr>
    <a:masterClrMapping/>
  </p:clrMapOvr>
  <p:transition spd="med">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Login VSI Max User </a:t>
            </a:r>
            <a:r>
              <a:rPr lang="fr-FR" dirty="0" err="1"/>
              <a:t>Experience</a:t>
            </a:r>
            <a:r>
              <a:rPr lang="fr-FR" dirty="0"/>
              <a:t> Score</a:t>
            </a:r>
            <a:endParaRPr lang="en-US" dirty="0"/>
          </a:p>
        </p:txBody>
      </p:sp>
      <p:sp>
        <p:nvSpPr>
          <p:cNvPr id="4" name="Subtitle 3"/>
          <p:cNvSpPr>
            <a:spLocks noGrp="1"/>
          </p:cNvSpPr>
          <p:nvPr>
            <p:ph type="subTitle" idx="11"/>
          </p:nvPr>
        </p:nvSpPr>
        <p:spPr/>
        <p:txBody>
          <a:bodyPr/>
          <a:lstStyle/>
          <a:p>
            <a:r>
              <a:rPr lang="en-US" dirty="0"/>
              <a:t>With VMware vSphere Horizon</a:t>
            </a:r>
          </a:p>
        </p:txBody>
      </p:sp>
      <p:pic>
        <p:nvPicPr>
          <p:cNvPr id="3" name="Picture 2"/>
          <p:cNvPicPr>
            <a:picLocks noChangeAspect="1"/>
          </p:cNvPicPr>
          <p:nvPr/>
        </p:nvPicPr>
        <p:blipFill>
          <a:blip r:embed="rId3">
            <a:clrChange>
              <a:clrFrom>
                <a:srgbClr val="FFFFFF"/>
              </a:clrFrom>
              <a:clrTo>
                <a:srgbClr val="FFFFFF">
                  <a:alpha val="0"/>
                </a:srgbClr>
              </a:clrTo>
            </a:clrChange>
          </a:blip>
          <a:stretch>
            <a:fillRect/>
          </a:stretch>
        </p:blipFill>
        <p:spPr>
          <a:xfrm>
            <a:off x="676199" y="744463"/>
            <a:ext cx="7791601" cy="4464734"/>
          </a:xfrm>
          <a:prstGeom prst="rect">
            <a:avLst/>
          </a:prstGeom>
        </p:spPr>
      </p:pic>
    </p:spTree>
    <p:extLst>
      <p:ext uri="{BB962C8B-B14F-4D97-AF65-F5344CB8AC3E}">
        <p14:creationId xmlns:p14="http://schemas.microsoft.com/office/powerpoint/2010/main" val="2548254209"/>
      </p:ext>
    </p:extLst>
  </p:cSld>
  <p:clrMapOvr>
    <a:masterClrMapping/>
  </p:clrMapOvr>
  <p:transition spd="med">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247650"/>
            <a:ext cx="8191500" cy="775597"/>
          </a:xfrm>
        </p:spPr>
        <p:txBody>
          <a:bodyPr/>
          <a:lstStyle/>
          <a:p>
            <a:r>
              <a:rPr lang="en-US" dirty="0"/>
              <a:t>Knowledge Worker, 140 users, </a:t>
            </a:r>
            <a:r>
              <a:rPr lang="en-US" dirty="0" err="1"/>
              <a:t>ESXi</a:t>
            </a:r>
            <a:r>
              <a:rPr lang="en-US" dirty="0"/>
              <a:t> 6.5, XD 7.15, MCS Linked Clones</a:t>
            </a:r>
          </a:p>
        </p:txBody>
      </p:sp>
      <p:sp>
        <p:nvSpPr>
          <p:cNvPr id="3" name="Subtitle 2"/>
          <p:cNvSpPr>
            <a:spLocks noGrp="1"/>
          </p:cNvSpPr>
          <p:nvPr>
            <p:ph type="subTitle" idx="11"/>
          </p:nvPr>
        </p:nvSpPr>
        <p:spPr>
          <a:xfrm>
            <a:off x="273050" y="1023247"/>
            <a:ext cx="8185150" cy="215444"/>
          </a:xfrm>
        </p:spPr>
        <p:txBody>
          <a:bodyPr/>
          <a:lstStyle/>
          <a:p>
            <a:r>
              <a:rPr lang="en-US" dirty="0"/>
              <a:t>With Citrix </a:t>
            </a:r>
            <a:r>
              <a:rPr lang="en-US" dirty="0" err="1"/>
              <a:t>XenDesktop</a:t>
            </a:r>
            <a:endParaRPr lang="en-US" dirty="0"/>
          </a:p>
        </p:txBody>
      </p:sp>
      <p:pic>
        <p:nvPicPr>
          <p:cNvPr id="4" name="Picture 3"/>
          <p:cNvPicPr>
            <a:picLocks noChangeAspect="1"/>
          </p:cNvPicPr>
          <p:nvPr/>
        </p:nvPicPr>
        <p:blipFill>
          <a:blip r:embed="rId3"/>
          <a:stretch>
            <a:fillRect/>
          </a:stretch>
        </p:blipFill>
        <p:spPr>
          <a:xfrm>
            <a:off x="1562100" y="1238691"/>
            <a:ext cx="6019800" cy="3600450"/>
          </a:xfrm>
          <a:prstGeom prst="rect">
            <a:avLst/>
          </a:prstGeom>
        </p:spPr>
      </p:pic>
    </p:spTree>
    <p:extLst>
      <p:ext uri="{BB962C8B-B14F-4D97-AF65-F5344CB8AC3E}">
        <p14:creationId xmlns:p14="http://schemas.microsoft.com/office/powerpoint/2010/main" val="3587465926"/>
      </p:ext>
    </p:extLst>
  </p:cSld>
  <p:clrMapOvr>
    <a:masterClrMapping/>
  </p:clrMapOvr>
  <p:transition spd="med">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Consumed Memory</a:t>
            </a:r>
          </a:p>
        </p:txBody>
      </p:sp>
      <p:sp>
        <p:nvSpPr>
          <p:cNvPr id="3" name="Subtitle 2"/>
          <p:cNvSpPr>
            <a:spLocks noGrp="1"/>
          </p:cNvSpPr>
          <p:nvPr>
            <p:ph type="subTitle" idx="11"/>
          </p:nvPr>
        </p:nvSpPr>
        <p:spPr>
          <a:xfrm>
            <a:off x="273050" y="685800"/>
            <a:ext cx="8185150" cy="215444"/>
          </a:xfrm>
        </p:spPr>
        <p:txBody>
          <a:bodyPr/>
          <a:lstStyle/>
          <a:p>
            <a:r>
              <a:rPr lang="en-US" dirty="0"/>
              <a:t>With Citrix </a:t>
            </a:r>
            <a:r>
              <a:rPr lang="en-US" dirty="0" err="1"/>
              <a:t>XenDesktop</a:t>
            </a:r>
            <a:endParaRPr lang="en-US" dirty="0"/>
          </a:p>
        </p:txBody>
      </p:sp>
      <p:pic>
        <p:nvPicPr>
          <p:cNvPr id="4" name="Picture 3"/>
          <p:cNvPicPr>
            <a:picLocks noChangeAspect="1"/>
          </p:cNvPicPr>
          <p:nvPr/>
        </p:nvPicPr>
        <p:blipFill>
          <a:blip r:embed="rId3"/>
          <a:stretch>
            <a:fillRect/>
          </a:stretch>
        </p:blipFill>
        <p:spPr>
          <a:xfrm>
            <a:off x="1733550" y="951596"/>
            <a:ext cx="5676900" cy="3600450"/>
          </a:xfrm>
          <a:prstGeom prst="rect">
            <a:avLst/>
          </a:prstGeom>
        </p:spPr>
      </p:pic>
    </p:spTree>
    <p:extLst>
      <p:ext uri="{BB962C8B-B14F-4D97-AF65-F5344CB8AC3E}">
        <p14:creationId xmlns:p14="http://schemas.microsoft.com/office/powerpoint/2010/main" val="3159098992"/>
      </p:ext>
    </p:extLst>
  </p:cSld>
  <p:clrMapOvr>
    <a:masterClrMapping/>
  </p:clrMapOvr>
  <p:transition spd="med">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Active Memory</a:t>
            </a:r>
          </a:p>
        </p:txBody>
      </p:sp>
      <p:sp>
        <p:nvSpPr>
          <p:cNvPr id="3" name="Subtitle 2"/>
          <p:cNvSpPr>
            <a:spLocks noGrp="1"/>
          </p:cNvSpPr>
          <p:nvPr>
            <p:ph type="subTitle" idx="11"/>
          </p:nvPr>
        </p:nvSpPr>
        <p:spPr>
          <a:xfrm>
            <a:off x="273050" y="685800"/>
            <a:ext cx="8185150" cy="215444"/>
          </a:xfrm>
        </p:spPr>
        <p:txBody>
          <a:bodyPr/>
          <a:lstStyle/>
          <a:p>
            <a:r>
              <a:rPr lang="en-US" dirty="0"/>
              <a:t>With Citrix </a:t>
            </a:r>
            <a:r>
              <a:rPr lang="en-US" dirty="0" err="1"/>
              <a:t>XenDesktop</a:t>
            </a:r>
            <a:endParaRPr lang="en-US" dirty="0"/>
          </a:p>
        </p:txBody>
      </p:sp>
      <p:pic>
        <p:nvPicPr>
          <p:cNvPr id="4" name="Picture 3"/>
          <p:cNvPicPr>
            <a:picLocks noChangeAspect="1"/>
          </p:cNvPicPr>
          <p:nvPr/>
        </p:nvPicPr>
        <p:blipFill>
          <a:blip r:embed="rId3"/>
          <a:stretch>
            <a:fillRect/>
          </a:stretch>
        </p:blipFill>
        <p:spPr>
          <a:xfrm>
            <a:off x="1240408" y="951596"/>
            <a:ext cx="6663184" cy="3984172"/>
          </a:xfrm>
          <a:prstGeom prst="rect">
            <a:avLst/>
          </a:prstGeom>
        </p:spPr>
      </p:pic>
    </p:spTree>
    <p:extLst>
      <p:ext uri="{BB962C8B-B14F-4D97-AF65-F5344CB8AC3E}">
        <p14:creationId xmlns:p14="http://schemas.microsoft.com/office/powerpoint/2010/main" val="144062756"/>
      </p:ext>
    </p:extLst>
  </p:cSld>
  <p:clrMapOvr>
    <a:masterClrMapping/>
  </p:clrMapOvr>
  <p:transition spd="med">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Usage</a:t>
            </a:r>
          </a:p>
        </p:txBody>
      </p:sp>
      <p:sp>
        <p:nvSpPr>
          <p:cNvPr id="3" name="Subtitle 2"/>
          <p:cNvSpPr>
            <a:spLocks noGrp="1"/>
          </p:cNvSpPr>
          <p:nvPr>
            <p:ph type="subTitle" idx="11"/>
          </p:nvPr>
        </p:nvSpPr>
        <p:spPr>
          <a:xfrm>
            <a:off x="273050" y="685800"/>
            <a:ext cx="8185150" cy="215444"/>
          </a:xfrm>
        </p:spPr>
        <p:txBody>
          <a:bodyPr/>
          <a:lstStyle/>
          <a:p>
            <a:r>
              <a:rPr lang="en-US" dirty="0"/>
              <a:t>With Citrix </a:t>
            </a:r>
            <a:r>
              <a:rPr lang="en-US" dirty="0" err="1"/>
              <a:t>XenDesktop</a:t>
            </a:r>
            <a:endParaRPr lang="en-US" dirty="0"/>
          </a:p>
        </p:txBody>
      </p:sp>
      <p:pic>
        <p:nvPicPr>
          <p:cNvPr id="4" name="Picture 3"/>
          <p:cNvPicPr>
            <a:picLocks noChangeAspect="1"/>
          </p:cNvPicPr>
          <p:nvPr/>
        </p:nvPicPr>
        <p:blipFill>
          <a:blip r:embed="rId3"/>
          <a:stretch>
            <a:fillRect/>
          </a:stretch>
        </p:blipFill>
        <p:spPr>
          <a:xfrm>
            <a:off x="1224643" y="1009525"/>
            <a:ext cx="6694714" cy="3958518"/>
          </a:xfrm>
          <a:prstGeom prst="rect">
            <a:avLst/>
          </a:prstGeom>
        </p:spPr>
      </p:pic>
    </p:spTree>
    <p:extLst>
      <p:ext uri="{BB962C8B-B14F-4D97-AF65-F5344CB8AC3E}">
        <p14:creationId xmlns:p14="http://schemas.microsoft.com/office/powerpoint/2010/main" val="3774973010"/>
      </p:ext>
    </p:extLst>
  </p:cSld>
  <p:clrMapOvr>
    <a:masterClrMapping/>
  </p:clrMapOvr>
  <p:transition spd="med">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Performance</a:t>
            </a:r>
          </a:p>
        </p:txBody>
      </p:sp>
      <p:sp>
        <p:nvSpPr>
          <p:cNvPr id="3" name="Subtitle 2"/>
          <p:cNvSpPr>
            <a:spLocks noGrp="1"/>
          </p:cNvSpPr>
          <p:nvPr>
            <p:ph type="subTitle" idx="11"/>
          </p:nvPr>
        </p:nvSpPr>
        <p:spPr>
          <a:xfrm>
            <a:off x="273050" y="685800"/>
            <a:ext cx="8185150" cy="215444"/>
          </a:xfrm>
        </p:spPr>
        <p:txBody>
          <a:bodyPr/>
          <a:lstStyle/>
          <a:p>
            <a:r>
              <a:rPr lang="en-US" dirty="0"/>
              <a:t>With Citrix </a:t>
            </a:r>
            <a:r>
              <a:rPr lang="en-US" dirty="0" err="1"/>
              <a:t>XenDesktop</a:t>
            </a:r>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262112"/>
            <a:ext cx="9144000" cy="1503891"/>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3126871"/>
            <a:ext cx="9144000" cy="1632958"/>
          </a:xfrm>
          <a:prstGeom prst="rect">
            <a:avLst/>
          </a:prstGeom>
        </p:spPr>
      </p:pic>
    </p:spTree>
    <p:extLst>
      <p:ext uri="{BB962C8B-B14F-4D97-AF65-F5344CB8AC3E}">
        <p14:creationId xmlns:p14="http://schemas.microsoft.com/office/powerpoint/2010/main" val="3994868048"/>
      </p:ext>
    </p:extLst>
  </p:cSld>
  <p:clrMapOvr>
    <a:masterClrMapping/>
  </p:clrMapOvr>
  <p:transition spd="med">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out to 10,000 VMs</a:t>
            </a:r>
          </a:p>
        </p:txBody>
      </p:sp>
      <p:pic>
        <p:nvPicPr>
          <p:cNvPr id="3" name="Picture 2"/>
          <p:cNvPicPr>
            <a:picLocks noChangeAspect="1"/>
          </p:cNvPicPr>
          <p:nvPr/>
        </p:nvPicPr>
        <p:blipFill>
          <a:blip r:embed="rId3"/>
          <a:stretch>
            <a:fillRect/>
          </a:stretch>
        </p:blipFill>
        <p:spPr>
          <a:xfrm>
            <a:off x="228535" y="1265463"/>
            <a:ext cx="8686930" cy="2612574"/>
          </a:xfrm>
          <a:prstGeom prst="rect">
            <a:avLst/>
          </a:prstGeom>
        </p:spPr>
      </p:pic>
    </p:spTree>
    <p:extLst>
      <p:ext uri="{BB962C8B-B14F-4D97-AF65-F5344CB8AC3E}">
        <p14:creationId xmlns:p14="http://schemas.microsoft.com/office/powerpoint/2010/main" val="1964357840"/>
      </p:ext>
    </p:extLst>
  </p:cSld>
  <p:clrMapOvr>
    <a:masterClrMapping/>
  </p:clrMapOvr>
  <p:transition spd="med">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VSI Max User </a:t>
            </a:r>
            <a:r>
              <a:rPr lang="fr-FR" dirty="0" err="1"/>
              <a:t>Experience</a:t>
            </a:r>
            <a:r>
              <a:rPr lang="fr-FR" dirty="0"/>
              <a:t> Score</a:t>
            </a:r>
            <a:endParaRPr lang="en-US" dirty="0"/>
          </a:p>
        </p:txBody>
      </p:sp>
      <p:sp>
        <p:nvSpPr>
          <p:cNvPr id="3" name="Subtitle 2"/>
          <p:cNvSpPr>
            <a:spLocks noGrp="1"/>
          </p:cNvSpPr>
          <p:nvPr>
            <p:ph type="subTitle" idx="11"/>
          </p:nvPr>
        </p:nvSpPr>
        <p:spPr>
          <a:xfrm>
            <a:off x="273050" y="685800"/>
            <a:ext cx="8185150" cy="215444"/>
          </a:xfrm>
        </p:spPr>
        <p:txBody>
          <a:bodyPr/>
          <a:lstStyle/>
          <a:p>
            <a:r>
              <a:rPr lang="en-US" dirty="0"/>
              <a:t>With Citrix </a:t>
            </a:r>
            <a:r>
              <a:rPr lang="en-US" dirty="0" err="1"/>
              <a:t>XenDesktop</a:t>
            </a:r>
            <a:endParaRPr lang="en-US" dirty="0"/>
          </a:p>
        </p:txBody>
      </p:sp>
      <p:pic>
        <p:nvPicPr>
          <p:cNvPr id="4" name="Picture 3"/>
          <p:cNvPicPr>
            <a:picLocks noChangeAspect="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r="972" b="944"/>
          <a:stretch/>
        </p:blipFill>
        <p:spPr>
          <a:xfrm>
            <a:off x="633672" y="635448"/>
            <a:ext cx="7800035" cy="4418245"/>
          </a:xfrm>
          <a:prstGeom prst="rect">
            <a:avLst/>
          </a:prstGeom>
        </p:spPr>
      </p:pic>
    </p:spTree>
    <p:extLst>
      <p:ext uri="{BB962C8B-B14F-4D97-AF65-F5344CB8AC3E}">
        <p14:creationId xmlns:p14="http://schemas.microsoft.com/office/powerpoint/2010/main" val="4003621628"/>
      </p:ext>
    </p:extLst>
  </p:cSld>
  <p:clrMapOvr>
    <a:masterClrMapping/>
  </p:clrMapOvr>
  <p:transition spd="med">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19" y="271886"/>
            <a:ext cx="8540908" cy="640080"/>
          </a:xfrm>
        </p:spPr>
        <p:txBody>
          <a:bodyPr/>
          <a:lstStyle/>
          <a:p>
            <a:r>
              <a:rPr lang="en-US" dirty="0"/>
              <a:t>Get better user performance with Dell EMC &amp; Horizon </a:t>
            </a:r>
          </a:p>
        </p:txBody>
      </p:sp>
      <p:pic>
        <p:nvPicPr>
          <p:cNvPr id="14" name="Picture 1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315540" y="1574809"/>
            <a:ext cx="2514012" cy="1678322"/>
          </a:xfrm>
          <a:prstGeom prst="rect">
            <a:avLst/>
          </a:prstGeom>
        </p:spPr>
      </p:pic>
      <p:pic>
        <p:nvPicPr>
          <p:cNvPr id="19" name="Picture 18"/>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10274" y="1549090"/>
            <a:ext cx="2517485" cy="1739165"/>
          </a:xfrm>
          <a:prstGeom prst="rect">
            <a:avLst/>
          </a:prstGeom>
        </p:spPr>
      </p:pic>
      <p:pic>
        <p:nvPicPr>
          <p:cNvPr id="20" name="Picture 19"/>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113858" y="1549091"/>
            <a:ext cx="2517484" cy="1704039"/>
          </a:xfrm>
          <a:prstGeom prst="rect">
            <a:avLst/>
          </a:prstGeom>
        </p:spPr>
      </p:pic>
      <p:sp>
        <p:nvSpPr>
          <p:cNvPr id="21" name="Rounded Rectangle 8"/>
          <p:cNvSpPr/>
          <p:nvPr/>
        </p:nvSpPr>
        <p:spPr>
          <a:xfrm>
            <a:off x="510276" y="3253131"/>
            <a:ext cx="2517484" cy="1186561"/>
          </a:xfrm>
          <a:prstGeom prst="roundRect">
            <a:avLst>
              <a:gd name="adj" fmla="val 0"/>
            </a:avLst>
          </a:prstGeom>
          <a:solidFill>
            <a:sysClr val="window" lastClr="FFFFFF">
              <a:lumMod val="95000"/>
            </a:sysClr>
          </a:solidFill>
          <a:ln w="9525" cap="flat" cmpd="sng" algn="ctr">
            <a:noFill/>
            <a:prstDash val="solid"/>
          </a:ln>
          <a:effectLst/>
        </p:spPr>
        <p:txBody>
          <a:bodyPr wrap="square" lIns="137160" tIns="137160" rIns="137160" bIns="137160" anchor="t" anchorCtr="0">
            <a:noAutofit/>
          </a:bodyPr>
          <a:lstStyle/>
          <a:p>
            <a:pPr marL="0" lvl="1" algn="ctr" defTabSz="685800" fontAlgn="auto">
              <a:spcBef>
                <a:spcPts val="900"/>
              </a:spcBef>
              <a:spcAft>
                <a:spcPts val="0"/>
              </a:spcAft>
              <a:defRPr/>
            </a:pPr>
            <a:r>
              <a:rPr lang="en-US" sz="1350" kern="0" dirty="0">
                <a:solidFill>
                  <a:schemeClr val="bg2"/>
                </a:solidFill>
                <a:latin typeface="Arial"/>
              </a:rPr>
              <a:t>CENTCOM has achieved </a:t>
            </a:r>
            <a:br>
              <a:rPr lang="en-US" sz="1350" kern="0" dirty="0">
                <a:solidFill>
                  <a:schemeClr val="bg2"/>
                </a:solidFill>
                <a:latin typeface="Arial"/>
              </a:rPr>
            </a:br>
            <a:r>
              <a:rPr lang="en-US" sz="1350" kern="0" dirty="0">
                <a:solidFill>
                  <a:schemeClr val="bg2"/>
                </a:solidFill>
                <a:latin typeface="Arial"/>
              </a:rPr>
              <a:t>100 percent uptime</a:t>
            </a:r>
          </a:p>
        </p:txBody>
      </p:sp>
      <p:sp>
        <p:nvSpPr>
          <p:cNvPr id="22" name="Rectangle 21"/>
          <p:cNvSpPr/>
          <p:nvPr/>
        </p:nvSpPr>
        <p:spPr>
          <a:xfrm>
            <a:off x="510277" y="1010692"/>
            <a:ext cx="2517482" cy="564116"/>
          </a:xfrm>
          <a:prstGeom prst="rect">
            <a:avLst/>
          </a:prstGeom>
          <a:solidFill>
            <a:schemeClr val="accent2"/>
          </a:solidFill>
          <a:ln w="9525" cap="flat" cmpd="sng" algn="ctr">
            <a:noFill/>
            <a:prstDash val="solid"/>
          </a:ln>
          <a:effectLst/>
        </p:spPr>
        <p:txBody>
          <a:bodyPr rtlCol="0" anchor="ctr"/>
          <a:lstStyle/>
          <a:p>
            <a:pPr algn="ctr" defTabSz="685800" fontAlgn="auto">
              <a:spcBef>
                <a:spcPts val="0"/>
              </a:spcBef>
              <a:spcAft>
                <a:spcPts val="0"/>
              </a:spcAft>
              <a:defRPr/>
            </a:pPr>
            <a:r>
              <a:rPr lang="en-US" sz="1500" b="1" kern="0" dirty="0">
                <a:solidFill>
                  <a:prstClr val="white"/>
                </a:solidFill>
                <a:latin typeface="Arial"/>
              </a:rPr>
              <a:t>Great SLAs </a:t>
            </a:r>
          </a:p>
        </p:txBody>
      </p:sp>
      <p:sp>
        <p:nvSpPr>
          <p:cNvPr id="23" name="Rounded Rectangle 11"/>
          <p:cNvSpPr/>
          <p:nvPr/>
        </p:nvSpPr>
        <p:spPr>
          <a:xfrm>
            <a:off x="3312069" y="3253131"/>
            <a:ext cx="2517484" cy="1186561"/>
          </a:xfrm>
          <a:prstGeom prst="roundRect">
            <a:avLst>
              <a:gd name="adj" fmla="val 0"/>
            </a:avLst>
          </a:prstGeom>
          <a:solidFill>
            <a:sysClr val="window" lastClr="FFFFFF">
              <a:lumMod val="95000"/>
            </a:sysClr>
          </a:solidFill>
          <a:ln w="9525" cap="flat" cmpd="sng" algn="ctr">
            <a:noFill/>
            <a:prstDash val="solid"/>
          </a:ln>
          <a:effectLst/>
        </p:spPr>
        <p:txBody>
          <a:bodyPr wrap="square" lIns="137160" tIns="137160" rIns="137160" bIns="137160" anchor="t" anchorCtr="0">
            <a:noAutofit/>
          </a:bodyPr>
          <a:lstStyle/>
          <a:p>
            <a:pPr marL="0" lvl="1" algn="ctr" defTabSz="685800" fontAlgn="auto">
              <a:spcBef>
                <a:spcPts val="900"/>
              </a:spcBef>
              <a:spcAft>
                <a:spcPts val="0"/>
              </a:spcAft>
              <a:defRPr/>
            </a:pPr>
            <a:r>
              <a:rPr lang="en-US" sz="1350" kern="0" dirty="0">
                <a:solidFill>
                  <a:schemeClr val="bg2"/>
                </a:solidFill>
                <a:latin typeface="Arial"/>
              </a:rPr>
              <a:t>American Red Cross, is saving more lives as a result </a:t>
            </a:r>
            <a:br>
              <a:rPr lang="en-US" sz="1350" kern="0" dirty="0">
                <a:solidFill>
                  <a:schemeClr val="bg2"/>
                </a:solidFill>
                <a:latin typeface="Arial"/>
              </a:rPr>
            </a:br>
            <a:r>
              <a:rPr lang="en-US" sz="1350" kern="0" dirty="0">
                <a:solidFill>
                  <a:schemeClr val="bg2"/>
                </a:solidFill>
                <a:latin typeface="Arial"/>
              </a:rPr>
              <a:t>of increased productivity</a:t>
            </a:r>
          </a:p>
        </p:txBody>
      </p:sp>
      <p:sp>
        <p:nvSpPr>
          <p:cNvPr id="24" name="Rectangle 23"/>
          <p:cNvSpPr/>
          <p:nvPr/>
        </p:nvSpPr>
        <p:spPr>
          <a:xfrm>
            <a:off x="3312069" y="1010692"/>
            <a:ext cx="2517484" cy="564116"/>
          </a:xfrm>
          <a:prstGeom prst="rect">
            <a:avLst/>
          </a:prstGeom>
          <a:solidFill>
            <a:schemeClr val="accent1"/>
          </a:solidFill>
          <a:ln w="9525" cap="flat" cmpd="sng" algn="ctr">
            <a:noFill/>
            <a:prstDash val="solid"/>
          </a:ln>
          <a:effectLst/>
        </p:spPr>
        <p:txBody>
          <a:bodyPr rtlCol="0" anchor="ctr"/>
          <a:lstStyle/>
          <a:p>
            <a:pPr algn="ctr" defTabSz="685800" fontAlgn="auto">
              <a:spcBef>
                <a:spcPts val="0"/>
              </a:spcBef>
              <a:spcAft>
                <a:spcPts val="0"/>
              </a:spcAft>
              <a:defRPr/>
            </a:pPr>
            <a:r>
              <a:rPr lang="en-US" sz="1500" b="1" kern="0" dirty="0">
                <a:solidFill>
                  <a:prstClr val="white"/>
                </a:solidFill>
                <a:latin typeface="Arial"/>
              </a:rPr>
              <a:t>Great productivity </a:t>
            </a:r>
          </a:p>
        </p:txBody>
      </p:sp>
      <p:sp>
        <p:nvSpPr>
          <p:cNvPr id="26" name="Rounded Rectangle 14"/>
          <p:cNvSpPr/>
          <p:nvPr/>
        </p:nvSpPr>
        <p:spPr>
          <a:xfrm>
            <a:off x="6113859" y="3253131"/>
            <a:ext cx="2517484" cy="1186561"/>
          </a:xfrm>
          <a:prstGeom prst="roundRect">
            <a:avLst>
              <a:gd name="adj" fmla="val 0"/>
            </a:avLst>
          </a:prstGeom>
          <a:solidFill>
            <a:sysClr val="window" lastClr="FFFFFF">
              <a:lumMod val="95000"/>
            </a:sysClr>
          </a:solidFill>
          <a:ln w="9525" cap="flat" cmpd="sng" algn="ctr">
            <a:noFill/>
            <a:prstDash val="solid"/>
          </a:ln>
          <a:effectLst/>
        </p:spPr>
        <p:txBody>
          <a:bodyPr wrap="square" lIns="137160" tIns="137160" rIns="137160" bIns="137160" anchor="t" anchorCtr="0">
            <a:noAutofit/>
          </a:bodyPr>
          <a:lstStyle/>
          <a:p>
            <a:pPr marL="0" lvl="1" algn="ctr" defTabSz="685800" fontAlgn="auto">
              <a:spcBef>
                <a:spcPts val="900"/>
              </a:spcBef>
              <a:spcAft>
                <a:spcPts val="0"/>
              </a:spcAft>
              <a:defRPr/>
            </a:pPr>
            <a:r>
              <a:rPr lang="en-US" sz="1350" kern="0" dirty="0">
                <a:solidFill>
                  <a:schemeClr val="bg2"/>
                </a:solidFill>
                <a:latin typeface="Arial"/>
              </a:rPr>
              <a:t>NC State University is supporting one of the top 20 game-design programs </a:t>
            </a:r>
            <a:br>
              <a:rPr lang="en-US" sz="1350" kern="0" dirty="0">
                <a:solidFill>
                  <a:schemeClr val="bg2"/>
                </a:solidFill>
                <a:latin typeface="Arial"/>
              </a:rPr>
            </a:br>
            <a:r>
              <a:rPr lang="en-US" sz="1350" kern="0" dirty="0">
                <a:solidFill>
                  <a:schemeClr val="bg2"/>
                </a:solidFill>
                <a:latin typeface="Arial"/>
              </a:rPr>
              <a:t>in the country </a:t>
            </a:r>
          </a:p>
        </p:txBody>
      </p:sp>
      <p:sp>
        <p:nvSpPr>
          <p:cNvPr id="27" name="Rectangle 26"/>
          <p:cNvSpPr/>
          <p:nvPr/>
        </p:nvSpPr>
        <p:spPr>
          <a:xfrm>
            <a:off x="6113859" y="1010692"/>
            <a:ext cx="2517484" cy="564116"/>
          </a:xfrm>
          <a:prstGeom prst="rect">
            <a:avLst/>
          </a:prstGeom>
          <a:solidFill>
            <a:schemeClr val="tx1"/>
          </a:solidFill>
          <a:ln w="9525" cap="flat" cmpd="sng" algn="ctr">
            <a:noFill/>
            <a:prstDash val="solid"/>
          </a:ln>
          <a:effectLst/>
        </p:spPr>
        <p:txBody>
          <a:bodyPr rtlCol="0" anchor="ctr"/>
          <a:lstStyle/>
          <a:p>
            <a:pPr algn="ctr" defTabSz="685800" fontAlgn="auto">
              <a:spcBef>
                <a:spcPts val="0"/>
              </a:spcBef>
              <a:spcAft>
                <a:spcPts val="0"/>
              </a:spcAft>
              <a:defRPr/>
            </a:pPr>
            <a:r>
              <a:rPr lang="en-US" sz="1500" b="1" kern="0" dirty="0">
                <a:solidFill>
                  <a:prstClr val="white"/>
                </a:solidFill>
                <a:latin typeface="Arial"/>
              </a:rPr>
              <a:t>Great user experience </a:t>
            </a:r>
          </a:p>
        </p:txBody>
      </p:sp>
    </p:spTree>
    <p:extLst>
      <p:ext uri="{BB962C8B-B14F-4D97-AF65-F5344CB8AC3E}">
        <p14:creationId xmlns:p14="http://schemas.microsoft.com/office/powerpoint/2010/main" val="282345824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Horizon 7 – portfolio overview</a:t>
            </a:r>
          </a:p>
        </p:txBody>
      </p:sp>
      <p:sp>
        <p:nvSpPr>
          <p:cNvPr id="37" name="Shape 2380"/>
          <p:cNvSpPr/>
          <p:nvPr/>
        </p:nvSpPr>
        <p:spPr>
          <a:xfrm>
            <a:off x="457080" y="1557652"/>
            <a:ext cx="2646019" cy="2473989"/>
          </a:xfrm>
          <a:prstGeom prst="rect">
            <a:avLst/>
          </a:prstGeom>
          <a:solidFill>
            <a:sysClr val="window" lastClr="FFFFFF"/>
          </a:solidFill>
          <a:ln w="9525" cap="flat" cmpd="sng">
            <a:solidFill>
              <a:srgbClr val="C6C6C8"/>
            </a:solidFill>
            <a:prstDash val="solid"/>
            <a:round/>
            <a:headEnd type="none" w="med" len="med"/>
            <a:tailEnd type="none" w="med" len="med"/>
          </a:ln>
        </p:spPr>
        <p:txBody>
          <a:bodyPr lIns="68569" tIns="34275" rIns="68569" bIns="34275" anchor="ctr" anchorCtr="0">
            <a:noAutofit/>
          </a:bodyPr>
          <a:lstStyle/>
          <a:p>
            <a:pPr algn="ctr" defTabSz="685800" fontAlgn="auto">
              <a:spcBef>
                <a:spcPts val="0"/>
              </a:spcBef>
              <a:spcAft>
                <a:spcPts val="0"/>
              </a:spcAft>
              <a:buClr>
                <a:srgbClr val="000000"/>
              </a:buClr>
              <a:defRPr/>
            </a:pPr>
            <a:endParaRPr sz="1350" kern="0" dirty="0">
              <a:solidFill>
                <a:srgbClr val="FFFFFF"/>
              </a:solidFill>
              <a:ea typeface="Arial"/>
              <a:cs typeface="Arial"/>
              <a:sym typeface="Arial"/>
            </a:endParaRPr>
          </a:p>
        </p:txBody>
      </p:sp>
      <p:sp>
        <p:nvSpPr>
          <p:cNvPr id="38" name="Shape 2381"/>
          <p:cNvSpPr/>
          <p:nvPr/>
        </p:nvSpPr>
        <p:spPr>
          <a:xfrm rot="10800000">
            <a:off x="1363507" y="1692524"/>
            <a:ext cx="833165" cy="394200"/>
          </a:xfrm>
          <a:prstGeom prst="triangle">
            <a:avLst>
              <a:gd name="adj" fmla="val 50000"/>
            </a:avLst>
          </a:prstGeom>
          <a:solidFill>
            <a:schemeClr val="accent1"/>
          </a:solidFill>
          <a:ln w="38100" cap="flat" cmpd="sng">
            <a:solidFill>
              <a:sysClr val="window" lastClr="FFFFFF"/>
            </a:solidFill>
            <a:prstDash val="solid"/>
            <a:round/>
            <a:headEnd type="none" w="med" len="med"/>
            <a:tailEnd type="none" w="med" len="med"/>
          </a:ln>
        </p:spPr>
        <p:txBody>
          <a:bodyPr lIns="68569" tIns="34275" rIns="68569" bIns="34275" anchor="ctr" anchorCtr="0">
            <a:noAutofit/>
          </a:bodyPr>
          <a:lstStyle/>
          <a:p>
            <a:pPr algn="ctr" defTabSz="685800" fontAlgn="auto">
              <a:spcBef>
                <a:spcPts val="0"/>
              </a:spcBef>
              <a:spcAft>
                <a:spcPts val="0"/>
              </a:spcAft>
              <a:buClr>
                <a:srgbClr val="000000"/>
              </a:buClr>
              <a:defRPr/>
            </a:pPr>
            <a:endParaRPr sz="1350" kern="0">
              <a:solidFill>
                <a:srgbClr val="FFFFFF"/>
              </a:solidFill>
              <a:ea typeface="Arial"/>
              <a:cs typeface="Arial"/>
              <a:sym typeface="Arial"/>
            </a:endParaRPr>
          </a:p>
        </p:txBody>
      </p:sp>
      <p:sp>
        <p:nvSpPr>
          <p:cNvPr id="39" name="Shape 2385"/>
          <p:cNvSpPr/>
          <p:nvPr/>
        </p:nvSpPr>
        <p:spPr>
          <a:xfrm>
            <a:off x="457080" y="1235567"/>
            <a:ext cx="2646019" cy="608105"/>
          </a:xfrm>
          <a:prstGeom prst="rect">
            <a:avLst/>
          </a:prstGeom>
          <a:solidFill>
            <a:schemeClr val="accent1"/>
          </a:solidFill>
          <a:ln w="9525" cap="flat" cmpd="sng">
            <a:solidFill>
              <a:schemeClr val="accent1"/>
            </a:solidFill>
            <a:prstDash val="solid"/>
            <a:round/>
            <a:headEnd type="none" w="med" len="med"/>
            <a:tailEnd type="none" w="med" len="med"/>
          </a:ln>
        </p:spPr>
        <p:txBody>
          <a:bodyPr lIns="68569" tIns="34275" rIns="68569" bIns="34275" anchor="ctr" anchorCtr="0">
            <a:noAutofit/>
          </a:bodyPr>
          <a:lstStyle/>
          <a:p>
            <a:pPr algn="ctr" defTabSz="685800" fontAlgn="auto">
              <a:spcBef>
                <a:spcPts val="0"/>
              </a:spcBef>
              <a:spcAft>
                <a:spcPts val="0"/>
              </a:spcAft>
              <a:buClr>
                <a:srgbClr val="000000"/>
              </a:buClr>
              <a:defRPr/>
            </a:pPr>
            <a:r>
              <a:rPr lang="en-US" sz="1800" b="1" kern="0" dirty="0">
                <a:solidFill>
                  <a:srgbClr val="FFFFFF"/>
                </a:solidFill>
                <a:ea typeface="Arial"/>
                <a:cs typeface="Arial"/>
                <a:sym typeface="Arial"/>
              </a:rPr>
              <a:t>Horizon Standard</a:t>
            </a:r>
          </a:p>
        </p:txBody>
      </p:sp>
      <p:sp>
        <p:nvSpPr>
          <p:cNvPr id="40" name="Shape 2387"/>
          <p:cNvSpPr txBox="1"/>
          <p:nvPr/>
        </p:nvSpPr>
        <p:spPr>
          <a:xfrm>
            <a:off x="916269" y="2782773"/>
            <a:ext cx="1727639" cy="479458"/>
          </a:xfrm>
          <a:prstGeom prst="rect">
            <a:avLst/>
          </a:prstGeom>
          <a:noFill/>
          <a:ln>
            <a:noFill/>
          </a:ln>
        </p:spPr>
        <p:txBody>
          <a:bodyPr lIns="0" tIns="0" rIns="0" bIns="0" anchor="ctr" anchorCtr="0">
            <a:noAutofit/>
          </a:bodyPr>
          <a:lstStyle/>
          <a:p>
            <a:pPr algn="ctr" fontAlgn="ctr"/>
            <a:r>
              <a:rPr lang="en-US" sz="1500" b="1" dirty="0">
                <a:solidFill>
                  <a:schemeClr val="accent1"/>
                </a:solidFill>
              </a:rPr>
              <a:t>Simple powerful VDI with great user experience</a:t>
            </a:r>
          </a:p>
        </p:txBody>
      </p:sp>
      <p:sp>
        <p:nvSpPr>
          <p:cNvPr id="48" name="Shape 2378"/>
          <p:cNvSpPr/>
          <p:nvPr/>
        </p:nvSpPr>
        <p:spPr>
          <a:xfrm>
            <a:off x="3254528" y="1557652"/>
            <a:ext cx="2646019" cy="2473989"/>
          </a:xfrm>
          <a:prstGeom prst="rect">
            <a:avLst/>
          </a:prstGeom>
          <a:solidFill>
            <a:sysClr val="window" lastClr="FFFFFF"/>
          </a:solidFill>
          <a:ln w="9525" cap="flat" cmpd="sng">
            <a:solidFill>
              <a:srgbClr val="C6C6C8"/>
            </a:solidFill>
            <a:prstDash val="solid"/>
            <a:round/>
            <a:headEnd type="none" w="med" len="med"/>
            <a:tailEnd type="none" w="med" len="med"/>
          </a:ln>
        </p:spPr>
        <p:txBody>
          <a:bodyPr lIns="68569" tIns="34275" rIns="68569" bIns="34275" anchor="ctr" anchorCtr="0">
            <a:noAutofit/>
          </a:bodyPr>
          <a:lstStyle/>
          <a:p>
            <a:pPr algn="ctr" defTabSz="685800" fontAlgn="auto">
              <a:spcBef>
                <a:spcPts val="0"/>
              </a:spcBef>
              <a:spcAft>
                <a:spcPts val="0"/>
              </a:spcAft>
              <a:buClr>
                <a:srgbClr val="000000"/>
              </a:buClr>
              <a:defRPr/>
            </a:pPr>
            <a:endParaRPr sz="1350" kern="0">
              <a:solidFill>
                <a:srgbClr val="FFFFFF"/>
              </a:solidFill>
              <a:ea typeface="Arial"/>
              <a:cs typeface="Arial"/>
              <a:sym typeface="Arial"/>
            </a:endParaRPr>
          </a:p>
        </p:txBody>
      </p:sp>
      <p:sp>
        <p:nvSpPr>
          <p:cNvPr id="49" name="Shape 2379"/>
          <p:cNvSpPr/>
          <p:nvPr/>
        </p:nvSpPr>
        <p:spPr>
          <a:xfrm rot="10800000">
            <a:off x="4160954" y="1692794"/>
            <a:ext cx="833165" cy="394200"/>
          </a:xfrm>
          <a:prstGeom prst="triangle">
            <a:avLst>
              <a:gd name="adj" fmla="val 50000"/>
            </a:avLst>
          </a:prstGeom>
          <a:solidFill>
            <a:schemeClr val="accent2"/>
          </a:solidFill>
          <a:ln w="38100" cap="flat" cmpd="sng">
            <a:solidFill>
              <a:sysClr val="window" lastClr="FFFFFF"/>
            </a:solidFill>
            <a:prstDash val="solid"/>
            <a:round/>
            <a:headEnd type="none" w="med" len="med"/>
            <a:tailEnd type="none" w="med" len="med"/>
          </a:ln>
        </p:spPr>
        <p:txBody>
          <a:bodyPr lIns="68569" tIns="34275" rIns="68569" bIns="34275" anchor="ctr" anchorCtr="0">
            <a:noAutofit/>
          </a:bodyPr>
          <a:lstStyle/>
          <a:p>
            <a:pPr algn="ctr" defTabSz="685800" fontAlgn="auto">
              <a:spcBef>
                <a:spcPts val="0"/>
              </a:spcBef>
              <a:spcAft>
                <a:spcPts val="0"/>
              </a:spcAft>
              <a:buClr>
                <a:srgbClr val="000000"/>
              </a:buClr>
              <a:defRPr/>
            </a:pPr>
            <a:endParaRPr sz="1350" kern="0">
              <a:solidFill>
                <a:srgbClr val="FFFFFF"/>
              </a:solidFill>
              <a:ea typeface="Arial"/>
              <a:cs typeface="Arial"/>
              <a:sym typeface="Arial"/>
            </a:endParaRPr>
          </a:p>
        </p:txBody>
      </p:sp>
      <p:sp>
        <p:nvSpPr>
          <p:cNvPr id="50" name="Shape 2383"/>
          <p:cNvSpPr/>
          <p:nvPr/>
        </p:nvSpPr>
        <p:spPr>
          <a:xfrm>
            <a:off x="3254528" y="1235567"/>
            <a:ext cx="2646019" cy="608105"/>
          </a:xfrm>
          <a:prstGeom prst="rect">
            <a:avLst/>
          </a:prstGeom>
          <a:solidFill>
            <a:schemeClr val="accent2"/>
          </a:solidFill>
          <a:ln w="9525" cap="flat" cmpd="sng">
            <a:solidFill>
              <a:schemeClr val="accent2"/>
            </a:solidFill>
            <a:prstDash val="solid"/>
            <a:round/>
            <a:headEnd type="none" w="med" len="med"/>
            <a:tailEnd type="none" w="med" len="med"/>
          </a:ln>
        </p:spPr>
        <p:txBody>
          <a:bodyPr lIns="68569" tIns="34275" rIns="68569" bIns="34275" anchor="ctr" anchorCtr="0">
            <a:noAutofit/>
          </a:bodyPr>
          <a:lstStyle/>
          <a:p>
            <a:pPr algn="ctr" defTabSz="685800" fontAlgn="auto">
              <a:spcBef>
                <a:spcPts val="0"/>
              </a:spcBef>
              <a:spcAft>
                <a:spcPts val="0"/>
              </a:spcAft>
              <a:buClr>
                <a:srgbClr val="000000"/>
              </a:buClr>
              <a:defRPr/>
            </a:pPr>
            <a:r>
              <a:rPr lang="en-US" sz="1800" b="1" kern="0" dirty="0">
                <a:solidFill>
                  <a:srgbClr val="FFFFFF"/>
                </a:solidFill>
                <a:ea typeface="Arial"/>
                <a:cs typeface="Arial"/>
                <a:sym typeface="Arial"/>
              </a:rPr>
              <a:t>Horizon Advanced</a:t>
            </a:r>
          </a:p>
        </p:txBody>
      </p:sp>
      <p:sp>
        <p:nvSpPr>
          <p:cNvPr id="51" name="Shape 2384"/>
          <p:cNvSpPr txBox="1"/>
          <p:nvPr/>
        </p:nvSpPr>
        <p:spPr>
          <a:xfrm>
            <a:off x="3458224" y="3766816"/>
            <a:ext cx="2215625" cy="264825"/>
          </a:xfrm>
          <a:prstGeom prst="rect">
            <a:avLst/>
          </a:prstGeom>
          <a:noFill/>
          <a:ln>
            <a:noFill/>
          </a:ln>
        </p:spPr>
        <p:txBody>
          <a:bodyPr lIns="0" tIns="0" rIns="0" bIns="0" anchor="ctr" anchorCtr="0">
            <a:noAutofit/>
          </a:bodyPr>
          <a:lstStyle/>
          <a:p>
            <a:pPr algn="ctr">
              <a:lnSpc>
                <a:spcPct val="90000"/>
              </a:lnSpc>
              <a:buClr>
                <a:srgbClr val="FFFFFF"/>
              </a:buClr>
              <a:buSzPct val="25000"/>
              <a:buFont typeface="Arial"/>
              <a:buNone/>
              <a:defRPr/>
            </a:pPr>
            <a:r>
              <a:rPr lang="en-US" sz="2100" b="1" kern="0" dirty="0">
                <a:solidFill>
                  <a:srgbClr val="FFFFFF"/>
                </a:solidFill>
                <a:ea typeface="Arial"/>
                <a:cs typeface="Arial"/>
                <a:sym typeface="Arial"/>
              </a:rPr>
              <a:t>Advanced</a:t>
            </a:r>
          </a:p>
        </p:txBody>
      </p:sp>
      <p:sp>
        <p:nvSpPr>
          <p:cNvPr id="52" name="Shape 2389"/>
          <p:cNvSpPr txBox="1"/>
          <p:nvPr/>
        </p:nvSpPr>
        <p:spPr>
          <a:xfrm>
            <a:off x="3562287" y="2731189"/>
            <a:ext cx="2042749" cy="575240"/>
          </a:xfrm>
          <a:prstGeom prst="rect">
            <a:avLst/>
          </a:prstGeom>
          <a:noFill/>
          <a:ln>
            <a:noFill/>
          </a:ln>
        </p:spPr>
        <p:txBody>
          <a:bodyPr lIns="0" tIns="0" rIns="0" bIns="0" anchor="ctr" anchorCtr="0">
            <a:noAutofit/>
          </a:bodyPr>
          <a:lstStyle/>
          <a:p>
            <a:pPr algn="ctr" fontAlgn="ctr"/>
            <a:r>
              <a:rPr lang="en-US" sz="1500" b="1" dirty="0">
                <a:solidFill>
                  <a:schemeClr val="accent2"/>
                </a:solidFill>
              </a:rPr>
              <a:t>Low-cost, high performance desktops and applications for physical and virtual machines</a:t>
            </a:r>
          </a:p>
        </p:txBody>
      </p:sp>
      <p:sp>
        <p:nvSpPr>
          <p:cNvPr id="56" name="Shape 2392"/>
          <p:cNvSpPr/>
          <p:nvPr/>
        </p:nvSpPr>
        <p:spPr>
          <a:xfrm>
            <a:off x="6051975" y="1557652"/>
            <a:ext cx="2646019" cy="2473989"/>
          </a:xfrm>
          <a:prstGeom prst="rect">
            <a:avLst/>
          </a:prstGeom>
          <a:solidFill>
            <a:sysClr val="window" lastClr="FFFFFF"/>
          </a:solidFill>
          <a:ln w="9525" cap="flat" cmpd="sng">
            <a:solidFill>
              <a:srgbClr val="C6C6C8"/>
            </a:solidFill>
            <a:prstDash val="solid"/>
            <a:round/>
            <a:headEnd type="none" w="med" len="med"/>
            <a:tailEnd type="none" w="med" len="med"/>
          </a:ln>
        </p:spPr>
        <p:txBody>
          <a:bodyPr lIns="68569" tIns="34275" rIns="68569" bIns="34275" anchor="ctr" anchorCtr="0">
            <a:noAutofit/>
          </a:bodyPr>
          <a:lstStyle/>
          <a:p>
            <a:pPr algn="ctr" defTabSz="685800" fontAlgn="auto">
              <a:spcBef>
                <a:spcPts val="0"/>
              </a:spcBef>
              <a:spcAft>
                <a:spcPts val="0"/>
              </a:spcAft>
              <a:buClr>
                <a:srgbClr val="000000"/>
              </a:buClr>
              <a:defRPr/>
            </a:pPr>
            <a:endParaRPr sz="1350" kern="0">
              <a:solidFill>
                <a:srgbClr val="FFFFFF"/>
              </a:solidFill>
              <a:ea typeface="Arial"/>
              <a:cs typeface="Arial"/>
              <a:sym typeface="Arial"/>
            </a:endParaRPr>
          </a:p>
        </p:txBody>
      </p:sp>
      <p:sp>
        <p:nvSpPr>
          <p:cNvPr id="57" name="Shape 2393"/>
          <p:cNvSpPr/>
          <p:nvPr/>
        </p:nvSpPr>
        <p:spPr>
          <a:xfrm rot="10800000">
            <a:off x="6958402" y="1692794"/>
            <a:ext cx="833165" cy="394200"/>
          </a:xfrm>
          <a:prstGeom prst="triangle">
            <a:avLst>
              <a:gd name="adj" fmla="val 50000"/>
            </a:avLst>
          </a:prstGeom>
          <a:solidFill>
            <a:schemeClr val="tx1"/>
          </a:solidFill>
          <a:ln w="38100" cap="flat" cmpd="sng">
            <a:solidFill>
              <a:sysClr val="window" lastClr="FFFFFF"/>
            </a:solidFill>
            <a:prstDash val="solid"/>
            <a:round/>
            <a:headEnd type="none" w="med" len="med"/>
            <a:tailEnd type="none" w="med" len="med"/>
          </a:ln>
        </p:spPr>
        <p:txBody>
          <a:bodyPr lIns="68569" tIns="34275" rIns="68569" bIns="34275" anchor="ctr" anchorCtr="0">
            <a:noAutofit/>
          </a:bodyPr>
          <a:lstStyle/>
          <a:p>
            <a:pPr algn="ctr" defTabSz="685800" fontAlgn="auto">
              <a:spcBef>
                <a:spcPts val="0"/>
              </a:spcBef>
              <a:spcAft>
                <a:spcPts val="0"/>
              </a:spcAft>
              <a:buClr>
                <a:srgbClr val="000000"/>
              </a:buClr>
              <a:defRPr/>
            </a:pPr>
            <a:endParaRPr sz="1350" kern="0">
              <a:solidFill>
                <a:srgbClr val="FFFFFF"/>
              </a:solidFill>
              <a:ea typeface="Arial"/>
              <a:cs typeface="Arial"/>
              <a:sym typeface="Arial"/>
            </a:endParaRPr>
          </a:p>
        </p:txBody>
      </p:sp>
      <p:sp>
        <p:nvSpPr>
          <p:cNvPr id="58" name="Shape 2394"/>
          <p:cNvSpPr/>
          <p:nvPr/>
        </p:nvSpPr>
        <p:spPr>
          <a:xfrm>
            <a:off x="6051975" y="1235567"/>
            <a:ext cx="2646019" cy="608105"/>
          </a:xfrm>
          <a:prstGeom prst="rect">
            <a:avLst/>
          </a:prstGeom>
          <a:solidFill>
            <a:schemeClr val="tx1"/>
          </a:solidFill>
          <a:ln w="9525" cap="flat" cmpd="sng">
            <a:solidFill>
              <a:schemeClr val="tx1"/>
            </a:solidFill>
            <a:prstDash val="solid"/>
            <a:round/>
            <a:headEnd type="none" w="med" len="med"/>
            <a:tailEnd type="none" w="med" len="med"/>
          </a:ln>
        </p:spPr>
        <p:txBody>
          <a:bodyPr lIns="68569" tIns="34275" rIns="68569" bIns="34275" anchor="ctr" anchorCtr="0">
            <a:noAutofit/>
          </a:bodyPr>
          <a:lstStyle/>
          <a:p>
            <a:pPr algn="ctr" defTabSz="685800" fontAlgn="auto">
              <a:spcBef>
                <a:spcPts val="0"/>
              </a:spcBef>
              <a:spcAft>
                <a:spcPts val="0"/>
              </a:spcAft>
              <a:buClr>
                <a:srgbClr val="000000"/>
              </a:buClr>
              <a:defRPr/>
            </a:pPr>
            <a:r>
              <a:rPr lang="en-US" sz="1800" b="1" kern="0" dirty="0">
                <a:solidFill>
                  <a:srgbClr val="FFFFFF"/>
                </a:solidFill>
                <a:ea typeface="Arial"/>
                <a:cs typeface="Arial"/>
                <a:sym typeface="Arial"/>
              </a:rPr>
              <a:t>Horizon Enterprise</a:t>
            </a:r>
            <a:endParaRPr sz="1800" b="1" kern="0" dirty="0">
              <a:solidFill>
                <a:srgbClr val="FFFFFF"/>
              </a:solidFill>
              <a:ea typeface="Arial"/>
              <a:cs typeface="Arial"/>
              <a:sym typeface="Arial"/>
            </a:endParaRPr>
          </a:p>
        </p:txBody>
      </p:sp>
      <p:sp>
        <p:nvSpPr>
          <p:cNvPr id="59" name="Shape 2396"/>
          <p:cNvSpPr txBox="1"/>
          <p:nvPr/>
        </p:nvSpPr>
        <p:spPr>
          <a:xfrm>
            <a:off x="6428546" y="2707740"/>
            <a:ext cx="1892876" cy="527383"/>
          </a:xfrm>
          <a:prstGeom prst="rect">
            <a:avLst/>
          </a:prstGeom>
          <a:noFill/>
          <a:ln>
            <a:noFill/>
          </a:ln>
        </p:spPr>
        <p:txBody>
          <a:bodyPr lIns="0" tIns="0" rIns="0" bIns="0" anchor="ctr" anchorCtr="0">
            <a:noAutofit/>
          </a:bodyPr>
          <a:lstStyle/>
          <a:p>
            <a:pPr algn="ctr" fontAlgn="ctr"/>
            <a:r>
              <a:rPr lang="en-US" sz="1500" b="1" dirty="0"/>
              <a:t>Highest level of </a:t>
            </a:r>
          </a:p>
          <a:p>
            <a:pPr algn="ctr" fontAlgn="ctr"/>
            <a:r>
              <a:rPr lang="en-US" sz="1500" b="1" dirty="0"/>
              <a:t>automation and management </a:t>
            </a:r>
          </a:p>
          <a:p>
            <a:pPr algn="ctr" fontAlgn="ctr"/>
            <a:r>
              <a:rPr lang="en-US" sz="1500" b="1" dirty="0"/>
              <a:t>for private cloud delivery</a:t>
            </a:r>
          </a:p>
        </p:txBody>
      </p:sp>
    </p:spTree>
    <p:extLst>
      <p:ext uri="{BB962C8B-B14F-4D97-AF65-F5344CB8AC3E}">
        <p14:creationId xmlns:p14="http://schemas.microsoft.com/office/powerpoint/2010/main" val="167872304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Horizon Apps – portfolio overview</a:t>
            </a:r>
          </a:p>
        </p:txBody>
      </p:sp>
      <p:sp>
        <p:nvSpPr>
          <p:cNvPr id="37" name="Shape 2380"/>
          <p:cNvSpPr/>
          <p:nvPr/>
        </p:nvSpPr>
        <p:spPr>
          <a:xfrm>
            <a:off x="1800689" y="1557652"/>
            <a:ext cx="2646019" cy="2473989"/>
          </a:xfrm>
          <a:prstGeom prst="rect">
            <a:avLst/>
          </a:prstGeom>
          <a:solidFill>
            <a:sysClr val="window" lastClr="FFFFFF"/>
          </a:solidFill>
          <a:ln w="9525" cap="flat" cmpd="sng">
            <a:solidFill>
              <a:srgbClr val="C6C6C8"/>
            </a:solidFill>
            <a:prstDash val="solid"/>
            <a:round/>
            <a:headEnd type="none" w="med" len="med"/>
            <a:tailEnd type="none" w="med" len="med"/>
          </a:ln>
        </p:spPr>
        <p:txBody>
          <a:bodyPr lIns="68569" tIns="34275" rIns="68569" bIns="34275" anchor="ctr" anchorCtr="0">
            <a:noAutofit/>
          </a:bodyPr>
          <a:lstStyle/>
          <a:p>
            <a:pPr algn="ctr" defTabSz="685800" fontAlgn="auto">
              <a:spcBef>
                <a:spcPts val="0"/>
              </a:spcBef>
              <a:spcAft>
                <a:spcPts val="0"/>
              </a:spcAft>
              <a:buClr>
                <a:srgbClr val="000000"/>
              </a:buClr>
              <a:defRPr/>
            </a:pPr>
            <a:endParaRPr sz="1350" kern="0" dirty="0">
              <a:solidFill>
                <a:srgbClr val="FFFFFF"/>
              </a:solidFill>
              <a:ea typeface="Arial"/>
              <a:cs typeface="Arial"/>
              <a:sym typeface="Arial"/>
            </a:endParaRPr>
          </a:p>
        </p:txBody>
      </p:sp>
      <p:sp>
        <p:nvSpPr>
          <p:cNvPr id="38" name="Shape 2381"/>
          <p:cNvSpPr/>
          <p:nvPr/>
        </p:nvSpPr>
        <p:spPr>
          <a:xfrm rot="10800000">
            <a:off x="2707115" y="1692524"/>
            <a:ext cx="833165" cy="394200"/>
          </a:xfrm>
          <a:prstGeom prst="triangle">
            <a:avLst>
              <a:gd name="adj" fmla="val 50000"/>
            </a:avLst>
          </a:prstGeom>
          <a:solidFill>
            <a:schemeClr val="accent1"/>
          </a:solidFill>
          <a:ln w="38100" cap="flat" cmpd="sng">
            <a:solidFill>
              <a:sysClr val="window" lastClr="FFFFFF"/>
            </a:solidFill>
            <a:prstDash val="solid"/>
            <a:round/>
            <a:headEnd type="none" w="med" len="med"/>
            <a:tailEnd type="none" w="med" len="med"/>
          </a:ln>
        </p:spPr>
        <p:txBody>
          <a:bodyPr lIns="68569" tIns="34275" rIns="68569" bIns="34275" anchor="ctr" anchorCtr="0">
            <a:noAutofit/>
          </a:bodyPr>
          <a:lstStyle/>
          <a:p>
            <a:pPr algn="ctr" defTabSz="685800" fontAlgn="auto">
              <a:spcBef>
                <a:spcPts val="0"/>
              </a:spcBef>
              <a:spcAft>
                <a:spcPts val="0"/>
              </a:spcAft>
              <a:buClr>
                <a:srgbClr val="000000"/>
              </a:buClr>
              <a:defRPr/>
            </a:pPr>
            <a:endParaRPr sz="1350" kern="0">
              <a:solidFill>
                <a:srgbClr val="FFFFFF"/>
              </a:solidFill>
              <a:ea typeface="Arial"/>
              <a:cs typeface="Arial"/>
              <a:sym typeface="Arial"/>
            </a:endParaRPr>
          </a:p>
        </p:txBody>
      </p:sp>
      <p:sp>
        <p:nvSpPr>
          <p:cNvPr id="39" name="Shape 2385"/>
          <p:cNvSpPr/>
          <p:nvPr/>
        </p:nvSpPr>
        <p:spPr>
          <a:xfrm>
            <a:off x="1800689" y="1235567"/>
            <a:ext cx="2646019" cy="608105"/>
          </a:xfrm>
          <a:prstGeom prst="rect">
            <a:avLst/>
          </a:prstGeom>
          <a:solidFill>
            <a:schemeClr val="accent1"/>
          </a:solidFill>
          <a:ln w="9525" cap="flat" cmpd="sng">
            <a:solidFill>
              <a:schemeClr val="accent1"/>
            </a:solidFill>
            <a:prstDash val="solid"/>
            <a:round/>
            <a:headEnd type="none" w="med" len="med"/>
            <a:tailEnd type="none" w="med" len="med"/>
          </a:ln>
        </p:spPr>
        <p:txBody>
          <a:bodyPr lIns="68569" tIns="34275" rIns="68569" bIns="34275" anchor="ctr" anchorCtr="0">
            <a:noAutofit/>
          </a:bodyPr>
          <a:lstStyle/>
          <a:p>
            <a:pPr algn="ctr" defTabSz="685800" fontAlgn="auto">
              <a:spcBef>
                <a:spcPts val="0"/>
              </a:spcBef>
              <a:spcAft>
                <a:spcPts val="0"/>
              </a:spcAft>
              <a:buClr>
                <a:srgbClr val="000000"/>
              </a:buClr>
              <a:defRPr/>
            </a:pPr>
            <a:r>
              <a:rPr lang="en-US" sz="1800" b="1" kern="0" dirty="0">
                <a:solidFill>
                  <a:srgbClr val="FFFFFF"/>
                </a:solidFill>
                <a:ea typeface="Arial"/>
                <a:cs typeface="Arial"/>
                <a:sym typeface="Arial"/>
              </a:rPr>
              <a:t>Horizon Apps Standard</a:t>
            </a:r>
          </a:p>
        </p:txBody>
      </p:sp>
      <p:sp>
        <p:nvSpPr>
          <p:cNvPr id="40" name="Shape 2387"/>
          <p:cNvSpPr txBox="1"/>
          <p:nvPr/>
        </p:nvSpPr>
        <p:spPr>
          <a:xfrm>
            <a:off x="2259877" y="2782773"/>
            <a:ext cx="1727639" cy="479458"/>
          </a:xfrm>
          <a:prstGeom prst="rect">
            <a:avLst/>
          </a:prstGeom>
          <a:noFill/>
          <a:ln>
            <a:noFill/>
          </a:ln>
        </p:spPr>
        <p:txBody>
          <a:bodyPr lIns="0" tIns="0" rIns="0" bIns="0" anchor="ctr" anchorCtr="0">
            <a:noAutofit/>
          </a:bodyPr>
          <a:lstStyle/>
          <a:p>
            <a:pPr algn="ctr" fontAlgn="ctr"/>
            <a:r>
              <a:rPr lang="en-US" sz="1500" b="1" dirty="0">
                <a:solidFill>
                  <a:schemeClr val="accent1"/>
                </a:solidFill>
              </a:rPr>
              <a:t>Simple powerful app virtualization with a great user experience</a:t>
            </a:r>
          </a:p>
        </p:txBody>
      </p:sp>
      <p:sp>
        <p:nvSpPr>
          <p:cNvPr id="48" name="Shape 2378"/>
          <p:cNvSpPr/>
          <p:nvPr/>
        </p:nvSpPr>
        <p:spPr>
          <a:xfrm>
            <a:off x="4598136" y="1557652"/>
            <a:ext cx="2646019" cy="2473989"/>
          </a:xfrm>
          <a:prstGeom prst="rect">
            <a:avLst/>
          </a:prstGeom>
          <a:solidFill>
            <a:sysClr val="window" lastClr="FFFFFF"/>
          </a:solidFill>
          <a:ln w="9525" cap="flat" cmpd="sng">
            <a:solidFill>
              <a:srgbClr val="C6C6C8"/>
            </a:solidFill>
            <a:prstDash val="solid"/>
            <a:round/>
            <a:headEnd type="none" w="med" len="med"/>
            <a:tailEnd type="none" w="med" len="med"/>
          </a:ln>
        </p:spPr>
        <p:txBody>
          <a:bodyPr lIns="68569" tIns="34275" rIns="68569" bIns="34275" anchor="ctr" anchorCtr="0">
            <a:noAutofit/>
          </a:bodyPr>
          <a:lstStyle/>
          <a:p>
            <a:pPr algn="ctr" defTabSz="685800" fontAlgn="auto">
              <a:spcBef>
                <a:spcPts val="0"/>
              </a:spcBef>
              <a:spcAft>
                <a:spcPts val="0"/>
              </a:spcAft>
              <a:buClr>
                <a:srgbClr val="000000"/>
              </a:buClr>
              <a:defRPr/>
            </a:pPr>
            <a:endParaRPr sz="1350" kern="0">
              <a:solidFill>
                <a:srgbClr val="FFFFFF"/>
              </a:solidFill>
              <a:ea typeface="Arial"/>
              <a:cs typeface="Arial"/>
              <a:sym typeface="Arial"/>
            </a:endParaRPr>
          </a:p>
        </p:txBody>
      </p:sp>
      <p:sp>
        <p:nvSpPr>
          <p:cNvPr id="49" name="Shape 2379"/>
          <p:cNvSpPr/>
          <p:nvPr/>
        </p:nvSpPr>
        <p:spPr>
          <a:xfrm rot="10800000">
            <a:off x="5504563" y="1692794"/>
            <a:ext cx="833165" cy="394200"/>
          </a:xfrm>
          <a:prstGeom prst="triangle">
            <a:avLst>
              <a:gd name="adj" fmla="val 50000"/>
            </a:avLst>
          </a:prstGeom>
          <a:solidFill>
            <a:schemeClr val="accent2"/>
          </a:solidFill>
          <a:ln w="38100" cap="flat" cmpd="sng">
            <a:solidFill>
              <a:sysClr val="window" lastClr="FFFFFF"/>
            </a:solidFill>
            <a:prstDash val="solid"/>
            <a:round/>
            <a:headEnd type="none" w="med" len="med"/>
            <a:tailEnd type="none" w="med" len="med"/>
          </a:ln>
        </p:spPr>
        <p:txBody>
          <a:bodyPr lIns="68569" tIns="34275" rIns="68569" bIns="34275" anchor="ctr" anchorCtr="0">
            <a:noAutofit/>
          </a:bodyPr>
          <a:lstStyle/>
          <a:p>
            <a:pPr algn="ctr" defTabSz="685800" fontAlgn="auto">
              <a:spcBef>
                <a:spcPts val="0"/>
              </a:spcBef>
              <a:spcAft>
                <a:spcPts val="0"/>
              </a:spcAft>
              <a:buClr>
                <a:srgbClr val="000000"/>
              </a:buClr>
              <a:defRPr/>
            </a:pPr>
            <a:endParaRPr sz="1350" kern="0">
              <a:solidFill>
                <a:srgbClr val="FFFFFF"/>
              </a:solidFill>
              <a:ea typeface="Arial"/>
              <a:cs typeface="Arial"/>
              <a:sym typeface="Arial"/>
            </a:endParaRPr>
          </a:p>
        </p:txBody>
      </p:sp>
      <p:sp>
        <p:nvSpPr>
          <p:cNvPr id="50" name="Shape 2383"/>
          <p:cNvSpPr/>
          <p:nvPr/>
        </p:nvSpPr>
        <p:spPr>
          <a:xfrm>
            <a:off x="4598136" y="1235567"/>
            <a:ext cx="2646019" cy="608105"/>
          </a:xfrm>
          <a:prstGeom prst="rect">
            <a:avLst/>
          </a:prstGeom>
          <a:solidFill>
            <a:schemeClr val="accent2"/>
          </a:solidFill>
          <a:ln w="9525" cap="flat" cmpd="sng">
            <a:solidFill>
              <a:schemeClr val="accent2"/>
            </a:solidFill>
            <a:prstDash val="solid"/>
            <a:round/>
            <a:headEnd type="none" w="med" len="med"/>
            <a:tailEnd type="none" w="med" len="med"/>
          </a:ln>
        </p:spPr>
        <p:txBody>
          <a:bodyPr lIns="68569" tIns="34275" rIns="68569" bIns="34275" anchor="ctr" anchorCtr="0">
            <a:noAutofit/>
          </a:bodyPr>
          <a:lstStyle/>
          <a:p>
            <a:pPr algn="ctr" defTabSz="685800" fontAlgn="auto">
              <a:spcBef>
                <a:spcPts val="0"/>
              </a:spcBef>
              <a:spcAft>
                <a:spcPts val="0"/>
              </a:spcAft>
              <a:buClr>
                <a:srgbClr val="000000"/>
              </a:buClr>
              <a:defRPr/>
            </a:pPr>
            <a:r>
              <a:rPr lang="en-US" sz="1800" b="1" kern="0" dirty="0">
                <a:solidFill>
                  <a:srgbClr val="FFFFFF"/>
                </a:solidFill>
                <a:ea typeface="Arial"/>
                <a:cs typeface="Arial"/>
                <a:sym typeface="Arial"/>
              </a:rPr>
              <a:t>Horizon Apps Advanced</a:t>
            </a:r>
          </a:p>
        </p:txBody>
      </p:sp>
      <p:sp>
        <p:nvSpPr>
          <p:cNvPr id="51" name="Shape 2384"/>
          <p:cNvSpPr txBox="1"/>
          <p:nvPr/>
        </p:nvSpPr>
        <p:spPr>
          <a:xfrm>
            <a:off x="4801832" y="3766816"/>
            <a:ext cx="2215625" cy="264825"/>
          </a:xfrm>
          <a:prstGeom prst="rect">
            <a:avLst/>
          </a:prstGeom>
          <a:noFill/>
          <a:ln>
            <a:noFill/>
          </a:ln>
        </p:spPr>
        <p:txBody>
          <a:bodyPr lIns="0" tIns="0" rIns="0" bIns="0" anchor="ctr" anchorCtr="0">
            <a:noAutofit/>
          </a:bodyPr>
          <a:lstStyle/>
          <a:p>
            <a:pPr algn="ctr">
              <a:lnSpc>
                <a:spcPct val="90000"/>
              </a:lnSpc>
              <a:buClr>
                <a:srgbClr val="FFFFFF"/>
              </a:buClr>
              <a:buSzPct val="25000"/>
              <a:buFont typeface="Arial"/>
              <a:buNone/>
              <a:defRPr/>
            </a:pPr>
            <a:r>
              <a:rPr lang="en-US" sz="2100" b="1" kern="0" dirty="0">
                <a:solidFill>
                  <a:srgbClr val="FFFFFF"/>
                </a:solidFill>
                <a:ea typeface="Arial"/>
                <a:cs typeface="Arial"/>
                <a:sym typeface="Arial"/>
              </a:rPr>
              <a:t>Advanced</a:t>
            </a:r>
          </a:p>
        </p:txBody>
      </p:sp>
      <p:sp>
        <p:nvSpPr>
          <p:cNvPr id="52" name="Shape 2389"/>
          <p:cNvSpPr txBox="1"/>
          <p:nvPr/>
        </p:nvSpPr>
        <p:spPr>
          <a:xfrm>
            <a:off x="4905896" y="2731189"/>
            <a:ext cx="2042749" cy="575240"/>
          </a:xfrm>
          <a:prstGeom prst="rect">
            <a:avLst/>
          </a:prstGeom>
          <a:noFill/>
          <a:ln>
            <a:noFill/>
          </a:ln>
        </p:spPr>
        <p:txBody>
          <a:bodyPr lIns="0" tIns="0" rIns="0" bIns="0" anchor="ctr" anchorCtr="0">
            <a:noAutofit/>
          </a:bodyPr>
          <a:lstStyle/>
          <a:p>
            <a:pPr algn="ctr" fontAlgn="ctr"/>
            <a:r>
              <a:rPr lang="en-US" sz="1500" b="1" dirty="0">
                <a:solidFill>
                  <a:schemeClr val="accent2"/>
                </a:solidFill>
              </a:rPr>
              <a:t>Powerful app virtualization with Just-in-Time management</a:t>
            </a:r>
          </a:p>
        </p:txBody>
      </p:sp>
    </p:spTree>
    <p:extLst>
      <p:ext uri="{BB962C8B-B14F-4D97-AF65-F5344CB8AC3E}">
        <p14:creationId xmlns:p14="http://schemas.microsoft.com/office/powerpoint/2010/main" val="326367888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Growing demand for graphics resources</a:t>
            </a:r>
          </a:p>
        </p:txBody>
      </p:sp>
      <p:sp>
        <p:nvSpPr>
          <p:cNvPr id="4" name="Rectangle 3"/>
          <p:cNvSpPr/>
          <p:nvPr/>
        </p:nvSpPr>
        <p:spPr>
          <a:xfrm flipV="1">
            <a:off x="6152312" y="2292376"/>
            <a:ext cx="2476501" cy="1501269"/>
          </a:xfrm>
          <a:prstGeom prst="rect">
            <a:avLst/>
          </a:prstGeom>
          <a:solidFill>
            <a:srgbClr val="76B900"/>
          </a:solidFill>
          <a:ln w="25400" cap="flat" cmpd="sng" algn="ctr">
            <a:noFill/>
            <a:prstDash val="solid"/>
          </a:ln>
          <a:effectLst/>
        </p:spPr>
        <p:txBody>
          <a:bodyPr rtlCol="0" anchor="ctr"/>
          <a:lstStyle/>
          <a:p>
            <a:pPr algn="ctr" defTabSz="380996">
              <a:defRPr/>
            </a:pPr>
            <a:endParaRPr lang="en-US" sz="1500" kern="0">
              <a:solidFill>
                <a:srgbClr val="FFFFFF"/>
              </a:solidFill>
              <a:latin typeface="Trebuchet MS"/>
            </a:endParaRPr>
          </a:p>
        </p:txBody>
      </p:sp>
      <p:sp>
        <p:nvSpPr>
          <p:cNvPr id="5" name="Rectangle 4"/>
          <p:cNvSpPr/>
          <p:nvPr/>
        </p:nvSpPr>
        <p:spPr>
          <a:xfrm flipV="1">
            <a:off x="3330753" y="2292376"/>
            <a:ext cx="2482569" cy="1501269"/>
          </a:xfrm>
          <a:prstGeom prst="rect">
            <a:avLst/>
          </a:prstGeom>
          <a:solidFill>
            <a:srgbClr val="76B900"/>
          </a:solidFill>
          <a:ln w="25400" cap="flat" cmpd="sng" algn="ctr">
            <a:noFill/>
            <a:prstDash val="solid"/>
          </a:ln>
          <a:effectLst/>
        </p:spPr>
        <p:txBody>
          <a:bodyPr rtlCol="0" anchor="ctr"/>
          <a:lstStyle/>
          <a:p>
            <a:pPr algn="ctr" defTabSz="380996">
              <a:defRPr/>
            </a:pPr>
            <a:endParaRPr lang="en-US" sz="1500" kern="0">
              <a:solidFill>
                <a:srgbClr val="FFFFFF"/>
              </a:solidFill>
              <a:latin typeface="Trebuchet MS"/>
            </a:endParaRPr>
          </a:p>
        </p:txBody>
      </p:sp>
      <p:sp>
        <p:nvSpPr>
          <p:cNvPr id="6" name="Rectangle 5"/>
          <p:cNvSpPr/>
          <p:nvPr/>
        </p:nvSpPr>
        <p:spPr>
          <a:xfrm flipV="1">
            <a:off x="513375" y="2292375"/>
            <a:ext cx="2483669" cy="1501269"/>
          </a:xfrm>
          <a:prstGeom prst="rect">
            <a:avLst/>
          </a:prstGeom>
          <a:solidFill>
            <a:srgbClr val="76B900"/>
          </a:solidFill>
          <a:ln w="25400" cap="flat" cmpd="sng" algn="ctr">
            <a:noFill/>
            <a:prstDash val="solid"/>
          </a:ln>
          <a:effectLst/>
        </p:spPr>
        <p:txBody>
          <a:bodyPr rtlCol="0" anchor="ctr"/>
          <a:lstStyle/>
          <a:p>
            <a:pPr algn="ctr" defTabSz="380996">
              <a:defRPr/>
            </a:pPr>
            <a:endParaRPr lang="en-US" sz="1500" kern="0">
              <a:solidFill>
                <a:srgbClr val="FFFFFF"/>
              </a:solidFill>
              <a:latin typeface="Trebuchet MS"/>
            </a:endParaRPr>
          </a:p>
        </p:txBody>
      </p:sp>
      <p:sp>
        <p:nvSpPr>
          <p:cNvPr id="7" name="Rectangle 6"/>
          <p:cNvSpPr/>
          <p:nvPr/>
        </p:nvSpPr>
        <p:spPr>
          <a:xfrm>
            <a:off x="3307847" y="3882261"/>
            <a:ext cx="2476500" cy="577274"/>
          </a:xfrm>
          <a:prstGeom prst="rect">
            <a:avLst/>
          </a:prstGeom>
        </p:spPr>
        <p:txBody>
          <a:bodyPr wrap="square" anchor="t">
            <a:spAutoFit/>
          </a:bodyPr>
          <a:lstStyle/>
          <a:p>
            <a:pPr algn="ctr" defTabSz="380996">
              <a:lnSpc>
                <a:spcPct val="90000"/>
              </a:lnSpc>
              <a:spcBef>
                <a:spcPts val="750"/>
              </a:spcBef>
              <a:spcAft>
                <a:spcPts val="750"/>
              </a:spcAft>
              <a:defRPr/>
            </a:pPr>
            <a:r>
              <a:rPr lang="en-US" sz="1167" dirty="0">
                <a:solidFill>
                  <a:srgbClr val="000000"/>
                </a:solidFill>
                <a:latin typeface="Trebuchet MS" panose="020B0603020202020204" pitchFamily="34" charset="0"/>
                <a:ea typeface="MS PGothic" pitchFamily="34" charset="-128"/>
              </a:rPr>
              <a:t>Over 60% of enterprise users access at least one graphics accelerated app</a:t>
            </a:r>
            <a:r>
              <a:rPr lang="en-US" sz="1167" baseline="30000" dirty="0">
                <a:solidFill>
                  <a:srgbClr val="000000"/>
                </a:solidFill>
                <a:latin typeface="Trebuchet MS" panose="020B0603020202020204" pitchFamily="34" charset="0"/>
                <a:ea typeface="MS PGothic" pitchFamily="34" charset="-128"/>
              </a:rPr>
              <a:t>*</a:t>
            </a:r>
          </a:p>
        </p:txBody>
      </p:sp>
      <p:sp>
        <p:nvSpPr>
          <p:cNvPr id="8" name="Rectangle 7"/>
          <p:cNvSpPr/>
          <p:nvPr/>
        </p:nvSpPr>
        <p:spPr>
          <a:xfrm>
            <a:off x="6129405" y="3882260"/>
            <a:ext cx="2476500" cy="577274"/>
          </a:xfrm>
          <a:prstGeom prst="rect">
            <a:avLst/>
          </a:prstGeom>
        </p:spPr>
        <p:txBody>
          <a:bodyPr wrap="square" anchor="t">
            <a:spAutoFit/>
          </a:bodyPr>
          <a:lstStyle/>
          <a:p>
            <a:pPr algn="ctr" defTabSz="380996">
              <a:lnSpc>
                <a:spcPct val="90000"/>
              </a:lnSpc>
              <a:spcBef>
                <a:spcPts val="750"/>
              </a:spcBef>
              <a:spcAft>
                <a:spcPts val="750"/>
              </a:spcAft>
              <a:defRPr/>
            </a:pPr>
            <a:r>
              <a:rPr lang="en-US" sz="1167" dirty="0">
                <a:solidFill>
                  <a:srgbClr val="000000"/>
                </a:solidFill>
                <a:latin typeface="Trebuchet MS" panose="020B0603020202020204" pitchFamily="34" charset="0"/>
                <a:ea typeface="MS PGothic" pitchFamily="34" charset="-128"/>
              </a:rPr>
              <a:t>Majority of enterprises will have started Windows 10 deployments by end of Jan 2017</a:t>
            </a:r>
            <a:r>
              <a:rPr lang="en-US" sz="1167" baseline="30000" dirty="0">
                <a:solidFill>
                  <a:srgbClr val="000000"/>
                </a:solidFill>
                <a:latin typeface="Trebuchet MS" panose="020B0603020202020204" pitchFamily="34" charset="0"/>
                <a:ea typeface="MS PGothic" pitchFamily="34" charset="-128"/>
              </a:rPr>
              <a:t>**</a:t>
            </a:r>
          </a:p>
        </p:txBody>
      </p:sp>
      <p:sp>
        <p:nvSpPr>
          <p:cNvPr id="9" name="Rectangle 8"/>
          <p:cNvSpPr>
            <a:spLocks noChangeAspect="1"/>
          </p:cNvSpPr>
          <p:nvPr/>
        </p:nvSpPr>
        <p:spPr>
          <a:xfrm>
            <a:off x="499808" y="2398524"/>
            <a:ext cx="2483669" cy="1246495"/>
          </a:xfrm>
          <a:prstGeom prst="rect">
            <a:avLst/>
          </a:prstGeom>
        </p:spPr>
        <p:txBody>
          <a:bodyPr wrap="square">
            <a:spAutoFit/>
          </a:bodyPr>
          <a:lstStyle/>
          <a:p>
            <a:pPr algn="ctr" defTabSz="761993">
              <a:defRPr/>
            </a:pPr>
            <a:r>
              <a:rPr lang="en-US" sz="7500" b="1" kern="0" dirty="0">
                <a:solidFill>
                  <a:srgbClr val="FFFFFF"/>
                </a:solidFill>
                <a:latin typeface="Trebuchet MS"/>
                <a:ea typeface="MS PGothic" pitchFamily="34" charset="-128"/>
                <a:cs typeface="Arial"/>
                <a:sym typeface="Arial"/>
              </a:rPr>
              <a:t>2</a:t>
            </a:r>
            <a:r>
              <a:rPr lang="en-US" sz="6000" b="1" kern="0" dirty="0">
                <a:solidFill>
                  <a:srgbClr val="FFFFFF"/>
                </a:solidFill>
                <a:latin typeface="Trebuchet MS"/>
                <a:ea typeface="MS PGothic" pitchFamily="34" charset="-128"/>
                <a:cs typeface="Arial"/>
                <a:sym typeface="Arial"/>
              </a:rPr>
              <a:t>x</a:t>
            </a:r>
            <a:endParaRPr lang="en-US" sz="5000" b="1" kern="0" dirty="0">
              <a:solidFill>
                <a:srgbClr val="FFFFFF"/>
              </a:solidFill>
              <a:latin typeface="Trebuchet MS"/>
              <a:ea typeface="MS PGothic" pitchFamily="34" charset="-128"/>
              <a:cs typeface="Arial"/>
              <a:sym typeface="Arial"/>
            </a:endParaRPr>
          </a:p>
        </p:txBody>
      </p:sp>
      <p:sp>
        <p:nvSpPr>
          <p:cNvPr id="10" name="Rectangle 9"/>
          <p:cNvSpPr>
            <a:spLocks noChangeAspect="1"/>
          </p:cNvSpPr>
          <p:nvPr/>
        </p:nvSpPr>
        <p:spPr>
          <a:xfrm>
            <a:off x="3330754" y="2393536"/>
            <a:ext cx="2475399" cy="1246495"/>
          </a:xfrm>
          <a:prstGeom prst="rect">
            <a:avLst/>
          </a:prstGeom>
        </p:spPr>
        <p:txBody>
          <a:bodyPr wrap="square">
            <a:spAutoFit/>
          </a:bodyPr>
          <a:lstStyle/>
          <a:p>
            <a:pPr algn="ctr" defTabSz="761993">
              <a:defRPr/>
            </a:pPr>
            <a:r>
              <a:rPr lang="en-US" sz="7500" b="1" kern="0" dirty="0">
                <a:solidFill>
                  <a:srgbClr val="FFFFFF"/>
                </a:solidFill>
                <a:latin typeface="Trebuchet MS"/>
                <a:ea typeface="MS PGothic" pitchFamily="34" charset="-128"/>
                <a:cs typeface="Arial"/>
                <a:sym typeface="Arial"/>
              </a:rPr>
              <a:t>&gt;60</a:t>
            </a:r>
            <a:r>
              <a:rPr lang="en-US" sz="3667" b="1" kern="0" dirty="0">
                <a:solidFill>
                  <a:srgbClr val="FFFFFF"/>
                </a:solidFill>
                <a:latin typeface="Trebuchet MS"/>
                <a:ea typeface="MS PGothic" pitchFamily="34" charset="-128"/>
                <a:cs typeface="Arial"/>
                <a:sym typeface="Arial"/>
              </a:rPr>
              <a:t>%</a:t>
            </a:r>
            <a:endParaRPr lang="en-US" sz="6000" b="1" kern="0" dirty="0">
              <a:solidFill>
                <a:srgbClr val="FFFFFF"/>
              </a:solidFill>
              <a:latin typeface="Trebuchet MS"/>
              <a:ea typeface="MS PGothic" pitchFamily="34" charset="-128"/>
              <a:cs typeface="Arial"/>
              <a:sym typeface="Arial"/>
            </a:endParaRPr>
          </a:p>
        </p:txBody>
      </p:sp>
      <p:sp>
        <p:nvSpPr>
          <p:cNvPr id="11" name="Rectangle 10"/>
          <p:cNvSpPr>
            <a:spLocks noChangeAspect="1"/>
          </p:cNvSpPr>
          <p:nvPr/>
        </p:nvSpPr>
        <p:spPr>
          <a:xfrm>
            <a:off x="6152312" y="2398063"/>
            <a:ext cx="2475594" cy="1246495"/>
          </a:xfrm>
          <a:prstGeom prst="rect">
            <a:avLst/>
          </a:prstGeom>
        </p:spPr>
        <p:txBody>
          <a:bodyPr wrap="square">
            <a:spAutoFit/>
          </a:bodyPr>
          <a:lstStyle/>
          <a:p>
            <a:pPr algn="ctr" defTabSz="761993">
              <a:defRPr/>
            </a:pPr>
            <a:r>
              <a:rPr lang="en-US" sz="7500" b="1" kern="0" dirty="0">
                <a:solidFill>
                  <a:srgbClr val="FFFFFF"/>
                </a:solidFill>
                <a:latin typeface="Trebuchet MS"/>
                <a:ea typeface="MS PGothic" pitchFamily="34" charset="-128"/>
                <a:cs typeface="Arial"/>
                <a:sym typeface="Arial"/>
              </a:rPr>
              <a:t>85</a:t>
            </a:r>
            <a:r>
              <a:rPr lang="en-US" sz="4000" b="1" kern="0" dirty="0">
                <a:solidFill>
                  <a:srgbClr val="FFFFFF"/>
                </a:solidFill>
                <a:latin typeface="Trebuchet MS"/>
                <a:ea typeface="MS PGothic" pitchFamily="34" charset="-128"/>
                <a:cs typeface="Arial"/>
                <a:sym typeface="Arial"/>
              </a:rPr>
              <a:t>%</a:t>
            </a:r>
          </a:p>
        </p:txBody>
      </p:sp>
      <p:sp>
        <p:nvSpPr>
          <p:cNvPr id="12" name="Rectangle 11"/>
          <p:cNvSpPr/>
          <p:nvPr/>
        </p:nvSpPr>
        <p:spPr>
          <a:xfrm flipV="1">
            <a:off x="6151407" y="2292375"/>
            <a:ext cx="2476500" cy="2248281"/>
          </a:xfrm>
          <a:prstGeom prst="rect">
            <a:avLst/>
          </a:prstGeom>
          <a:noFill/>
          <a:ln w="6350" cap="flat" cmpd="sng" algn="ctr">
            <a:solidFill>
              <a:srgbClr val="000000"/>
            </a:solidFill>
            <a:prstDash val="solid"/>
          </a:ln>
          <a:effectLst/>
        </p:spPr>
        <p:txBody>
          <a:bodyPr rtlCol="0" anchor="ctr"/>
          <a:lstStyle/>
          <a:p>
            <a:pPr algn="ctr" defTabSz="380996">
              <a:defRPr/>
            </a:pPr>
            <a:endParaRPr lang="en-US" sz="1500" kern="0" dirty="0">
              <a:solidFill>
                <a:srgbClr val="FFFFFF"/>
              </a:solidFill>
              <a:latin typeface="Trebuchet MS"/>
            </a:endParaRPr>
          </a:p>
        </p:txBody>
      </p:sp>
      <p:sp>
        <p:nvSpPr>
          <p:cNvPr id="13" name="Rectangle 12"/>
          <p:cNvSpPr/>
          <p:nvPr/>
        </p:nvSpPr>
        <p:spPr>
          <a:xfrm flipV="1">
            <a:off x="3329654" y="2292375"/>
            <a:ext cx="2476500" cy="2248281"/>
          </a:xfrm>
          <a:prstGeom prst="rect">
            <a:avLst/>
          </a:prstGeom>
          <a:noFill/>
          <a:ln w="6350" cap="flat" cmpd="sng" algn="ctr">
            <a:solidFill>
              <a:srgbClr val="000000"/>
            </a:solidFill>
            <a:prstDash val="solid"/>
          </a:ln>
          <a:effectLst/>
        </p:spPr>
        <p:txBody>
          <a:bodyPr rtlCol="0" anchor="ctr"/>
          <a:lstStyle/>
          <a:p>
            <a:pPr algn="ctr" defTabSz="380996">
              <a:defRPr/>
            </a:pPr>
            <a:endParaRPr lang="en-US" sz="1500" kern="0">
              <a:solidFill>
                <a:srgbClr val="FFFFFF"/>
              </a:solidFill>
              <a:latin typeface="Trebuchet MS"/>
            </a:endParaRPr>
          </a:p>
        </p:txBody>
      </p:sp>
      <p:sp>
        <p:nvSpPr>
          <p:cNvPr id="14" name="Rectangle 13"/>
          <p:cNvSpPr/>
          <p:nvPr/>
        </p:nvSpPr>
        <p:spPr>
          <a:xfrm flipV="1">
            <a:off x="506977" y="2292375"/>
            <a:ext cx="2476500" cy="2248281"/>
          </a:xfrm>
          <a:prstGeom prst="rect">
            <a:avLst/>
          </a:prstGeom>
          <a:noFill/>
          <a:ln w="6350" cap="flat" cmpd="sng" algn="ctr">
            <a:solidFill>
              <a:srgbClr val="000000"/>
            </a:solidFill>
            <a:prstDash val="solid"/>
          </a:ln>
          <a:effectLst/>
        </p:spPr>
        <p:txBody>
          <a:bodyPr rtlCol="0" anchor="ctr"/>
          <a:lstStyle/>
          <a:p>
            <a:pPr algn="ctr" defTabSz="380996">
              <a:defRPr/>
            </a:pPr>
            <a:endParaRPr lang="en-US" sz="1500" kern="0">
              <a:solidFill>
                <a:srgbClr val="FFFFFF"/>
              </a:solidFill>
              <a:latin typeface="Trebuchet MS"/>
            </a:endParaRPr>
          </a:p>
        </p:txBody>
      </p:sp>
      <p:sp>
        <p:nvSpPr>
          <p:cNvPr id="15" name="Rectangle 14"/>
          <p:cNvSpPr/>
          <p:nvPr/>
        </p:nvSpPr>
        <p:spPr>
          <a:xfrm>
            <a:off x="506977" y="3882260"/>
            <a:ext cx="2476500" cy="577274"/>
          </a:xfrm>
          <a:prstGeom prst="rect">
            <a:avLst/>
          </a:prstGeom>
        </p:spPr>
        <p:txBody>
          <a:bodyPr wrap="square" anchor="t">
            <a:spAutoFit/>
          </a:bodyPr>
          <a:lstStyle/>
          <a:p>
            <a:pPr algn="ctr" defTabSz="380996">
              <a:lnSpc>
                <a:spcPct val="90000"/>
              </a:lnSpc>
              <a:spcBef>
                <a:spcPts val="750"/>
              </a:spcBef>
              <a:spcAft>
                <a:spcPts val="750"/>
              </a:spcAft>
              <a:defRPr/>
            </a:pPr>
            <a:r>
              <a:rPr lang="en-US" sz="1167" dirty="0">
                <a:solidFill>
                  <a:srgbClr val="000000"/>
                </a:solidFill>
                <a:latin typeface="Trebuchet MS" panose="020B0603020202020204" pitchFamily="34" charset="0"/>
                <a:ea typeface="MS PGothic" pitchFamily="34" charset="-128"/>
              </a:rPr>
              <a:t>Number of applications that require graphics doubled </a:t>
            </a:r>
            <a:br>
              <a:rPr lang="en-US" sz="1167" dirty="0">
                <a:solidFill>
                  <a:srgbClr val="000000"/>
                </a:solidFill>
                <a:latin typeface="Trebuchet MS" panose="020B0603020202020204" pitchFamily="34" charset="0"/>
                <a:ea typeface="MS PGothic" pitchFamily="34" charset="-128"/>
              </a:rPr>
            </a:br>
            <a:r>
              <a:rPr lang="en-US" sz="1167" dirty="0">
                <a:solidFill>
                  <a:srgbClr val="000000"/>
                </a:solidFill>
                <a:latin typeface="Trebuchet MS" panose="020B0603020202020204" pitchFamily="34" charset="0"/>
                <a:ea typeface="MS PGothic" pitchFamily="34" charset="-128"/>
              </a:rPr>
              <a:t>since 2012</a:t>
            </a:r>
            <a:r>
              <a:rPr lang="en-US" sz="1167" baseline="30000" dirty="0">
                <a:solidFill>
                  <a:srgbClr val="000000"/>
                </a:solidFill>
                <a:latin typeface="Trebuchet MS" panose="020B0603020202020204" pitchFamily="34" charset="0"/>
                <a:ea typeface="MS PGothic" pitchFamily="34" charset="-128"/>
              </a:rPr>
              <a:t>*</a:t>
            </a:r>
          </a:p>
        </p:txBody>
      </p:sp>
      <p:grpSp>
        <p:nvGrpSpPr>
          <p:cNvPr id="16" name="Group 15"/>
          <p:cNvGrpSpPr/>
          <p:nvPr/>
        </p:nvGrpSpPr>
        <p:grpSpPr>
          <a:xfrm>
            <a:off x="399222" y="979693"/>
            <a:ext cx="8313041" cy="1042652"/>
            <a:chOff x="521332" y="4581398"/>
            <a:chExt cx="9975649" cy="1251180"/>
          </a:xfrm>
        </p:grpSpPr>
        <p:sp>
          <p:nvSpPr>
            <p:cNvPr id="17" name="Rectangle 16"/>
            <p:cNvSpPr/>
            <p:nvPr/>
          </p:nvSpPr>
          <p:spPr>
            <a:xfrm>
              <a:off x="521332" y="4581398"/>
              <a:ext cx="9975649" cy="1178294"/>
            </a:xfrm>
            <a:prstGeom prst="rect">
              <a:avLst/>
            </a:prstGeom>
            <a:solidFill>
              <a:srgbClr val="FFFFFF"/>
            </a:solidFill>
            <a:ln w="3175" cap="flat" cmpd="sng" algn="ctr">
              <a:noFill/>
              <a:prstDash val="solid"/>
            </a:ln>
            <a:effectLst/>
          </p:spPr>
          <p:txBody>
            <a:bodyPr lIns="76183" tIns="38090" rIns="76183" bIns="38090" rtlCol="0" anchor="ctr"/>
            <a:lstStyle/>
            <a:p>
              <a:pPr algn="ctr" defTabSz="761993" fontAlgn="auto">
                <a:spcBef>
                  <a:spcPts val="0"/>
                </a:spcBef>
                <a:spcAft>
                  <a:spcPts val="0"/>
                </a:spcAft>
                <a:defRPr/>
              </a:pPr>
              <a:r>
                <a:rPr lang="en-US" sz="1167" kern="0" dirty="0">
                  <a:solidFill>
                    <a:srgbClr val="FFFFFF"/>
                  </a:solidFill>
                  <a:latin typeface="Trebuchet MS"/>
                  <a:sym typeface="Arial"/>
                </a:rPr>
                <a:t>       </a:t>
              </a:r>
              <a:endParaRPr lang="en-US" sz="2000" kern="0" dirty="0">
                <a:solidFill>
                  <a:srgbClr val="FFFFFF"/>
                </a:solidFill>
                <a:latin typeface="Trebuchet MS"/>
                <a:sym typeface="Arial"/>
              </a:endParaRPr>
            </a:p>
            <a:p>
              <a:pPr algn="ctr" defTabSz="761993" fontAlgn="auto">
                <a:spcBef>
                  <a:spcPts val="0"/>
                </a:spcBef>
                <a:spcAft>
                  <a:spcPts val="0"/>
                </a:spcAft>
                <a:defRPr/>
              </a:pPr>
              <a:endParaRPr lang="en-US" sz="1167" kern="0" dirty="0">
                <a:solidFill>
                  <a:srgbClr val="FFFFFF"/>
                </a:solidFill>
                <a:latin typeface="Trebuchet MS"/>
                <a:sym typeface="Arial"/>
              </a:endParaRPr>
            </a:p>
            <a:p>
              <a:pPr algn="ctr" defTabSz="761993" fontAlgn="auto">
                <a:spcBef>
                  <a:spcPts val="0"/>
                </a:spcBef>
                <a:spcAft>
                  <a:spcPts val="0"/>
                </a:spcAft>
                <a:defRPr/>
              </a:pPr>
              <a:endParaRPr lang="en-US" sz="1167" kern="0" dirty="0">
                <a:solidFill>
                  <a:srgbClr val="FFFFFF"/>
                </a:solidFill>
                <a:latin typeface="Trebuchet MS"/>
                <a:sym typeface="Arial"/>
              </a:endParaRPr>
            </a:p>
            <a:p>
              <a:pPr algn="ctr" defTabSz="761993" fontAlgn="auto">
                <a:spcBef>
                  <a:spcPts val="0"/>
                </a:spcBef>
                <a:spcAft>
                  <a:spcPts val="0"/>
                </a:spcAft>
                <a:defRPr/>
              </a:pPr>
              <a:endParaRPr lang="en-US" sz="1167" kern="0" dirty="0">
                <a:solidFill>
                  <a:srgbClr val="FFFFFF"/>
                </a:solidFill>
                <a:latin typeface="Trebuchet MS"/>
                <a:sym typeface="Arial"/>
              </a:endParaRPr>
            </a:p>
          </p:txBody>
        </p:sp>
        <p:grpSp>
          <p:nvGrpSpPr>
            <p:cNvPr id="18" name="Group 17"/>
            <p:cNvGrpSpPr/>
            <p:nvPr/>
          </p:nvGrpSpPr>
          <p:grpSpPr>
            <a:xfrm>
              <a:off x="1287426" y="4772496"/>
              <a:ext cx="8360539" cy="924915"/>
              <a:chOff x="1287426" y="4772496"/>
              <a:chExt cx="8360539" cy="924915"/>
            </a:xfrm>
          </p:grpSpPr>
          <p:pic>
            <p:nvPicPr>
              <p:cNvPr id="20" name="Picture 2" descr="http://news.microsoft.com/en-my/wp-content/uploads/sites/77/2015/10/Office-logo.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287426" y="4772496"/>
                <a:ext cx="1387376" cy="92491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https://upload.wikimedia.org/wikipedia/commons/thumb/7/76/Mozilla_Firefox_logo_2013.svg/2000px-Mozilla_Firefox_logo_2013.svg.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045500" y="4966444"/>
                <a:ext cx="506860" cy="53701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http://img.talkandroid.com/uploads/2015/11/Chrome-Logo.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994512" y="4969504"/>
                <a:ext cx="495273" cy="49527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0" descr="http://vignette1.wikia.nocookie.net/logopedia/images/5/5f/Wmp.png/revision/latest?cb=20130827120707"/>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8931940" y="4969759"/>
                <a:ext cx="716025" cy="53038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4" descr="https://upload.wikimedia.org/wikipedia/commons/d/d8/Adobe_Illustrator_Icon_CS6.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116954" y="4983115"/>
                <a:ext cx="537019" cy="53701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6" descr="http://aaronlinsdau.com/wp-content/uploads/2014/06/Photoshop-CC-logo.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096125" y="4983116"/>
                <a:ext cx="537019" cy="53701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https://upload.wikimedia.org/wikipedia/commons/archive/1/10/20120826091359!Adobe_InDesign_icon.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075296" y="4983119"/>
                <a:ext cx="537019" cy="53701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C:\Users\ratnas\Documents\For reference\LOGOS ETC\Internet_Explorer_9_logo.pn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054467" y="4929916"/>
                <a:ext cx="548881" cy="54888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9" name="Straight Connector 18"/>
            <p:cNvCxnSpPr/>
            <p:nvPr/>
          </p:nvCxnSpPr>
          <p:spPr>
            <a:xfrm flipH="1">
              <a:off x="619837" y="5832578"/>
              <a:ext cx="9713741" cy="0"/>
            </a:xfrm>
            <a:prstGeom prst="line">
              <a:avLst/>
            </a:prstGeom>
            <a:noFill/>
            <a:ln w="19050" cap="rnd" cmpd="sng" algn="ctr">
              <a:solidFill>
                <a:srgbClr val="000000"/>
              </a:solidFill>
              <a:prstDash val="sysDot"/>
            </a:ln>
            <a:effectLst/>
          </p:spPr>
        </p:cxnSp>
      </p:grpSp>
      <p:sp>
        <p:nvSpPr>
          <p:cNvPr id="28" name="TextBox 27"/>
          <p:cNvSpPr txBox="1"/>
          <p:nvPr/>
        </p:nvSpPr>
        <p:spPr>
          <a:xfrm>
            <a:off x="2391818" y="4620724"/>
            <a:ext cx="5612932" cy="461665"/>
          </a:xfrm>
          <a:prstGeom prst="rect">
            <a:avLst/>
          </a:prstGeom>
          <a:noFill/>
        </p:spPr>
        <p:txBody>
          <a:bodyPr wrap="square" rtlCol="0">
            <a:spAutoFit/>
          </a:bodyPr>
          <a:lstStyle/>
          <a:p>
            <a:pPr>
              <a:spcBef>
                <a:spcPts val="0"/>
              </a:spcBef>
              <a:spcAft>
                <a:spcPts val="0"/>
              </a:spcAft>
              <a:buClr>
                <a:schemeClr val="bg1"/>
              </a:buClr>
            </a:pPr>
            <a:r>
              <a:rPr lang="en-US" sz="600" b="1" dirty="0">
                <a:solidFill>
                  <a:schemeClr val="tx2">
                    <a:lumMod val="50000"/>
                  </a:schemeClr>
                </a:solidFill>
                <a:latin typeface="Trebuchet MS" panose="020B0603020202020204" pitchFamily="34" charset="0"/>
              </a:rPr>
              <a:t>Source:</a:t>
            </a:r>
          </a:p>
          <a:p>
            <a:pPr>
              <a:spcBef>
                <a:spcPts val="0"/>
              </a:spcBef>
              <a:spcAft>
                <a:spcPts val="0"/>
              </a:spcAft>
              <a:buClr>
                <a:schemeClr val="bg1"/>
              </a:buClr>
            </a:pPr>
            <a:r>
              <a:rPr lang="en-US" sz="600" b="1" dirty="0">
                <a:solidFill>
                  <a:schemeClr val="tx2">
                    <a:lumMod val="50000"/>
                  </a:schemeClr>
                </a:solidFill>
                <a:latin typeface="Trebuchet MS" panose="020B0603020202020204" pitchFamily="34" charset="0"/>
              </a:rPr>
              <a:t>* Data from Lakeside Software’s SysTrack Community, 2017</a:t>
            </a:r>
          </a:p>
          <a:p>
            <a:pPr>
              <a:spcBef>
                <a:spcPts val="0"/>
              </a:spcBef>
              <a:spcAft>
                <a:spcPts val="0"/>
              </a:spcAft>
              <a:buClr>
                <a:schemeClr val="bg1"/>
              </a:buClr>
            </a:pPr>
            <a:r>
              <a:rPr lang="en-US" sz="600" b="1" dirty="0">
                <a:solidFill>
                  <a:schemeClr val="tx2">
                    <a:lumMod val="50000"/>
                  </a:schemeClr>
                </a:solidFill>
                <a:latin typeface="Trebuchet MS" panose="020B0603020202020204" pitchFamily="34" charset="0"/>
              </a:rPr>
              <a:t>** Gartner. April 25, 2017. "Gartner Survey Shows 85 Percent of Enterprises Will Have Started Windows 10 Deployments by End of 2017." [Press release]. Retrieved from http://www.gartner.com/newsroom/id/3690917</a:t>
            </a:r>
          </a:p>
        </p:txBody>
      </p:sp>
      <p:grpSp>
        <p:nvGrpSpPr>
          <p:cNvPr id="30" name="Group 29">
            <a:extLst>
              <a:ext uri="{FF2B5EF4-FFF2-40B4-BE49-F238E27FC236}">
                <a16:creationId xmlns:a16="http://schemas.microsoft.com/office/drawing/2014/main" id="{443AC6D3-D63C-4033-9DDD-946568D2A787}"/>
              </a:ext>
            </a:extLst>
          </p:cNvPr>
          <p:cNvGrpSpPr/>
          <p:nvPr/>
        </p:nvGrpSpPr>
        <p:grpSpPr>
          <a:xfrm>
            <a:off x="8181898" y="4620724"/>
            <a:ext cx="788391" cy="155079"/>
            <a:chOff x="677492" y="-1417931"/>
            <a:chExt cx="3154606" cy="582700"/>
          </a:xfrm>
        </p:grpSpPr>
        <p:sp>
          <p:nvSpPr>
            <p:cNvPr id="31" name="Freeform 5">
              <a:extLst>
                <a:ext uri="{FF2B5EF4-FFF2-40B4-BE49-F238E27FC236}">
                  <a16:creationId xmlns:a16="http://schemas.microsoft.com/office/drawing/2014/main" id="{83E5F6C1-DEB6-4116-8355-4A61FC853FBF}"/>
                </a:ext>
              </a:extLst>
            </p:cNvPr>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rgbClr val="000000"/>
            </a:solidFill>
            <a:ln>
              <a:noFill/>
            </a:ln>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500" kern="0">
                <a:solidFill>
                  <a:srgbClr val="FFFFFF"/>
                </a:solidFill>
                <a:latin typeface="Trebuchet MS"/>
              </a:endParaRPr>
            </a:p>
          </p:txBody>
        </p:sp>
        <p:sp>
          <p:nvSpPr>
            <p:cNvPr id="32" name="Freeform 6">
              <a:extLst>
                <a:ext uri="{FF2B5EF4-FFF2-40B4-BE49-F238E27FC236}">
                  <a16:creationId xmlns:a16="http://schemas.microsoft.com/office/drawing/2014/main" id="{DB0A041E-8159-44ED-BF90-415895CDBA07}"/>
                </a:ext>
              </a:extLst>
            </p:cNvPr>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rgbClr val="000000"/>
            </a:solidFill>
            <a:ln>
              <a:noFill/>
            </a:ln>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500" kern="0">
                <a:solidFill>
                  <a:srgbClr val="FFFFFF"/>
                </a:solidFill>
                <a:latin typeface="Trebuchet MS"/>
              </a:endParaRPr>
            </a:p>
          </p:txBody>
        </p:sp>
        <p:sp>
          <p:nvSpPr>
            <p:cNvPr id="33" name="Freeform 7">
              <a:extLst>
                <a:ext uri="{FF2B5EF4-FFF2-40B4-BE49-F238E27FC236}">
                  <a16:creationId xmlns:a16="http://schemas.microsoft.com/office/drawing/2014/main" id="{F884C0E0-CEE9-40CA-B243-FA04C969A7A0}"/>
                </a:ext>
              </a:extLst>
            </p:cNvPr>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rgbClr val="76B900"/>
            </a:solidFill>
            <a:ln>
              <a:noFill/>
            </a:ln>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500" kern="0">
                <a:solidFill>
                  <a:srgbClr val="FFFFFF"/>
                </a:solidFill>
                <a:latin typeface="Trebuchet MS"/>
              </a:endParaRPr>
            </a:p>
          </p:txBody>
        </p:sp>
      </p:grpSp>
    </p:spTree>
    <p:extLst>
      <p:ext uri="{BB962C8B-B14F-4D97-AF65-F5344CB8AC3E}">
        <p14:creationId xmlns:p14="http://schemas.microsoft.com/office/powerpoint/2010/main" val="277568714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710351" y="1123863"/>
            <a:ext cx="7266269" cy="2354852"/>
            <a:chOff x="-110746" y="1813319"/>
            <a:chExt cx="10899402" cy="3532277"/>
          </a:xfrm>
        </p:grpSpPr>
        <p:sp>
          <p:nvSpPr>
            <p:cNvPr id="5" name="Rectangle 4"/>
            <p:cNvSpPr/>
            <p:nvPr/>
          </p:nvSpPr>
          <p:spPr>
            <a:xfrm>
              <a:off x="159080" y="4777130"/>
              <a:ext cx="10626528" cy="568466"/>
            </a:xfrm>
            <a:prstGeom prst="rect">
              <a:avLst/>
            </a:prstGeom>
            <a:solidFill>
              <a:srgbClr val="B3B3B3">
                <a:lumMod val="75000"/>
              </a:srgbClr>
            </a:solidFill>
            <a:ln w="25400" cap="flat" cmpd="sng" algn="ctr">
              <a:noFill/>
              <a:prstDash val="solid"/>
            </a:ln>
            <a:effectLst/>
          </p:spPr>
          <p:txBody>
            <a:bodyPr rtlCol="0" anchor="ctr"/>
            <a:lstStyle/>
            <a:p>
              <a:pPr algn="ctr" defTabSz="685800" fontAlgn="auto">
                <a:spcBef>
                  <a:spcPts val="0"/>
                </a:spcBef>
                <a:spcAft>
                  <a:spcPts val="0"/>
                </a:spcAft>
                <a:defRPr/>
              </a:pPr>
              <a:endParaRPr lang="en-US" sz="1500" kern="0">
                <a:solidFill>
                  <a:srgbClr val="FFFFFF"/>
                </a:solidFill>
                <a:latin typeface="Trebuchet MS"/>
              </a:endParaRPr>
            </a:p>
          </p:txBody>
        </p:sp>
        <p:pic>
          <p:nvPicPr>
            <p:cNvPr id="6" name="Picture 6" descr="Image result for windows 10 desktop"/>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884168" y="2478048"/>
              <a:ext cx="3901440" cy="219456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2" descr="Image result for windows 95"/>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87192" y="2478048"/>
              <a:ext cx="2926080" cy="219456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8" name="Picture 4" descr="Image result for windows 7 desktop"/>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250800" y="2478046"/>
              <a:ext cx="3502152" cy="2194560"/>
            </a:xfrm>
            <a:prstGeom prst="rect">
              <a:avLst/>
            </a:prstGeom>
            <a:noFill/>
            <a:effectLst/>
            <a:extLst>
              <a:ext uri="{909E8E84-426E-40DD-AFC4-6F175D3DCCD1}">
                <a14:hiddenFill xmlns:a14="http://schemas.microsoft.com/office/drawing/2010/main">
                  <a:solidFill>
                    <a:srgbClr val="FFFFFF"/>
                  </a:solidFill>
                </a14:hiddenFill>
              </a:ext>
            </a:extLst>
          </p:spPr>
        </p:pic>
        <p:sp>
          <p:nvSpPr>
            <p:cNvPr id="9" name="Rectangle 8"/>
            <p:cNvSpPr/>
            <p:nvPr/>
          </p:nvSpPr>
          <p:spPr>
            <a:xfrm flipV="1">
              <a:off x="6884168" y="1813319"/>
              <a:ext cx="3904488" cy="686661"/>
            </a:xfrm>
            <a:prstGeom prst="rect">
              <a:avLst/>
            </a:prstGeom>
            <a:solidFill>
              <a:srgbClr val="76B900"/>
            </a:solidFill>
            <a:ln w="25400" cap="flat" cmpd="sng" algn="ctr">
              <a:noFill/>
              <a:prstDash val="solid"/>
            </a:ln>
            <a:effectLst/>
          </p:spPr>
          <p:txBody>
            <a:bodyPr rtlCol="0" anchor="ctr"/>
            <a:lstStyle/>
            <a:p>
              <a:pPr algn="ctr" defTabSz="685800" fontAlgn="auto">
                <a:spcBef>
                  <a:spcPts val="0"/>
                </a:spcBef>
                <a:spcAft>
                  <a:spcPts val="0"/>
                </a:spcAft>
                <a:defRPr/>
              </a:pPr>
              <a:endParaRPr lang="en-US" sz="1500" kern="0">
                <a:solidFill>
                  <a:srgbClr val="FFFFFF"/>
                </a:solidFill>
                <a:latin typeface="Trebuchet MS"/>
              </a:endParaRPr>
            </a:p>
          </p:txBody>
        </p:sp>
        <p:sp>
          <p:nvSpPr>
            <p:cNvPr id="10" name="Rectangle 9"/>
            <p:cNvSpPr/>
            <p:nvPr/>
          </p:nvSpPr>
          <p:spPr>
            <a:xfrm>
              <a:off x="7520114" y="1884158"/>
              <a:ext cx="2629545" cy="553998"/>
            </a:xfrm>
            <a:prstGeom prst="rect">
              <a:avLst/>
            </a:prstGeom>
          </p:spPr>
          <p:txBody>
            <a:bodyPr wrap="square" anchor="ctr">
              <a:spAutoFit/>
            </a:bodyPr>
            <a:lstStyle/>
            <a:p>
              <a:pPr algn="ctr" defTabSz="685800" fontAlgn="auto">
                <a:lnSpc>
                  <a:spcPct val="90000"/>
                </a:lnSpc>
                <a:spcBef>
                  <a:spcPts val="750"/>
                </a:spcBef>
                <a:spcAft>
                  <a:spcPts val="750"/>
                </a:spcAft>
                <a:defRPr/>
              </a:pPr>
              <a:r>
                <a:rPr lang="en-US" sz="2000" b="1" kern="0" cap="all" dirty="0">
                  <a:solidFill>
                    <a:srgbClr val="FFFFFF"/>
                  </a:solidFill>
                  <a:latin typeface="Trebuchet MS" panose="020B0603020202020204" pitchFamily="34" charset="0"/>
                </a:rPr>
                <a:t>Windows 10</a:t>
              </a:r>
            </a:p>
          </p:txBody>
        </p:sp>
        <p:sp>
          <p:nvSpPr>
            <p:cNvPr id="11" name="Rectangle 10"/>
            <p:cNvSpPr/>
            <p:nvPr/>
          </p:nvSpPr>
          <p:spPr>
            <a:xfrm flipV="1">
              <a:off x="3240687" y="1813319"/>
              <a:ext cx="3502152" cy="686661"/>
            </a:xfrm>
            <a:prstGeom prst="rect">
              <a:avLst/>
            </a:prstGeom>
            <a:solidFill>
              <a:srgbClr val="76B900"/>
            </a:solidFill>
            <a:ln w="25400" cap="flat" cmpd="sng" algn="ctr">
              <a:noFill/>
              <a:prstDash val="solid"/>
            </a:ln>
            <a:effectLst/>
          </p:spPr>
          <p:txBody>
            <a:bodyPr rtlCol="0" anchor="ctr"/>
            <a:lstStyle/>
            <a:p>
              <a:pPr algn="ctr" defTabSz="685800" fontAlgn="auto">
                <a:spcBef>
                  <a:spcPts val="0"/>
                </a:spcBef>
                <a:spcAft>
                  <a:spcPts val="0"/>
                </a:spcAft>
                <a:defRPr/>
              </a:pPr>
              <a:endParaRPr lang="en-US" sz="1500" kern="0">
                <a:solidFill>
                  <a:srgbClr val="FFFFFF"/>
                </a:solidFill>
                <a:latin typeface="Trebuchet MS"/>
              </a:endParaRPr>
            </a:p>
          </p:txBody>
        </p:sp>
        <p:sp>
          <p:nvSpPr>
            <p:cNvPr id="12" name="Rectangle 11"/>
            <p:cNvSpPr/>
            <p:nvPr/>
          </p:nvSpPr>
          <p:spPr>
            <a:xfrm>
              <a:off x="3675199" y="1884161"/>
              <a:ext cx="2629545" cy="553998"/>
            </a:xfrm>
            <a:prstGeom prst="rect">
              <a:avLst/>
            </a:prstGeom>
          </p:spPr>
          <p:txBody>
            <a:bodyPr wrap="square" anchor="ctr">
              <a:spAutoFit/>
            </a:bodyPr>
            <a:lstStyle/>
            <a:p>
              <a:pPr algn="ctr" defTabSz="685800" fontAlgn="auto">
                <a:lnSpc>
                  <a:spcPct val="90000"/>
                </a:lnSpc>
                <a:spcBef>
                  <a:spcPts val="750"/>
                </a:spcBef>
                <a:spcAft>
                  <a:spcPts val="750"/>
                </a:spcAft>
                <a:defRPr/>
              </a:pPr>
              <a:r>
                <a:rPr lang="en-US" sz="2000" b="1" kern="0" cap="all" dirty="0">
                  <a:solidFill>
                    <a:srgbClr val="FFFFFF"/>
                  </a:solidFill>
                  <a:latin typeface="Trebuchet MS" panose="020B0603020202020204" pitchFamily="34" charset="0"/>
                </a:rPr>
                <a:t>Windows 7</a:t>
              </a:r>
            </a:p>
          </p:txBody>
        </p:sp>
        <p:sp>
          <p:nvSpPr>
            <p:cNvPr id="13" name="Rectangle 12"/>
            <p:cNvSpPr/>
            <p:nvPr/>
          </p:nvSpPr>
          <p:spPr>
            <a:xfrm flipV="1">
              <a:off x="187192" y="1813319"/>
              <a:ext cx="2926080" cy="686661"/>
            </a:xfrm>
            <a:prstGeom prst="rect">
              <a:avLst/>
            </a:prstGeom>
            <a:solidFill>
              <a:srgbClr val="76B900"/>
            </a:solidFill>
            <a:ln w="25400" cap="flat" cmpd="sng" algn="ctr">
              <a:noFill/>
              <a:prstDash val="solid"/>
            </a:ln>
            <a:effectLst/>
          </p:spPr>
          <p:txBody>
            <a:bodyPr rtlCol="0" anchor="ctr"/>
            <a:lstStyle/>
            <a:p>
              <a:pPr algn="ctr" defTabSz="685800" fontAlgn="auto">
                <a:spcBef>
                  <a:spcPts val="0"/>
                </a:spcBef>
                <a:spcAft>
                  <a:spcPts val="0"/>
                </a:spcAft>
                <a:defRPr/>
              </a:pPr>
              <a:endParaRPr lang="en-US" sz="1500" kern="0">
                <a:solidFill>
                  <a:srgbClr val="FFFFFF"/>
                </a:solidFill>
                <a:latin typeface="Trebuchet MS"/>
              </a:endParaRPr>
            </a:p>
          </p:txBody>
        </p:sp>
        <p:sp>
          <p:nvSpPr>
            <p:cNvPr id="14" name="Rectangle 13"/>
            <p:cNvSpPr/>
            <p:nvPr/>
          </p:nvSpPr>
          <p:spPr>
            <a:xfrm>
              <a:off x="399165" y="1884159"/>
              <a:ext cx="2629545" cy="553998"/>
            </a:xfrm>
            <a:prstGeom prst="rect">
              <a:avLst/>
            </a:prstGeom>
          </p:spPr>
          <p:txBody>
            <a:bodyPr wrap="square" anchor="ctr">
              <a:spAutoFit/>
            </a:bodyPr>
            <a:lstStyle/>
            <a:p>
              <a:pPr algn="ctr" defTabSz="685800" fontAlgn="auto">
                <a:lnSpc>
                  <a:spcPct val="90000"/>
                </a:lnSpc>
                <a:spcBef>
                  <a:spcPts val="750"/>
                </a:spcBef>
                <a:spcAft>
                  <a:spcPts val="750"/>
                </a:spcAft>
                <a:defRPr/>
              </a:pPr>
              <a:r>
                <a:rPr lang="en-US" sz="2000" b="1" kern="0" cap="all" dirty="0">
                  <a:solidFill>
                    <a:srgbClr val="FFFFFF"/>
                  </a:solidFill>
                  <a:latin typeface="Trebuchet MS" panose="020B0603020202020204" pitchFamily="34" charset="0"/>
                </a:rPr>
                <a:t>Windows 95</a:t>
              </a:r>
            </a:p>
          </p:txBody>
        </p:sp>
        <p:sp>
          <p:nvSpPr>
            <p:cNvPr id="15" name="Text Placeholder 3"/>
            <p:cNvSpPr txBox="1">
              <a:spLocks/>
            </p:cNvSpPr>
            <p:nvPr/>
          </p:nvSpPr>
          <p:spPr bwMode="auto">
            <a:xfrm>
              <a:off x="484292" y="4868297"/>
              <a:ext cx="9976104" cy="386137"/>
            </a:xfrm>
            <a:prstGeom prst="rect">
              <a:avLst/>
            </a:prstGeom>
            <a:noFill/>
            <a:ln w="9525">
              <a:noFill/>
              <a:miter lim="800000"/>
              <a:headEnd/>
              <a:tailEnd/>
            </a:ln>
          </p:spPr>
          <p:txBody>
            <a:bodyPr vert="horz" wrap="square" lIns="76200" tIns="38100" rIns="76200" bIns="381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761993">
                <a:spcBef>
                  <a:spcPts val="675"/>
                </a:spcBef>
                <a:spcAft>
                  <a:spcPts val="675"/>
                </a:spcAft>
                <a:buClr>
                  <a:srgbClr val="B3B3B3"/>
                </a:buClr>
                <a:defRPr/>
              </a:pPr>
              <a:r>
                <a:rPr lang="en-US" sz="1500" kern="0" dirty="0">
                  <a:solidFill>
                    <a:srgbClr val="FFFFFF"/>
                  </a:solidFill>
                </a:rPr>
                <a:t>32% Increase in CPU Consumption, Windows 10  vs Windows 7*</a:t>
              </a:r>
            </a:p>
          </p:txBody>
        </p:sp>
        <p:sp>
          <p:nvSpPr>
            <p:cNvPr id="16" name="Right Triangle 15"/>
            <p:cNvSpPr/>
            <p:nvPr/>
          </p:nvSpPr>
          <p:spPr>
            <a:xfrm rot="13500000">
              <a:off x="-114224" y="5026702"/>
              <a:ext cx="228450" cy="221493"/>
            </a:xfrm>
            <a:prstGeom prst="rtTriangle">
              <a:avLst/>
            </a:prstGeom>
            <a:solidFill>
              <a:srgbClr val="FFFFFF"/>
            </a:solidFill>
            <a:ln w="25400" cap="flat" cmpd="sng" algn="ctr">
              <a:noFill/>
              <a:prstDash val="solid"/>
            </a:ln>
            <a:effectLst/>
          </p:spPr>
          <p:txBody>
            <a:bodyPr rtlCol="0" anchor="ctr"/>
            <a:lstStyle/>
            <a:p>
              <a:pPr algn="ctr" defTabSz="685800" fontAlgn="auto">
                <a:spcBef>
                  <a:spcPts val="0"/>
                </a:spcBef>
                <a:spcAft>
                  <a:spcPts val="0"/>
                </a:spcAft>
                <a:defRPr/>
              </a:pPr>
              <a:endParaRPr lang="en-US" sz="1500" kern="0">
                <a:solidFill>
                  <a:srgbClr val="FFFFFF"/>
                </a:solidFill>
                <a:latin typeface="Trebuchet MS"/>
              </a:endParaRPr>
            </a:p>
          </p:txBody>
        </p:sp>
      </p:grpSp>
      <p:grpSp>
        <p:nvGrpSpPr>
          <p:cNvPr id="17" name="Group 16"/>
          <p:cNvGrpSpPr/>
          <p:nvPr/>
        </p:nvGrpSpPr>
        <p:grpSpPr>
          <a:xfrm>
            <a:off x="1434094" y="3514614"/>
            <a:ext cx="6667210" cy="1640444"/>
            <a:chOff x="1720913" y="4338559"/>
            <a:chExt cx="8000651" cy="1968532"/>
          </a:xfrm>
        </p:grpSpPr>
        <p:sp>
          <p:nvSpPr>
            <p:cNvPr id="18" name="TextBox 17"/>
            <p:cNvSpPr txBox="1"/>
            <p:nvPr/>
          </p:nvSpPr>
          <p:spPr>
            <a:xfrm>
              <a:off x="1720913" y="5974539"/>
              <a:ext cx="8000651" cy="332552"/>
            </a:xfrm>
            <a:prstGeom prst="rect">
              <a:avLst/>
            </a:prstGeom>
            <a:noFill/>
            <a:ln w="6350" cap="flat" cmpd="sng" algn="ctr">
              <a:noFill/>
              <a:prstDash val="solid"/>
            </a:ln>
            <a:effectLst/>
          </p:spPr>
          <p:txBody>
            <a:bodyPr wrap="none" rtlCol="0" anchor="ctr">
              <a:spAutoFit/>
            </a:bodyPr>
            <a:lstStyle/>
            <a:p>
              <a:pPr defTabSz="685800" fontAlgn="auto">
                <a:lnSpc>
                  <a:spcPct val="90000"/>
                </a:lnSpc>
                <a:spcBef>
                  <a:spcPts val="0"/>
                </a:spcBef>
                <a:spcAft>
                  <a:spcPts val="0"/>
                </a:spcAft>
                <a:defRPr/>
              </a:pPr>
              <a:r>
                <a:rPr lang="en-US" sz="667" i="1" kern="0" dirty="0">
                  <a:solidFill>
                    <a:srgbClr val="B3B3B3">
                      <a:lumMod val="50000"/>
                    </a:srgbClr>
                  </a:solidFill>
                  <a:latin typeface="Trebuchet MS"/>
                </a:rPr>
                <a:t>*Percent of time consuming GPU (DirectX or OpenGL)</a:t>
              </a:r>
            </a:p>
            <a:p>
              <a:pPr lvl="0">
                <a:lnSpc>
                  <a:spcPct val="90000"/>
                </a:lnSpc>
                <a:defRPr/>
              </a:pPr>
              <a:r>
                <a:rPr lang="en-US" sz="667" i="1" kern="0" dirty="0">
                  <a:solidFill>
                    <a:srgbClr val="B3B3B3">
                      <a:lumMod val="50000"/>
                    </a:srgbClr>
                  </a:solidFill>
                  <a:latin typeface="Trebuchet MS"/>
                </a:rPr>
                <a:t>Source: Lakeside Software, Inc. "Elevating User Experience Through GPU Acceleration: A Windows 10 versus Windows 7 Analysis." Lakeside Software White Paper. 2017</a:t>
              </a:r>
            </a:p>
          </p:txBody>
        </p:sp>
        <p:grpSp>
          <p:nvGrpSpPr>
            <p:cNvPr id="19" name="Group 18"/>
            <p:cNvGrpSpPr>
              <a:grpSpLocks noChangeAspect="1"/>
            </p:cNvGrpSpPr>
            <p:nvPr/>
          </p:nvGrpSpPr>
          <p:grpSpPr>
            <a:xfrm>
              <a:off x="2598674" y="4338559"/>
              <a:ext cx="5775453" cy="1195712"/>
              <a:chOff x="894506" y="2098353"/>
              <a:chExt cx="9152673" cy="1894909"/>
            </a:xfrm>
          </p:grpSpPr>
          <p:grpSp>
            <p:nvGrpSpPr>
              <p:cNvPr id="21" name="Group 20"/>
              <p:cNvGrpSpPr/>
              <p:nvPr/>
            </p:nvGrpSpPr>
            <p:grpSpPr>
              <a:xfrm>
                <a:off x="894506" y="2098353"/>
                <a:ext cx="1387366" cy="1894909"/>
                <a:chOff x="894506" y="2098353"/>
                <a:chExt cx="1387366" cy="1894909"/>
              </a:xfrm>
            </p:grpSpPr>
            <p:sp>
              <p:nvSpPr>
                <p:cNvPr id="47" name="Rectangle 46"/>
                <p:cNvSpPr/>
                <p:nvPr/>
              </p:nvSpPr>
              <p:spPr>
                <a:xfrm>
                  <a:off x="894506" y="2098353"/>
                  <a:ext cx="1387366" cy="1779963"/>
                </a:xfrm>
                <a:prstGeom prst="rect">
                  <a:avLst/>
                </a:prstGeom>
                <a:solidFill>
                  <a:srgbClr val="76B900"/>
                </a:solidFill>
                <a:ln w="25400" cap="flat" cmpd="sng" algn="ctr">
                  <a:noFill/>
                  <a:prstDash val="solid"/>
                </a:ln>
                <a:effectLst/>
              </p:spPr>
              <p:txBody>
                <a:bodyPr rtlCol="0" anchor="ctr"/>
                <a:lstStyle/>
                <a:p>
                  <a:pPr algn="ctr" defTabSz="685800" fontAlgn="auto">
                    <a:spcBef>
                      <a:spcPts val="0"/>
                    </a:spcBef>
                    <a:spcAft>
                      <a:spcPts val="0"/>
                    </a:spcAft>
                    <a:defRPr/>
                  </a:pPr>
                  <a:endParaRPr lang="en-US" sz="1000" kern="0">
                    <a:solidFill>
                      <a:srgbClr val="FFFFFF"/>
                    </a:solidFill>
                    <a:latin typeface="Trebuchet MS"/>
                  </a:endParaRPr>
                </a:p>
              </p:txBody>
            </p:sp>
            <p:sp>
              <p:nvSpPr>
                <p:cNvPr id="48" name="Right Triangle 47"/>
                <p:cNvSpPr/>
                <p:nvPr/>
              </p:nvSpPr>
              <p:spPr>
                <a:xfrm rot="8160000">
                  <a:off x="1473964" y="3771769"/>
                  <a:ext cx="228450" cy="221493"/>
                </a:xfrm>
                <a:prstGeom prst="rtTriangle">
                  <a:avLst/>
                </a:prstGeom>
                <a:solidFill>
                  <a:srgbClr val="FFFFFF"/>
                </a:solidFill>
                <a:ln w="25400" cap="flat" cmpd="sng" algn="ctr">
                  <a:noFill/>
                  <a:prstDash val="solid"/>
                </a:ln>
                <a:effectLst/>
              </p:spPr>
              <p:txBody>
                <a:bodyPr rtlCol="0" anchor="ctr"/>
                <a:lstStyle/>
                <a:p>
                  <a:pPr algn="ctr" defTabSz="685800" fontAlgn="auto">
                    <a:spcBef>
                      <a:spcPts val="0"/>
                    </a:spcBef>
                    <a:spcAft>
                      <a:spcPts val="0"/>
                    </a:spcAft>
                    <a:defRPr/>
                  </a:pPr>
                  <a:endParaRPr lang="en-US" sz="1000" kern="0">
                    <a:solidFill>
                      <a:srgbClr val="FFFFFF"/>
                    </a:solidFill>
                    <a:latin typeface="Trebuchet MS"/>
                  </a:endParaRPr>
                </a:p>
              </p:txBody>
            </p:sp>
            <p:sp>
              <p:nvSpPr>
                <p:cNvPr id="49" name="TextBox 48"/>
                <p:cNvSpPr txBox="1"/>
                <p:nvPr/>
              </p:nvSpPr>
              <p:spPr>
                <a:xfrm>
                  <a:off x="1107632" y="3089112"/>
                  <a:ext cx="961114" cy="614688"/>
                </a:xfrm>
                <a:prstGeom prst="rect">
                  <a:avLst/>
                </a:prstGeom>
                <a:noFill/>
                <a:ln w="6350" cap="flat" cmpd="sng" algn="ctr">
                  <a:noFill/>
                  <a:prstDash val="solid"/>
                </a:ln>
                <a:effectLst/>
              </p:spPr>
              <p:txBody>
                <a:bodyPr wrap="none" rtlCol="0" anchor="ctr">
                  <a:spAutoFit/>
                </a:bodyPr>
                <a:lstStyle/>
                <a:p>
                  <a:pPr algn="ctr" defTabSz="685800" fontAlgn="auto">
                    <a:lnSpc>
                      <a:spcPct val="90000"/>
                    </a:lnSpc>
                    <a:spcBef>
                      <a:spcPts val="0"/>
                    </a:spcBef>
                    <a:spcAft>
                      <a:spcPts val="0"/>
                    </a:spcAft>
                    <a:defRPr/>
                  </a:pPr>
                  <a:r>
                    <a:rPr lang="en-US" sz="1667" kern="0" spc="-83" dirty="0">
                      <a:solidFill>
                        <a:srgbClr val="FFFFFF"/>
                      </a:solidFill>
                      <a:latin typeface="Trebuchet MS"/>
                    </a:rPr>
                    <a:t>36%</a:t>
                  </a:r>
                </a:p>
              </p:txBody>
            </p:sp>
            <p:pic>
              <p:nvPicPr>
                <p:cNvPr id="50" name="Picture 8" descr="http://img.talkandroid.com/uploads/2015/11/Chrome-Logo.png"/>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1222429" y="2242919"/>
                  <a:ext cx="731520" cy="731520"/>
                </a:xfrm>
                <a:prstGeom prst="rect">
                  <a:avLst/>
                </a:prstGeom>
                <a:extLst>
                  <a:ext uri="{909E8E84-426E-40DD-AFC4-6F175D3DCCD1}">
                    <a14:hiddenFill xmlns:a14="http://schemas.microsoft.com/office/drawing/2010/main">
                      <a:solidFill>
                        <a:srgbClr val="FFFFFF"/>
                      </a:solidFill>
                    </a14:hiddenFill>
                  </a:ext>
                </a:extLst>
              </p:spPr>
            </p:pic>
          </p:grpSp>
          <p:grpSp>
            <p:nvGrpSpPr>
              <p:cNvPr id="22" name="Group 21"/>
              <p:cNvGrpSpPr/>
              <p:nvPr/>
            </p:nvGrpSpPr>
            <p:grpSpPr>
              <a:xfrm>
                <a:off x="4000628" y="2098353"/>
                <a:ext cx="1387366" cy="1894909"/>
                <a:chOff x="3913555" y="2098353"/>
                <a:chExt cx="1387366" cy="1894909"/>
              </a:xfrm>
            </p:grpSpPr>
            <p:sp>
              <p:nvSpPr>
                <p:cNvPr id="43" name="Rectangle 42"/>
                <p:cNvSpPr/>
                <p:nvPr/>
              </p:nvSpPr>
              <p:spPr>
                <a:xfrm>
                  <a:off x="3913555" y="2098353"/>
                  <a:ext cx="1387366" cy="1779963"/>
                </a:xfrm>
                <a:prstGeom prst="rect">
                  <a:avLst/>
                </a:prstGeom>
                <a:solidFill>
                  <a:srgbClr val="76B900"/>
                </a:solidFill>
                <a:ln w="25400" cap="flat" cmpd="sng" algn="ctr">
                  <a:noFill/>
                  <a:prstDash val="solid"/>
                </a:ln>
                <a:effectLst/>
              </p:spPr>
              <p:txBody>
                <a:bodyPr rtlCol="0" anchor="ctr"/>
                <a:lstStyle/>
                <a:p>
                  <a:pPr algn="ctr" defTabSz="685800" fontAlgn="auto">
                    <a:spcBef>
                      <a:spcPts val="0"/>
                    </a:spcBef>
                    <a:spcAft>
                      <a:spcPts val="0"/>
                    </a:spcAft>
                    <a:defRPr/>
                  </a:pPr>
                  <a:endParaRPr lang="en-US" sz="1000" kern="0">
                    <a:solidFill>
                      <a:srgbClr val="FFFFFF"/>
                    </a:solidFill>
                    <a:latin typeface="Trebuchet MS"/>
                  </a:endParaRPr>
                </a:p>
              </p:txBody>
            </p:sp>
            <p:sp>
              <p:nvSpPr>
                <p:cNvPr id="44" name="Right Triangle 43"/>
                <p:cNvSpPr/>
                <p:nvPr/>
              </p:nvSpPr>
              <p:spPr>
                <a:xfrm rot="8160000">
                  <a:off x="4493013" y="3771769"/>
                  <a:ext cx="228450" cy="221493"/>
                </a:xfrm>
                <a:prstGeom prst="rtTriangle">
                  <a:avLst/>
                </a:prstGeom>
                <a:solidFill>
                  <a:srgbClr val="FFFFFF"/>
                </a:solidFill>
                <a:ln w="25400" cap="flat" cmpd="sng" algn="ctr">
                  <a:noFill/>
                  <a:prstDash val="solid"/>
                </a:ln>
                <a:effectLst/>
              </p:spPr>
              <p:txBody>
                <a:bodyPr rtlCol="0" anchor="ctr"/>
                <a:lstStyle/>
                <a:p>
                  <a:pPr algn="ctr" defTabSz="685800" fontAlgn="auto">
                    <a:spcBef>
                      <a:spcPts val="0"/>
                    </a:spcBef>
                    <a:spcAft>
                      <a:spcPts val="0"/>
                    </a:spcAft>
                    <a:defRPr/>
                  </a:pPr>
                  <a:endParaRPr lang="en-US" sz="1000" kern="0">
                    <a:solidFill>
                      <a:srgbClr val="FFFFFF"/>
                    </a:solidFill>
                    <a:latin typeface="Trebuchet MS"/>
                  </a:endParaRPr>
                </a:p>
              </p:txBody>
            </p:sp>
            <p:sp>
              <p:nvSpPr>
                <p:cNvPr id="45" name="TextBox 44"/>
                <p:cNvSpPr txBox="1"/>
                <p:nvPr/>
              </p:nvSpPr>
              <p:spPr>
                <a:xfrm>
                  <a:off x="4126681" y="3089112"/>
                  <a:ext cx="961114" cy="614688"/>
                </a:xfrm>
                <a:prstGeom prst="rect">
                  <a:avLst/>
                </a:prstGeom>
                <a:noFill/>
                <a:ln w="6350" cap="flat" cmpd="sng" algn="ctr">
                  <a:noFill/>
                  <a:prstDash val="solid"/>
                </a:ln>
                <a:effectLst/>
              </p:spPr>
              <p:txBody>
                <a:bodyPr wrap="none" rtlCol="0" anchor="ctr">
                  <a:spAutoFit/>
                </a:bodyPr>
                <a:lstStyle/>
                <a:p>
                  <a:pPr algn="ctr" defTabSz="685800" fontAlgn="auto">
                    <a:lnSpc>
                      <a:spcPct val="90000"/>
                    </a:lnSpc>
                    <a:spcBef>
                      <a:spcPts val="0"/>
                    </a:spcBef>
                    <a:spcAft>
                      <a:spcPts val="0"/>
                    </a:spcAft>
                    <a:defRPr/>
                  </a:pPr>
                  <a:r>
                    <a:rPr lang="en-US" sz="1667" kern="0" spc="-83" dirty="0">
                      <a:solidFill>
                        <a:srgbClr val="FFFFFF"/>
                      </a:solidFill>
                      <a:latin typeface="Trebuchet MS"/>
                    </a:rPr>
                    <a:t>59%</a:t>
                  </a:r>
                </a:p>
              </p:txBody>
            </p:sp>
            <p:pic>
              <p:nvPicPr>
                <p:cNvPr id="46" name="Picture 6" descr="https://upload.wikimedia.org/wikipedia/commons/thumb/7/76/Mozilla_Firefox_logo_2013.svg/2000px-Mozilla_Firefox_logo_2013.svg.png"/>
                <p:cNvPicPr>
                  <a:picLocks noChangeAspect="1" noChangeArrowheads="1"/>
                </p:cNvPicPr>
                <p:nvPr/>
              </p:nvPicPr>
              <p:blipFill>
                <a:blip r:embed="rId7" cstate="email">
                  <a:extLst>
                    <a:ext uri="{28A0092B-C50C-407E-A947-70E740481C1C}">
                      <a14:useLocalDpi xmlns:a14="http://schemas.microsoft.com/office/drawing/2010/main"/>
                    </a:ext>
                  </a:extLst>
                </a:blip>
                <a:stretch>
                  <a:fillRect/>
                </a:stretch>
              </p:blipFill>
              <p:spPr bwMode="auto">
                <a:xfrm>
                  <a:off x="4257855" y="2242919"/>
                  <a:ext cx="698767" cy="731520"/>
                </a:xfrm>
                <a:prstGeom prst="rect">
                  <a:avLst/>
                </a:prstGeom>
                <a:extLst>
                  <a:ext uri="{909E8E84-426E-40DD-AFC4-6F175D3DCCD1}">
                    <a14:hiddenFill xmlns:a14="http://schemas.microsoft.com/office/drawing/2010/main">
                      <a:solidFill>
                        <a:srgbClr val="FFFFFF"/>
                      </a:solidFill>
                    </a14:hiddenFill>
                  </a:ext>
                </a:extLst>
              </p:spPr>
            </p:pic>
          </p:grpSp>
          <p:grpSp>
            <p:nvGrpSpPr>
              <p:cNvPr id="23" name="Group 22"/>
              <p:cNvGrpSpPr/>
              <p:nvPr/>
            </p:nvGrpSpPr>
            <p:grpSpPr>
              <a:xfrm>
                <a:off x="2447567" y="2098353"/>
                <a:ext cx="1387366" cy="1894909"/>
                <a:chOff x="2397094" y="2098353"/>
                <a:chExt cx="1387366" cy="1894909"/>
              </a:xfrm>
            </p:grpSpPr>
            <p:sp>
              <p:nvSpPr>
                <p:cNvPr id="39" name="Rectangle 38"/>
                <p:cNvSpPr/>
                <p:nvPr/>
              </p:nvSpPr>
              <p:spPr>
                <a:xfrm>
                  <a:off x="2397094" y="2098353"/>
                  <a:ext cx="1387366" cy="1779963"/>
                </a:xfrm>
                <a:prstGeom prst="rect">
                  <a:avLst/>
                </a:prstGeom>
                <a:solidFill>
                  <a:srgbClr val="76B900"/>
                </a:solidFill>
                <a:ln w="25400" cap="flat" cmpd="sng" algn="ctr">
                  <a:noFill/>
                  <a:prstDash val="solid"/>
                </a:ln>
                <a:effectLst/>
              </p:spPr>
              <p:txBody>
                <a:bodyPr rtlCol="0" anchor="ctr"/>
                <a:lstStyle/>
                <a:p>
                  <a:pPr algn="ctr" defTabSz="685800" fontAlgn="auto">
                    <a:spcBef>
                      <a:spcPts val="0"/>
                    </a:spcBef>
                    <a:spcAft>
                      <a:spcPts val="0"/>
                    </a:spcAft>
                    <a:defRPr/>
                  </a:pPr>
                  <a:endParaRPr lang="en-US" sz="1000" kern="0">
                    <a:solidFill>
                      <a:srgbClr val="FFFFFF"/>
                    </a:solidFill>
                    <a:latin typeface="Trebuchet MS"/>
                  </a:endParaRPr>
                </a:p>
              </p:txBody>
            </p:sp>
            <p:sp>
              <p:nvSpPr>
                <p:cNvPr id="40" name="Right Triangle 39"/>
                <p:cNvSpPr/>
                <p:nvPr/>
              </p:nvSpPr>
              <p:spPr>
                <a:xfrm rot="8160000">
                  <a:off x="2976552" y="3771769"/>
                  <a:ext cx="228450" cy="221493"/>
                </a:xfrm>
                <a:prstGeom prst="rtTriangle">
                  <a:avLst/>
                </a:prstGeom>
                <a:solidFill>
                  <a:srgbClr val="FFFFFF"/>
                </a:solidFill>
                <a:ln w="25400" cap="flat" cmpd="sng" algn="ctr">
                  <a:noFill/>
                  <a:prstDash val="solid"/>
                </a:ln>
                <a:effectLst/>
              </p:spPr>
              <p:txBody>
                <a:bodyPr rtlCol="0" anchor="ctr"/>
                <a:lstStyle/>
                <a:p>
                  <a:pPr algn="ctr" defTabSz="685800" fontAlgn="auto">
                    <a:spcBef>
                      <a:spcPts val="0"/>
                    </a:spcBef>
                    <a:spcAft>
                      <a:spcPts val="0"/>
                    </a:spcAft>
                    <a:defRPr/>
                  </a:pPr>
                  <a:endParaRPr lang="en-US" sz="1000" kern="0">
                    <a:solidFill>
                      <a:srgbClr val="FFFFFF"/>
                    </a:solidFill>
                    <a:latin typeface="Trebuchet MS"/>
                  </a:endParaRPr>
                </a:p>
              </p:txBody>
            </p:sp>
            <p:sp>
              <p:nvSpPr>
                <p:cNvPr id="41" name="TextBox 40"/>
                <p:cNvSpPr txBox="1"/>
                <p:nvPr/>
              </p:nvSpPr>
              <p:spPr>
                <a:xfrm>
                  <a:off x="2610220" y="3089112"/>
                  <a:ext cx="961114" cy="614688"/>
                </a:xfrm>
                <a:prstGeom prst="rect">
                  <a:avLst/>
                </a:prstGeom>
                <a:noFill/>
                <a:ln w="6350" cap="flat" cmpd="sng" algn="ctr">
                  <a:noFill/>
                  <a:prstDash val="solid"/>
                </a:ln>
                <a:effectLst/>
              </p:spPr>
              <p:txBody>
                <a:bodyPr wrap="none" rtlCol="0" anchor="ctr">
                  <a:spAutoFit/>
                </a:bodyPr>
                <a:lstStyle/>
                <a:p>
                  <a:pPr algn="ctr" defTabSz="685800" fontAlgn="auto">
                    <a:lnSpc>
                      <a:spcPct val="90000"/>
                    </a:lnSpc>
                    <a:spcBef>
                      <a:spcPts val="0"/>
                    </a:spcBef>
                    <a:spcAft>
                      <a:spcPts val="0"/>
                    </a:spcAft>
                    <a:defRPr/>
                  </a:pPr>
                  <a:r>
                    <a:rPr lang="en-US" sz="1667" kern="0" spc="-83" dirty="0">
                      <a:solidFill>
                        <a:srgbClr val="FFFFFF"/>
                      </a:solidFill>
                      <a:latin typeface="Trebuchet MS"/>
                    </a:rPr>
                    <a:t>53%</a:t>
                  </a:r>
                </a:p>
              </p:txBody>
            </p:sp>
            <p:pic>
              <p:nvPicPr>
                <p:cNvPr id="42" name="Picture 2" descr="Image result for excel icon"/>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718338" y="2242919"/>
                  <a:ext cx="744879" cy="7315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p:cNvGrpSpPr/>
              <p:nvPr/>
            </p:nvGrpSpPr>
            <p:grpSpPr>
              <a:xfrm>
                <a:off x="5553689" y="2098353"/>
                <a:ext cx="1387366" cy="1894909"/>
                <a:chOff x="5640764" y="2098353"/>
                <a:chExt cx="1387366" cy="1894909"/>
              </a:xfrm>
            </p:grpSpPr>
            <p:sp>
              <p:nvSpPr>
                <p:cNvPr id="35" name="Rectangle 34"/>
                <p:cNvSpPr/>
                <p:nvPr/>
              </p:nvSpPr>
              <p:spPr>
                <a:xfrm>
                  <a:off x="5640764" y="2098353"/>
                  <a:ext cx="1387366" cy="1779963"/>
                </a:xfrm>
                <a:prstGeom prst="rect">
                  <a:avLst/>
                </a:prstGeom>
                <a:solidFill>
                  <a:srgbClr val="76B900"/>
                </a:solidFill>
                <a:ln w="25400" cap="flat" cmpd="sng" algn="ctr">
                  <a:noFill/>
                  <a:prstDash val="solid"/>
                </a:ln>
                <a:effectLst/>
              </p:spPr>
              <p:txBody>
                <a:bodyPr rtlCol="0" anchor="ctr"/>
                <a:lstStyle/>
                <a:p>
                  <a:pPr algn="ctr" defTabSz="685800" fontAlgn="auto">
                    <a:spcBef>
                      <a:spcPts val="0"/>
                    </a:spcBef>
                    <a:spcAft>
                      <a:spcPts val="0"/>
                    </a:spcAft>
                    <a:defRPr/>
                  </a:pPr>
                  <a:endParaRPr lang="en-US" sz="1000" kern="0">
                    <a:solidFill>
                      <a:srgbClr val="FFFFFF"/>
                    </a:solidFill>
                    <a:latin typeface="Trebuchet MS"/>
                  </a:endParaRPr>
                </a:p>
              </p:txBody>
            </p:sp>
            <p:sp>
              <p:nvSpPr>
                <p:cNvPr id="36" name="Right Triangle 35"/>
                <p:cNvSpPr/>
                <p:nvPr/>
              </p:nvSpPr>
              <p:spPr>
                <a:xfrm rot="8160000">
                  <a:off x="6220222" y="3771769"/>
                  <a:ext cx="228450" cy="221493"/>
                </a:xfrm>
                <a:prstGeom prst="rtTriangle">
                  <a:avLst/>
                </a:prstGeom>
                <a:solidFill>
                  <a:srgbClr val="FFFFFF"/>
                </a:solidFill>
                <a:ln w="25400" cap="flat" cmpd="sng" algn="ctr">
                  <a:noFill/>
                  <a:prstDash val="solid"/>
                </a:ln>
                <a:effectLst/>
              </p:spPr>
              <p:txBody>
                <a:bodyPr rtlCol="0" anchor="ctr"/>
                <a:lstStyle/>
                <a:p>
                  <a:pPr algn="ctr" defTabSz="685800" fontAlgn="auto">
                    <a:spcBef>
                      <a:spcPts val="0"/>
                    </a:spcBef>
                    <a:spcAft>
                      <a:spcPts val="0"/>
                    </a:spcAft>
                    <a:defRPr/>
                  </a:pPr>
                  <a:endParaRPr lang="en-US" sz="1000" kern="0">
                    <a:solidFill>
                      <a:srgbClr val="FFFFFF"/>
                    </a:solidFill>
                    <a:latin typeface="Trebuchet MS"/>
                  </a:endParaRPr>
                </a:p>
              </p:txBody>
            </p:sp>
            <p:sp>
              <p:nvSpPr>
                <p:cNvPr id="37" name="TextBox 36"/>
                <p:cNvSpPr txBox="1"/>
                <p:nvPr/>
              </p:nvSpPr>
              <p:spPr>
                <a:xfrm>
                  <a:off x="5853890" y="3089112"/>
                  <a:ext cx="961114" cy="614688"/>
                </a:xfrm>
                <a:prstGeom prst="rect">
                  <a:avLst/>
                </a:prstGeom>
                <a:noFill/>
                <a:ln w="6350" cap="flat" cmpd="sng" algn="ctr">
                  <a:noFill/>
                  <a:prstDash val="solid"/>
                </a:ln>
                <a:effectLst/>
              </p:spPr>
              <p:txBody>
                <a:bodyPr wrap="none" rtlCol="0" anchor="ctr">
                  <a:spAutoFit/>
                </a:bodyPr>
                <a:lstStyle/>
                <a:p>
                  <a:pPr algn="ctr" defTabSz="685800" fontAlgn="auto">
                    <a:lnSpc>
                      <a:spcPct val="90000"/>
                    </a:lnSpc>
                    <a:spcBef>
                      <a:spcPts val="0"/>
                    </a:spcBef>
                    <a:spcAft>
                      <a:spcPts val="0"/>
                    </a:spcAft>
                    <a:defRPr/>
                  </a:pPr>
                  <a:r>
                    <a:rPr lang="en-US" sz="1667" kern="0" spc="-83" dirty="0">
                      <a:solidFill>
                        <a:srgbClr val="FFFFFF"/>
                      </a:solidFill>
                      <a:latin typeface="Trebuchet MS"/>
                    </a:rPr>
                    <a:t>64%</a:t>
                  </a:r>
                </a:p>
              </p:txBody>
            </p:sp>
            <p:pic>
              <p:nvPicPr>
                <p:cNvPr id="38" name="Picture 4" descr="Image result for powerpoint icon"/>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l="3770" t="6859" r="4499" b="6797"/>
                <a:stretch/>
              </p:blipFill>
              <p:spPr bwMode="auto">
                <a:xfrm>
                  <a:off x="5945864" y="2242919"/>
                  <a:ext cx="777167" cy="7315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p:cNvGrpSpPr/>
              <p:nvPr/>
            </p:nvGrpSpPr>
            <p:grpSpPr>
              <a:xfrm>
                <a:off x="7106750" y="2098353"/>
                <a:ext cx="1387366" cy="1894909"/>
                <a:chOff x="7143352" y="2098353"/>
                <a:chExt cx="1387366" cy="1894909"/>
              </a:xfrm>
            </p:grpSpPr>
            <p:sp>
              <p:nvSpPr>
                <p:cNvPr id="31" name="Rectangle 30"/>
                <p:cNvSpPr/>
                <p:nvPr/>
              </p:nvSpPr>
              <p:spPr>
                <a:xfrm>
                  <a:off x="7143352" y="2098353"/>
                  <a:ext cx="1387366" cy="1779963"/>
                </a:xfrm>
                <a:prstGeom prst="rect">
                  <a:avLst/>
                </a:prstGeom>
                <a:solidFill>
                  <a:srgbClr val="76B900"/>
                </a:solidFill>
                <a:ln w="25400" cap="flat" cmpd="sng" algn="ctr">
                  <a:noFill/>
                  <a:prstDash val="solid"/>
                </a:ln>
                <a:effectLst/>
              </p:spPr>
              <p:txBody>
                <a:bodyPr rtlCol="0" anchor="ctr"/>
                <a:lstStyle/>
                <a:p>
                  <a:pPr algn="ctr" defTabSz="685800" fontAlgn="auto">
                    <a:spcBef>
                      <a:spcPts val="0"/>
                    </a:spcBef>
                    <a:spcAft>
                      <a:spcPts val="0"/>
                    </a:spcAft>
                    <a:defRPr/>
                  </a:pPr>
                  <a:endParaRPr lang="en-US" sz="1000" kern="0">
                    <a:solidFill>
                      <a:srgbClr val="FFFFFF"/>
                    </a:solidFill>
                    <a:latin typeface="Trebuchet MS"/>
                  </a:endParaRPr>
                </a:p>
              </p:txBody>
            </p:sp>
            <p:sp>
              <p:nvSpPr>
                <p:cNvPr id="32" name="Right Triangle 31"/>
                <p:cNvSpPr/>
                <p:nvPr/>
              </p:nvSpPr>
              <p:spPr>
                <a:xfrm rot="8160000">
                  <a:off x="7722810" y="3771769"/>
                  <a:ext cx="228450" cy="221493"/>
                </a:xfrm>
                <a:prstGeom prst="rtTriangle">
                  <a:avLst/>
                </a:prstGeom>
                <a:solidFill>
                  <a:srgbClr val="FFFFFF"/>
                </a:solidFill>
                <a:ln w="25400" cap="flat" cmpd="sng" algn="ctr">
                  <a:noFill/>
                  <a:prstDash val="solid"/>
                </a:ln>
                <a:effectLst/>
              </p:spPr>
              <p:txBody>
                <a:bodyPr rtlCol="0" anchor="ctr"/>
                <a:lstStyle/>
                <a:p>
                  <a:pPr algn="ctr" defTabSz="685800" fontAlgn="auto">
                    <a:spcBef>
                      <a:spcPts val="0"/>
                    </a:spcBef>
                    <a:spcAft>
                      <a:spcPts val="0"/>
                    </a:spcAft>
                    <a:defRPr/>
                  </a:pPr>
                  <a:endParaRPr lang="en-US" sz="1000" kern="0">
                    <a:solidFill>
                      <a:srgbClr val="FFFFFF"/>
                    </a:solidFill>
                    <a:latin typeface="Trebuchet MS"/>
                  </a:endParaRPr>
                </a:p>
              </p:txBody>
            </p:sp>
            <p:sp>
              <p:nvSpPr>
                <p:cNvPr id="33" name="TextBox 32"/>
                <p:cNvSpPr txBox="1"/>
                <p:nvPr/>
              </p:nvSpPr>
              <p:spPr>
                <a:xfrm>
                  <a:off x="7356478" y="3089112"/>
                  <a:ext cx="961114" cy="614688"/>
                </a:xfrm>
                <a:prstGeom prst="rect">
                  <a:avLst/>
                </a:prstGeom>
                <a:noFill/>
                <a:ln w="6350" cap="flat" cmpd="sng" algn="ctr">
                  <a:noFill/>
                  <a:prstDash val="solid"/>
                </a:ln>
                <a:effectLst/>
              </p:spPr>
              <p:txBody>
                <a:bodyPr wrap="none" rtlCol="0" anchor="ctr">
                  <a:spAutoFit/>
                </a:bodyPr>
                <a:lstStyle/>
                <a:p>
                  <a:pPr algn="ctr" defTabSz="685800" fontAlgn="auto">
                    <a:lnSpc>
                      <a:spcPct val="90000"/>
                    </a:lnSpc>
                    <a:spcBef>
                      <a:spcPts val="0"/>
                    </a:spcBef>
                    <a:spcAft>
                      <a:spcPts val="0"/>
                    </a:spcAft>
                    <a:defRPr/>
                  </a:pPr>
                  <a:r>
                    <a:rPr lang="en-US" sz="1667" kern="0" spc="-83" dirty="0">
                      <a:solidFill>
                        <a:srgbClr val="FFFFFF"/>
                      </a:solidFill>
                      <a:latin typeface="Trebuchet MS"/>
                    </a:rPr>
                    <a:t>85%</a:t>
                  </a:r>
                </a:p>
              </p:txBody>
            </p:sp>
            <p:pic>
              <p:nvPicPr>
                <p:cNvPr id="34" name="Picture 6" descr="Related image"/>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7347420" y="2242919"/>
                  <a:ext cx="979231" cy="7315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p:cNvGrpSpPr/>
              <p:nvPr/>
            </p:nvGrpSpPr>
            <p:grpSpPr>
              <a:xfrm>
                <a:off x="8659813" y="2098353"/>
                <a:ext cx="1387366" cy="1894909"/>
                <a:chOff x="8659813" y="2098353"/>
                <a:chExt cx="1387366" cy="1894909"/>
              </a:xfrm>
            </p:grpSpPr>
            <p:sp>
              <p:nvSpPr>
                <p:cNvPr id="27" name="Rectangle 26"/>
                <p:cNvSpPr/>
                <p:nvPr/>
              </p:nvSpPr>
              <p:spPr>
                <a:xfrm>
                  <a:off x="8659813" y="2098353"/>
                  <a:ext cx="1387366" cy="1779963"/>
                </a:xfrm>
                <a:prstGeom prst="rect">
                  <a:avLst/>
                </a:prstGeom>
                <a:solidFill>
                  <a:srgbClr val="76B900"/>
                </a:solidFill>
                <a:ln w="25400" cap="flat" cmpd="sng" algn="ctr">
                  <a:noFill/>
                  <a:prstDash val="solid"/>
                </a:ln>
                <a:effectLst/>
              </p:spPr>
              <p:txBody>
                <a:bodyPr rtlCol="0" anchor="ctr"/>
                <a:lstStyle/>
                <a:p>
                  <a:pPr algn="ctr" defTabSz="685800" fontAlgn="auto">
                    <a:spcBef>
                      <a:spcPts val="0"/>
                    </a:spcBef>
                    <a:spcAft>
                      <a:spcPts val="0"/>
                    </a:spcAft>
                    <a:defRPr/>
                  </a:pPr>
                  <a:endParaRPr lang="en-US" sz="1000" kern="0">
                    <a:solidFill>
                      <a:srgbClr val="FFFFFF"/>
                    </a:solidFill>
                    <a:latin typeface="Trebuchet MS"/>
                  </a:endParaRPr>
                </a:p>
              </p:txBody>
            </p:sp>
            <p:sp>
              <p:nvSpPr>
                <p:cNvPr id="28" name="Right Triangle 27"/>
                <p:cNvSpPr/>
                <p:nvPr/>
              </p:nvSpPr>
              <p:spPr>
                <a:xfrm rot="8160000">
                  <a:off x="9239271" y="3771769"/>
                  <a:ext cx="228450" cy="221493"/>
                </a:xfrm>
                <a:prstGeom prst="rtTriangle">
                  <a:avLst/>
                </a:prstGeom>
                <a:solidFill>
                  <a:srgbClr val="FFFFFF"/>
                </a:solidFill>
                <a:ln w="25400" cap="flat" cmpd="sng" algn="ctr">
                  <a:noFill/>
                  <a:prstDash val="solid"/>
                </a:ln>
                <a:effectLst/>
              </p:spPr>
              <p:txBody>
                <a:bodyPr rtlCol="0" anchor="ctr"/>
                <a:lstStyle/>
                <a:p>
                  <a:pPr algn="ctr" defTabSz="685800" fontAlgn="auto">
                    <a:spcBef>
                      <a:spcPts val="0"/>
                    </a:spcBef>
                    <a:spcAft>
                      <a:spcPts val="0"/>
                    </a:spcAft>
                    <a:defRPr/>
                  </a:pPr>
                  <a:endParaRPr lang="en-US" sz="1000" kern="0">
                    <a:solidFill>
                      <a:srgbClr val="FFFFFF"/>
                    </a:solidFill>
                    <a:latin typeface="Trebuchet MS"/>
                  </a:endParaRPr>
                </a:p>
              </p:txBody>
            </p:sp>
            <p:sp>
              <p:nvSpPr>
                <p:cNvPr id="29" name="TextBox 28"/>
                <p:cNvSpPr txBox="1"/>
                <p:nvPr/>
              </p:nvSpPr>
              <p:spPr>
                <a:xfrm>
                  <a:off x="8776361" y="3089112"/>
                  <a:ext cx="1154263" cy="614688"/>
                </a:xfrm>
                <a:prstGeom prst="rect">
                  <a:avLst/>
                </a:prstGeom>
                <a:noFill/>
                <a:ln w="6350" cap="flat" cmpd="sng" algn="ctr">
                  <a:noFill/>
                  <a:prstDash val="solid"/>
                </a:ln>
                <a:effectLst/>
              </p:spPr>
              <p:txBody>
                <a:bodyPr wrap="none" rtlCol="0" anchor="ctr">
                  <a:spAutoFit/>
                </a:bodyPr>
                <a:lstStyle/>
                <a:p>
                  <a:pPr algn="ctr" defTabSz="685800" fontAlgn="auto">
                    <a:lnSpc>
                      <a:spcPct val="90000"/>
                    </a:lnSpc>
                    <a:spcBef>
                      <a:spcPts val="0"/>
                    </a:spcBef>
                    <a:spcAft>
                      <a:spcPts val="0"/>
                    </a:spcAft>
                    <a:defRPr/>
                  </a:pPr>
                  <a:r>
                    <a:rPr lang="en-US" sz="1667" kern="0" spc="-83" dirty="0">
                      <a:solidFill>
                        <a:srgbClr val="FFFFFF"/>
                      </a:solidFill>
                      <a:latin typeface="Trebuchet MS"/>
                    </a:rPr>
                    <a:t>409%</a:t>
                  </a:r>
                </a:p>
              </p:txBody>
            </p:sp>
            <p:pic>
              <p:nvPicPr>
                <p:cNvPr id="30" name="Picture 8" descr="Image result for skype icon"/>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p:blipFill>
              <p:spPr bwMode="auto">
                <a:xfrm>
                  <a:off x="8981664" y="2242919"/>
                  <a:ext cx="743664" cy="73152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 name="Rectangle 19"/>
            <p:cNvSpPr/>
            <p:nvPr/>
          </p:nvSpPr>
          <p:spPr>
            <a:xfrm>
              <a:off x="2097056" y="5511964"/>
              <a:ext cx="6778689" cy="454773"/>
            </a:xfrm>
            <a:prstGeom prst="rect">
              <a:avLst/>
            </a:prstGeom>
            <a:solidFill>
              <a:srgbClr val="B3B3B3">
                <a:lumMod val="75000"/>
              </a:srgbClr>
            </a:solidFill>
            <a:ln w="25400" cap="flat" cmpd="sng" algn="ctr">
              <a:noFill/>
              <a:prstDash val="solid"/>
            </a:ln>
            <a:effectLst/>
          </p:spPr>
          <p:txBody>
            <a:bodyPr rtlCol="0" anchor="ctr"/>
            <a:lstStyle/>
            <a:p>
              <a:pPr algn="ctr" defTabSz="685800" fontAlgn="auto">
                <a:spcBef>
                  <a:spcPts val="0"/>
                </a:spcBef>
                <a:spcAft>
                  <a:spcPts val="0"/>
                </a:spcAft>
                <a:defRPr/>
              </a:pPr>
              <a:r>
                <a:rPr lang="en-US" sz="1500" kern="0" dirty="0">
                  <a:solidFill>
                    <a:srgbClr val="FFFFFF"/>
                  </a:solidFill>
                  <a:latin typeface="Trebuchet MS"/>
                </a:rPr>
                <a:t>Increase in graphics usage Windows 7 vs Windows 10</a:t>
              </a:r>
            </a:p>
          </p:txBody>
        </p:sp>
      </p:grpSp>
      <p:sp>
        <p:nvSpPr>
          <p:cNvPr id="52" name="Title 7"/>
          <p:cNvSpPr>
            <a:spLocks noGrp="1"/>
          </p:cNvSpPr>
          <p:nvPr>
            <p:ph type="title"/>
          </p:nvPr>
        </p:nvSpPr>
        <p:spPr>
          <a:xfrm>
            <a:off x="274320" y="271886"/>
            <a:ext cx="8497891" cy="582082"/>
          </a:xfrm>
        </p:spPr>
        <p:txBody>
          <a:bodyPr/>
          <a:lstStyle/>
          <a:p>
            <a:r>
              <a:rPr lang="en-US" dirty="0"/>
              <a:t>Windows 10 and Modern Apps</a:t>
            </a:r>
            <a:br>
              <a:rPr lang="en-US" dirty="0"/>
            </a:br>
            <a:r>
              <a:rPr lang="en-US" sz="1403" b="1" dirty="0">
                <a:solidFill>
                  <a:srgbClr val="000000"/>
                </a:solidFill>
              </a:rPr>
              <a:t>Highest graphics requirement from any operating system to date</a:t>
            </a:r>
            <a:endParaRPr lang="en-US" sz="1403" b="1" dirty="0"/>
          </a:p>
        </p:txBody>
      </p:sp>
      <p:pic>
        <p:nvPicPr>
          <p:cNvPr id="53" name="Picture 52"/>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01660" y="4580190"/>
            <a:ext cx="688280" cy="261546"/>
          </a:xfrm>
          <a:prstGeom prst="rect">
            <a:avLst/>
          </a:prstGeom>
        </p:spPr>
      </p:pic>
      <p:grpSp>
        <p:nvGrpSpPr>
          <p:cNvPr id="57" name="Group 56">
            <a:extLst>
              <a:ext uri="{FF2B5EF4-FFF2-40B4-BE49-F238E27FC236}">
                <a16:creationId xmlns:a16="http://schemas.microsoft.com/office/drawing/2014/main" id="{7AD9FE3B-0CBC-4ECB-AF4E-F4AD74FF3944}"/>
              </a:ext>
            </a:extLst>
          </p:cNvPr>
          <p:cNvGrpSpPr/>
          <p:nvPr/>
        </p:nvGrpSpPr>
        <p:grpSpPr>
          <a:xfrm>
            <a:off x="8108066" y="4580190"/>
            <a:ext cx="788391" cy="155079"/>
            <a:chOff x="677492" y="-1417931"/>
            <a:chExt cx="3154606" cy="582700"/>
          </a:xfrm>
        </p:grpSpPr>
        <p:sp>
          <p:nvSpPr>
            <p:cNvPr id="58" name="Freeform 5">
              <a:extLst>
                <a:ext uri="{FF2B5EF4-FFF2-40B4-BE49-F238E27FC236}">
                  <a16:creationId xmlns:a16="http://schemas.microsoft.com/office/drawing/2014/main" id="{076E6475-C5D0-4CE0-8767-962CB3B0CAAD}"/>
                </a:ext>
              </a:extLst>
            </p:cNvPr>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rgbClr val="000000"/>
            </a:solidFill>
            <a:ln>
              <a:noFill/>
            </a:ln>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500" kern="0">
                <a:solidFill>
                  <a:srgbClr val="FFFFFF"/>
                </a:solidFill>
                <a:latin typeface="Trebuchet MS"/>
              </a:endParaRPr>
            </a:p>
          </p:txBody>
        </p:sp>
        <p:sp>
          <p:nvSpPr>
            <p:cNvPr id="59" name="Freeform 6">
              <a:extLst>
                <a:ext uri="{FF2B5EF4-FFF2-40B4-BE49-F238E27FC236}">
                  <a16:creationId xmlns:a16="http://schemas.microsoft.com/office/drawing/2014/main" id="{3E8AB008-B070-4663-9295-9EE548740E14}"/>
                </a:ext>
              </a:extLst>
            </p:cNvPr>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rgbClr val="000000"/>
            </a:solidFill>
            <a:ln>
              <a:noFill/>
            </a:ln>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500" kern="0">
                <a:solidFill>
                  <a:srgbClr val="FFFFFF"/>
                </a:solidFill>
                <a:latin typeface="Trebuchet MS"/>
              </a:endParaRPr>
            </a:p>
          </p:txBody>
        </p:sp>
        <p:sp>
          <p:nvSpPr>
            <p:cNvPr id="60" name="Freeform 7">
              <a:extLst>
                <a:ext uri="{FF2B5EF4-FFF2-40B4-BE49-F238E27FC236}">
                  <a16:creationId xmlns:a16="http://schemas.microsoft.com/office/drawing/2014/main" id="{326FF9A2-CC55-408C-8098-D27AE533E858}"/>
                </a:ext>
              </a:extLst>
            </p:cNvPr>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rgbClr val="76B900"/>
            </a:solidFill>
            <a:ln>
              <a:noFill/>
            </a:ln>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500" kern="0">
                <a:solidFill>
                  <a:srgbClr val="FFFFFF"/>
                </a:solidFill>
                <a:latin typeface="Trebuchet MS"/>
              </a:endParaRPr>
            </a:p>
          </p:txBody>
        </p:sp>
      </p:grpSp>
    </p:spTree>
    <p:extLst>
      <p:ext uri="{BB962C8B-B14F-4D97-AF65-F5344CB8AC3E}">
        <p14:creationId xmlns:p14="http://schemas.microsoft.com/office/powerpoint/2010/main" val="28750659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C49515-6199-4312-B81B-91B3A23C7594}"/>
              </a:ext>
            </a:extLst>
          </p:cNvPr>
          <p:cNvSpPr/>
          <p:nvPr/>
        </p:nvSpPr>
        <p:spPr>
          <a:xfrm>
            <a:off x="332953" y="1166030"/>
            <a:ext cx="8357864" cy="981912"/>
          </a:xfrm>
          <a:prstGeom prst="rect">
            <a:avLst/>
          </a:prstGeom>
          <a:solidFill>
            <a:srgbClr val="FFFFFF"/>
          </a:solidFill>
          <a:ln w="3175" cap="flat" cmpd="sng" algn="ctr">
            <a:noFill/>
            <a:prstDash val="solid"/>
          </a:ln>
          <a:effectLst/>
        </p:spPr>
        <p:txBody>
          <a:bodyPr lIns="76183" tIns="38090" rIns="76183" bIns="38090" rtlCol="0" anchor="ctr"/>
          <a:lstStyle/>
          <a:p>
            <a:pPr algn="ctr" defTabSz="761993" fontAlgn="auto">
              <a:spcBef>
                <a:spcPts val="0"/>
              </a:spcBef>
              <a:spcAft>
                <a:spcPts val="0"/>
              </a:spcAft>
              <a:defRPr/>
            </a:pPr>
            <a:r>
              <a:rPr lang="en-US" sz="1167" kern="0" dirty="0">
                <a:solidFill>
                  <a:srgbClr val="FFFFFF"/>
                </a:solidFill>
                <a:latin typeface="Trebuchet MS"/>
                <a:sym typeface="Arial"/>
              </a:rPr>
              <a:t>       </a:t>
            </a:r>
            <a:endParaRPr lang="en-US" sz="2000" kern="0" dirty="0">
              <a:solidFill>
                <a:srgbClr val="FFFFFF"/>
              </a:solidFill>
              <a:latin typeface="Trebuchet MS"/>
              <a:sym typeface="Arial"/>
            </a:endParaRPr>
          </a:p>
          <a:p>
            <a:pPr algn="ctr" defTabSz="761993" fontAlgn="auto">
              <a:spcBef>
                <a:spcPts val="0"/>
              </a:spcBef>
              <a:spcAft>
                <a:spcPts val="0"/>
              </a:spcAft>
              <a:defRPr/>
            </a:pPr>
            <a:endParaRPr lang="en-US" sz="1167" kern="0" dirty="0">
              <a:solidFill>
                <a:srgbClr val="FFFFFF"/>
              </a:solidFill>
              <a:latin typeface="Trebuchet MS"/>
              <a:sym typeface="Arial"/>
            </a:endParaRPr>
          </a:p>
          <a:p>
            <a:pPr algn="ctr" defTabSz="761993" fontAlgn="auto">
              <a:spcBef>
                <a:spcPts val="0"/>
              </a:spcBef>
              <a:spcAft>
                <a:spcPts val="0"/>
              </a:spcAft>
              <a:defRPr/>
            </a:pPr>
            <a:endParaRPr lang="en-US" sz="1167" kern="0" dirty="0">
              <a:solidFill>
                <a:srgbClr val="FFFFFF"/>
              </a:solidFill>
              <a:latin typeface="Trebuchet MS"/>
              <a:sym typeface="Arial"/>
            </a:endParaRPr>
          </a:p>
          <a:p>
            <a:pPr algn="ctr" defTabSz="761993" fontAlgn="auto">
              <a:spcBef>
                <a:spcPts val="0"/>
              </a:spcBef>
              <a:spcAft>
                <a:spcPts val="0"/>
              </a:spcAft>
              <a:defRPr/>
            </a:pPr>
            <a:endParaRPr lang="en-US" sz="1167" kern="0" dirty="0">
              <a:solidFill>
                <a:srgbClr val="FFFFFF"/>
              </a:solidFill>
              <a:latin typeface="Trebuchet MS"/>
              <a:sym typeface="Arial"/>
            </a:endParaRPr>
          </a:p>
        </p:txBody>
      </p:sp>
      <p:sp>
        <p:nvSpPr>
          <p:cNvPr id="10" name="Rectangle 9">
            <a:extLst>
              <a:ext uri="{FF2B5EF4-FFF2-40B4-BE49-F238E27FC236}">
                <a16:creationId xmlns:a16="http://schemas.microsoft.com/office/drawing/2014/main" id="{3CA23495-E6EB-42F6-A3E1-3FC8974861FE}"/>
              </a:ext>
            </a:extLst>
          </p:cNvPr>
          <p:cNvSpPr/>
          <p:nvPr/>
        </p:nvSpPr>
        <p:spPr>
          <a:xfrm>
            <a:off x="340849" y="1277078"/>
            <a:ext cx="8357864" cy="981912"/>
          </a:xfrm>
          <a:prstGeom prst="rect">
            <a:avLst/>
          </a:prstGeom>
          <a:solidFill>
            <a:srgbClr val="FFFFFF"/>
          </a:solidFill>
          <a:ln w="3175" cap="flat" cmpd="sng" algn="ctr">
            <a:noFill/>
            <a:prstDash val="solid"/>
          </a:ln>
          <a:effectLst/>
        </p:spPr>
        <p:txBody>
          <a:bodyPr lIns="76183" tIns="38090" rIns="76183" bIns="38090" rtlCol="0" anchor="ctr"/>
          <a:lstStyle/>
          <a:p>
            <a:pPr algn="ctr" defTabSz="761993" fontAlgn="auto">
              <a:spcBef>
                <a:spcPts val="0"/>
              </a:spcBef>
              <a:spcAft>
                <a:spcPts val="0"/>
              </a:spcAft>
              <a:defRPr/>
            </a:pPr>
            <a:r>
              <a:rPr lang="en-US" sz="1167" kern="0" dirty="0">
                <a:solidFill>
                  <a:srgbClr val="FFFFFF"/>
                </a:solidFill>
                <a:latin typeface="Trebuchet MS"/>
                <a:sym typeface="Arial"/>
              </a:rPr>
              <a:t>       </a:t>
            </a:r>
            <a:endParaRPr lang="en-US" sz="2000" kern="0" dirty="0">
              <a:solidFill>
                <a:srgbClr val="FFFFFF"/>
              </a:solidFill>
              <a:latin typeface="Trebuchet MS"/>
              <a:sym typeface="Arial"/>
            </a:endParaRPr>
          </a:p>
          <a:p>
            <a:pPr algn="ctr" defTabSz="761993" fontAlgn="auto">
              <a:spcBef>
                <a:spcPts val="0"/>
              </a:spcBef>
              <a:spcAft>
                <a:spcPts val="0"/>
              </a:spcAft>
              <a:defRPr/>
            </a:pPr>
            <a:endParaRPr lang="en-US" sz="1167" kern="0" dirty="0">
              <a:solidFill>
                <a:srgbClr val="FFFFFF"/>
              </a:solidFill>
              <a:latin typeface="Trebuchet MS"/>
              <a:sym typeface="Arial"/>
            </a:endParaRPr>
          </a:p>
          <a:p>
            <a:pPr algn="ctr" defTabSz="761993" fontAlgn="auto">
              <a:spcBef>
                <a:spcPts val="0"/>
              </a:spcBef>
              <a:spcAft>
                <a:spcPts val="0"/>
              </a:spcAft>
              <a:defRPr/>
            </a:pPr>
            <a:endParaRPr lang="en-US" sz="1167" kern="0" dirty="0">
              <a:solidFill>
                <a:srgbClr val="FFFFFF"/>
              </a:solidFill>
              <a:latin typeface="Trebuchet MS"/>
              <a:sym typeface="Arial"/>
            </a:endParaRPr>
          </a:p>
          <a:p>
            <a:pPr algn="ctr" defTabSz="761993" fontAlgn="auto">
              <a:spcBef>
                <a:spcPts val="0"/>
              </a:spcBef>
              <a:spcAft>
                <a:spcPts val="0"/>
              </a:spcAft>
              <a:defRPr/>
            </a:pPr>
            <a:endParaRPr lang="en-US" sz="1167" kern="0" dirty="0">
              <a:solidFill>
                <a:srgbClr val="FFFFFF"/>
              </a:solidFill>
              <a:latin typeface="Trebuchet MS"/>
              <a:sym typeface="Arial"/>
            </a:endParaRPr>
          </a:p>
        </p:txBody>
      </p:sp>
      <p:pic>
        <p:nvPicPr>
          <p:cNvPr id="11" name="Picture 10">
            <a:extLst>
              <a:ext uri="{FF2B5EF4-FFF2-40B4-BE49-F238E27FC236}">
                <a16:creationId xmlns:a16="http://schemas.microsoft.com/office/drawing/2014/main" id="{735D0B71-7C95-4757-9724-830A54F1C7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25710" y="1005793"/>
            <a:ext cx="8358341" cy="1120237"/>
          </a:xfrm>
          <a:prstGeom prst="rect">
            <a:avLst/>
          </a:prstGeom>
        </p:spPr>
      </p:pic>
      <p:sp>
        <p:nvSpPr>
          <p:cNvPr id="12" name="Shape 2378"/>
          <p:cNvSpPr/>
          <p:nvPr/>
        </p:nvSpPr>
        <p:spPr>
          <a:xfrm>
            <a:off x="4604883" y="2239009"/>
            <a:ext cx="3663613" cy="2485277"/>
          </a:xfrm>
          <a:prstGeom prst="rect">
            <a:avLst/>
          </a:prstGeom>
          <a:solidFill>
            <a:sysClr val="window" lastClr="FFFFFF"/>
          </a:solidFill>
          <a:ln w="9525" cap="flat" cmpd="sng">
            <a:solidFill>
              <a:srgbClr val="C6C6C8"/>
            </a:solidFill>
            <a:prstDash val="solid"/>
            <a:round/>
            <a:headEnd type="none" w="med" len="med"/>
            <a:tailEnd type="none" w="med" len="med"/>
          </a:ln>
        </p:spPr>
        <p:txBody>
          <a:bodyPr lIns="68569" tIns="34275" rIns="68569" bIns="34275" anchor="ctr" anchorCtr="0">
            <a:noAutofit/>
          </a:bodyPr>
          <a:lstStyle/>
          <a:p>
            <a:pPr algn="ctr" defTabSz="685800" fontAlgn="auto">
              <a:spcBef>
                <a:spcPts val="0"/>
              </a:spcBef>
              <a:spcAft>
                <a:spcPts val="0"/>
              </a:spcAft>
              <a:buClr>
                <a:srgbClr val="000000"/>
              </a:buClr>
              <a:defRPr/>
            </a:pPr>
            <a:endParaRPr sz="1350" kern="0">
              <a:solidFill>
                <a:srgbClr val="FFFFFF"/>
              </a:solidFill>
              <a:ea typeface="Arial"/>
              <a:cs typeface="Arial"/>
              <a:sym typeface="Arial"/>
            </a:endParaRPr>
          </a:p>
        </p:txBody>
      </p:sp>
      <p:sp>
        <p:nvSpPr>
          <p:cNvPr id="13" name="Shape 2379"/>
          <p:cNvSpPr/>
          <p:nvPr/>
        </p:nvSpPr>
        <p:spPr>
          <a:xfrm rot="10800000">
            <a:off x="6020105" y="2891795"/>
            <a:ext cx="833165" cy="394200"/>
          </a:xfrm>
          <a:prstGeom prst="triangle">
            <a:avLst>
              <a:gd name="adj" fmla="val 50000"/>
            </a:avLst>
          </a:prstGeom>
          <a:solidFill>
            <a:srgbClr val="76B900"/>
          </a:solidFill>
          <a:ln w="38100" cap="flat" cmpd="sng">
            <a:solidFill>
              <a:sysClr val="window" lastClr="FFFFFF"/>
            </a:solidFill>
            <a:prstDash val="solid"/>
            <a:round/>
            <a:headEnd type="none" w="med" len="med"/>
            <a:tailEnd type="none" w="med" len="med"/>
          </a:ln>
        </p:spPr>
        <p:txBody>
          <a:bodyPr lIns="68569" tIns="34275" rIns="68569" bIns="34275" anchor="ctr" anchorCtr="0">
            <a:noAutofit/>
          </a:bodyPr>
          <a:lstStyle/>
          <a:p>
            <a:pPr algn="ctr" defTabSz="685800" fontAlgn="auto">
              <a:spcBef>
                <a:spcPts val="0"/>
              </a:spcBef>
              <a:spcAft>
                <a:spcPts val="0"/>
              </a:spcAft>
              <a:buClr>
                <a:srgbClr val="000000"/>
              </a:buClr>
              <a:defRPr/>
            </a:pPr>
            <a:endParaRPr sz="1350" kern="0">
              <a:solidFill>
                <a:srgbClr val="FFFFFF"/>
              </a:solidFill>
              <a:ea typeface="Arial"/>
              <a:cs typeface="Arial"/>
              <a:sym typeface="Arial"/>
            </a:endParaRPr>
          </a:p>
        </p:txBody>
      </p:sp>
      <p:sp>
        <p:nvSpPr>
          <p:cNvPr id="14" name="Shape 2383"/>
          <p:cNvSpPr/>
          <p:nvPr/>
        </p:nvSpPr>
        <p:spPr>
          <a:xfrm>
            <a:off x="4604882" y="2239010"/>
            <a:ext cx="3663613" cy="838095"/>
          </a:xfrm>
          <a:prstGeom prst="rect">
            <a:avLst/>
          </a:prstGeom>
          <a:solidFill>
            <a:srgbClr val="76B900"/>
          </a:solidFill>
          <a:ln w="9525" cap="flat" cmpd="sng">
            <a:noFill/>
            <a:prstDash val="solid"/>
            <a:round/>
            <a:headEnd type="none" w="med" len="med"/>
            <a:tailEnd type="none" w="med" len="med"/>
          </a:ln>
        </p:spPr>
        <p:txBody>
          <a:bodyPr lIns="68569" tIns="34275" rIns="68569" bIns="34275" anchor="ctr" anchorCtr="0">
            <a:noAutofit/>
          </a:bodyPr>
          <a:lstStyle/>
          <a:p>
            <a:pPr marL="467916" algn="ctr">
              <a:buClr>
                <a:srgbClr val="000000"/>
              </a:buClr>
              <a:defRPr/>
            </a:pPr>
            <a:r>
              <a:rPr lang="en-US" sz="1200" b="1" kern="0" dirty="0">
                <a:solidFill>
                  <a:srgbClr val="FFFFFF"/>
                </a:solidFill>
                <a:ea typeface="Arial"/>
                <a:cs typeface="Arial"/>
                <a:sym typeface="Arial"/>
              </a:rPr>
              <a:t>Quadro Virtual Data Center Workstation</a:t>
            </a:r>
          </a:p>
          <a:p>
            <a:pPr marL="467916" algn="ctr">
              <a:buClr>
                <a:srgbClr val="000000"/>
              </a:buClr>
              <a:defRPr/>
            </a:pPr>
            <a:endParaRPr lang="en-US" sz="600" b="1" kern="0" dirty="0">
              <a:solidFill>
                <a:srgbClr val="FFFFFF"/>
              </a:solidFill>
              <a:ea typeface="Arial"/>
              <a:cs typeface="Arial"/>
              <a:sym typeface="Arial"/>
            </a:endParaRPr>
          </a:p>
          <a:p>
            <a:pPr marL="467916" algn="ctr">
              <a:buClr>
                <a:srgbClr val="000000"/>
              </a:buClr>
              <a:defRPr/>
            </a:pPr>
            <a:r>
              <a:rPr lang="en-US" sz="1400" b="1" kern="0" dirty="0">
                <a:solidFill>
                  <a:srgbClr val="FFFFFF"/>
                </a:solidFill>
                <a:ea typeface="Arial"/>
                <a:cs typeface="Arial"/>
                <a:sym typeface="Arial"/>
              </a:rPr>
              <a:t>Powered by the NVIDIA Tesla M60*</a:t>
            </a:r>
          </a:p>
        </p:txBody>
      </p:sp>
      <p:pic>
        <p:nvPicPr>
          <p:cNvPr id="15" name="Picture 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58298" y="2423989"/>
            <a:ext cx="511024" cy="468140"/>
          </a:xfrm>
          <a:prstGeom prst="rect">
            <a:avLst/>
          </a:prstGeom>
        </p:spPr>
      </p:pic>
      <p:sp>
        <p:nvSpPr>
          <p:cNvPr id="16" name="Shape 2378"/>
          <p:cNvSpPr/>
          <p:nvPr/>
        </p:nvSpPr>
        <p:spPr>
          <a:xfrm>
            <a:off x="791853" y="2223462"/>
            <a:ext cx="3662172" cy="2485276"/>
          </a:xfrm>
          <a:prstGeom prst="rect">
            <a:avLst/>
          </a:prstGeom>
          <a:solidFill>
            <a:sysClr val="window" lastClr="FFFFFF"/>
          </a:solidFill>
          <a:ln w="9525" cap="flat" cmpd="sng">
            <a:solidFill>
              <a:srgbClr val="C6C6C8"/>
            </a:solidFill>
            <a:prstDash val="solid"/>
            <a:round/>
            <a:headEnd type="none" w="med" len="med"/>
            <a:tailEnd type="none" w="med" len="med"/>
          </a:ln>
        </p:spPr>
        <p:txBody>
          <a:bodyPr lIns="68569" tIns="34275" rIns="68569" bIns="34275" anchor="ctr" anchorCtr="0">
            <a:noAutofit/>
          </a:bodyPr>
          <a:lstStyle/>
          <a:p>
            <a:pPr algn="ctr" defTabSz="685800" fontAlgn="auto">
              <a:spcBef>
                <a:spcPts val="0"/>
              </a:spcBef>
              <a:spcAft>
                <a:spcPts val="0"/>
              </a:spcAft>
              <a:buClr>
                <a:srgbClr val="000000"/>
              </a:buClr>
              <a:defRPr/>
            </a:pPr>
            <a:endParaRPr sz="1350" kern="0">
              <a:solidFill>
                <a:srgbClr val="FFFFFF"/>
              </a:solidFill>
              <a:ea typeface="Arial"/>
              <a:cs typeface="Arial"/>
              <a:sym typeface="Arial"/>
            </a:endParaRPr>
          </a:p>
        </p:txBody>
      </p:sp>
      <p:sp>
        <p:nvSpPr>
          <p:cNvPr id="17" name="Shape 2379"/>
          <p:cNvSpPr/>
          <p:nvPr/>
        </p:nvSpPr>
        <p:spPr>
          <a:xfrm rot="10800000">
            <a:off x="2206357" y="2891795"/>
            <a:ext cx="833165" cy="394200"/>
          </a:xfrm>
          <a:prstGeom prst="triangle">
            <a:avLst>
              <a:gd name="adj" fmla="val 50000"/>
            </a:avLst>
          </a:prstGeom>
          <a:solidFill>
            <a:srgbClr val="76B900"/>
          </a:solidFill>
          <a:ln w="38100" cap="flat" cmpd="sng">
            <a:solidFill>
              <a:sysClr val="window" lastClr="FFFFFF"/>
            </a:solidFill>
            <a:prstDash val="solid"/>
            <a:round/>
            <a:headEnd type="none" w="med" len="med"/>
            <a:tailEnd type="none" w="med" len="med"/>
          </a:ln>
        </p:spPr>
        <p:txBody>
          <a:bodyPr lIns="68569" tIns="34275" rIns="68569" bIns="34275" anchor="ctr" anchorCtr="0">
            <a:noAutofit/>
          </a:bodyPr>
          <a:lstStyle/>
          <a:p>
            <a:pPr algn="ctr" defTabSz="685800" fontAlgn="auto">
              <a:spcBef>
                <a:spcPts val="0"/>
              </a:spcBef>
              <a:spcAft>
                <a:spcPts val="0"/>
              </a:spcAft>
              <a:buClr>
                <a:srgbClr val="000000"/>
              </a:buClr>
              <a:defRPr/>
            </a:pPr>
            <a:endParaRPr sz="1350" kern="0">
              <a:solidFill>
                <a:srgbClr val="FFFFFF"/>
              </a:solidFill>
              <a:ea typeface="Arial"/>
              <a:cs typeface="Arial"/>
              <a:sym typeface="Arial"/>
            </a:endParaRPr>
          </a:p>
        </p:txBody>
      </p:sp>
      <p:sp>
        <p:nvSpPr>
          <p:cNvPr id="18" name="Shape 2383"/>
          <p:cNvSpPr/>
          <p:nvPr/>
        </p:nvSpPr>
        <p:spPr>
          <a:xfrm>
            <a:off x="791854" y="2239010"/>
            <a:ext cx="3662171" cy="838096"/>
          </a:xfrm>
          <a:prstGeom prst="rect">
            <a:avLst/>
          </a:prstGeom>
          <a:solidFill>
            <a:srgbClr val="76B900"/>
          </a:solidFill>
          <a:ln w="9525" cap="flat" cmpd="sng">
            <a:noFill/>
            <a:prstDash val="solid"/>
            <a:round/>
            <a:headEnd type="none" w="med" len="med"/>
            <a:tailEnd type="none" w="med" len="med"/>
          </a:ln>
        </p:spPr>
        <p:txBody>
          <a:bodyPr lIns="68569" tIns="34275" rIns="68569" bIns="34275" anchor="ctr" anchorCtr="0">
            <a:noAutofit/>
          </a:bodyPr>
          <a:lstStyle/>
          <a:p>
            <a:pPr marL="467916" algn="ctr">
              <a:buClr>
                <a:srgbClr val="000000"/>
              </a:buClr>
              <a:defRPr/>
            </a:pPr>
            <a:r>
              <a:rPr lang="en-US" sz="1200" b="1" kern="0" dirty="0">
                <a:solidFill>
                  <a:srgbClr val="FFFFFF"/>
                </a:solidFill>
                <a:ea typeface="Arial"/>
                <a:cs typeface="Arial"/>
                <a:sym typeface="Arial"/>
              </a:rPr>
              <a:t>GRID </a:t>
            </a:r>
            <a:r>
              <a:rPr lang="en-US" sz="1200" b="1" kern="0" dirty="0" err="1">
                <a:solidFill>
                  <a:srgbClr val="FFFFFF"/>
                </a:solidFill>
                <a:ea typeface="Arial"/>
                <a:cs typeface="Arial"/>
                <a:sym typeface="Arial"/>
              </a:rPr>
              <a:t>vPC</a:t>
            </a:r>
            <a:r>
              <a:rPr lang="en-US" sz="1200" b="1" kern="0" dirty="0">
                <a:solidFill>
                  <a:srgbClr val="FFFFFF"/>
                </a:solidFill>
                <a:ea typeface="Arial"/>
                <a:cs typeface="Arial"/>
                <a:sym typeface="Arial"/>
              </a:rPr>
              <a:t> and GRID </a:t>
            </a:r>
            <a:r>
              <a:rPr lang="en-US" sz="1200" b="1" kern="0" dirty="0" err="1">
                <a:solidFill>
                  <a:srgbClr val="FFFFFF"/>
                </a:solidFill>
                <a:ea typeface="Arial"/>
                <a:cs typeface="Arial"/>
                <a:sym typeface="Arial"/>
              </a:rPr>
              <a:t>vApps</a:t>
            </a:r>
            <a:endParaRPr lang="en-US" sz="1200" b="1" kern="0" dirty="0">
              <a:solidFill>
                <a:srgbClr val="FFFFFF"/>
              </a:solidFill>
              <a:ea typeface="Arial"/>
              <a:cs typeface="Arial"/>
              <a:sym typeface="Arial"/>
            </a:endParaRPr>
          </a:p>
          <a:p>
            <a:pPr marL="467916" algn="ctr">
              <a:buClr>
                <a:srgbClr val="000000"/>
              </a:buClr>
              <a:defRPr/>
            </a:pPr>
            <a:endParaRPr lang="en-US" sz="600" b="1" kern="0" dirty="0">
              <a:solidFill>
                <a:srgbClr val="FFFFFF"/>
              </a:solidFill>
              <a:ea typeface="Arial"/>
              <a:cs typeface="Arial"/>
              <a:sym typeface="Arial"/>
            </a:endParaRPr>
          </a:p>
          <a:p>
            <a:pPr marL="467916" algn="ctr">
              <a:buClr>
                <a:srgbClr val="000000"/>
              </a:buClr>
              <a:defRPr/>
            </a:pPr>
            <a:r>
              <a:rPr lang="en-US" sz="1400" b="1" kern="0" dirty="0">
                <a:solidFill>
                  <a:srgbClr val="FFFFFF"/>
                </a:solidFill>
                <a:ea typeface="Arial"/>
                <a:cs typeface="Arial"/>
                <a:sym typeface="Arial"/>
              </a:rPr>
              <a:t>Powered by the NVIDIA Tesla M10*</a:t>
            </a:r>
          </a:p>
        </p:txBody>
      </p:sp>
      <p:sp>
        <p:nvSpPr>
          <p:cNvPr id="19" name="Shape 2389"/>
          <p:cNvSpPr txBox="1"/>
          <p:nvPr/>
        </p:nvSpPr>
        <p:spPr>
          <a:xfrm>
            <a:off x="791853" y="3551709"/>
            <a:ext cx="3571003" cy="926529"/>
          </a:xfrm>
          <a:prstGeom prst="rect">
            <a:avLst/>
          </a:prstGeom>
          <a:noFill/>
          <a:ln>
            <a:noFill/>
          </a:ln>
        </p:spPr>
        <p:txBody>
          <a:bodyPr lIns="0" tIns="0" rIns="0" bIns="0" anchor="ctr" anchorCtr="0">
            <a:noAutofit/>
          </a:bodyPr>
          <a:lstStyle/>
          <a:p>
            <a:pPr marL="260747" indent="-173831" fontAlgn="ctr">
              <a:spcBef>
                <a:spcPts val="675"/>
              </a:spcBef>
              <a:buFont typeface="Arial" panose="020B0604020202020204" pitchFamily="34" charset="0"/>
              <a:buChar char="•"/>
            </a:pPr>
            <a:r>
              <a:rPr lang="en-US" sz="1400" dirty="0"/>
              <a:t>Deliver native user experiences across multiple devices</a:t>
            </a:r>
          </a:p>
          <a:p>
            <a:pPr marL="260747" indent="-173831" fontAlgn="ctr">
              <a:spcBef>
                <a:spcPts val="675"/>
              </a:spcBef>
              <a:buFont typeface="Arial" panose="020B0604020202020204" pitchFamily="34" charset="0"/>
              <a:buChar char="•"/>
            </a:pPr>
            <a:r>
              <a:rPr lang="en-US" sz="1400" dirty="0"/>
              <a:t>Support rising graphics requirements of productivity apps and Windows 10</a:t>
            </a:r>
          </a:p>
          <a:p>
            <a:pPr marL="260747" indent="-173831" fontAlgn="ctr">
              <a:spcBef>
                <a:spcPts val="675"/>
              </a:spcBef>
              <a:buFont typeface="Arial" panose="020B0604020202020204" pitchFamily="34" charset="0"/>
              <a:buChar char="•"/>
            </a:pPr>
            <a:r>
              <a:rPr lang="en-US" sz="1400" dirty="0"/>
              <a:t>Enhance user experience quality by 34%**</a:t>
            </a:r>
          </a:p>
        </p:txBody>
      </p:sp>
      <p:grpSp>
        <p:nvGrpSpPr>
          <p:cNvPr id="20" name="Group 19"/>
          <p:cNvGrpSpPr/>
          <p:nvPr/>
        </p:nvGrpSpPr>
        <p:grpSpPr>
          <a:xfrm>
            <a:off x="951548" y="2434373"/>
            <a:ext cx="537990" cy="447370"/>
            <a:chOff x="707034" y="2076143"/>
            <a:chExt cx="1133457" cy="1117491"/>
          </a:xfrm>
        </p:grpSpPr>
        <p:grpSp>
          <p:nvGrpSpPr>
            <p:cNvPr id="21" name="Group 20"/>
            <p:cNvGrpSpPr/>
            <p:nvPr/>
          </p:nvGrpSpPr>
          <p:grpSpPr>
            <a:xfrm>
              <a:off x="707034" y="2463041"/>
              <a:ext cx="849912" cy="730593"/>
              <a:chOff x="6413694" y="2488572"/>
              <a:chExt cx="2024744" cy="1740489"/>
            </a:xfrm>
          </p:grpSpPr>
          <p:sp>
            <p:nvSpPr>
              <p:cNvPr id="26" name="Rounded Rectangle 25"/>
              <p:cNvSpPr/>
              <p:nvPr/>
            </p:nvSpPr>
            <p:spPr>
              <a:xfrm>
                <a:off x="6413696" y="3652890"/>
                <a:ext cx="2024742" cy="576171"/>
              </a:xfrm>
              <a:prstGeom prst="roundRect">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342893">
                  <a:defRPr/>
                </a:pPr>
                <a:endParaRPr lang="en-US" sz="1800">
                  <a:solidFill>
                    <a:srgbClr val="FFFFFF"/>
                  </a:solidFill>
                  <a:latin typeface="Trebuchet MS"/>
                  <a:ea typeface=""/>
                  <a:sym typeface="Arial"/>
                </a:endParaRPr>
              </a:p>
            </p:txBody>
          </p:sp>
          <p:grpSp>
            <p:nvGrpSpPr>
              <p:cNvPr id="27" name="Group 26"/>
              <p:cNvGrpSpPr/>
              <p:nvPr/>
            </p:nvGrpSpPr>
            <p:grpSpPr>
              <a:xfrm>
                <a:off x="6413694" y="2488572"/>
                <a:ext cx="2024744" cy="1665511"/>
                <a:chOff x="6413694" y="2499232"/>
                <a:chExt cx="2024744" cy="1665511"/>
              </a:xfrm>
            </p:grpSpPr>
            <p:sp>
              <p:nvSpPr>
                <p:cNvPr id="28" name="Rectangle 27"/>
                <p:cNvSpPr/>
                <p:nvPr/>
              </p:nvSpPr>
              <p:spPr>
                <a:xfrm>
                  <a:off x="6413695" y="3301987"/>
                  <a:ext cx="2024743" cy="707961"/>
                </a:xfrm>
                <a:prstGeom prst="rect">
                  <a:avLst/>
                </a:prstGeom>
                <a:solidFill>
                  <a:srgbClr val="76B900"/>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342893">
                    <a:defRPr/>
                  </a:pPr>
                  <a:endParaRPr lang="en-US" sz="1800">
                    <a:solidFill>
                      <a:srgbClr val="FFFFFF"/>
                    </a:solidFill>
                    <a:latin typeface="Trebuchet MS"/>
                    <a:ea typeface=""/>
                    <a:sym typeface="Arial"/>
                  </a:endParaRPr>
                </a:p>
              </p:txBody>
            </p:sp>
            <p:sp>
              <p:nvSpPr>
                <p:cNvPr id="29" name="Rounded Rectangle 28"/>
                <p:cNvSpPr/>
                <p:nvPr/>
              </p:nvSpPr>
              <p:spPr>
                <a:xfrm>
                  <a:off x="6413694" y="2499232"/>
                  <a:ext cx="2024744" cy="1510716"/>
                </a:xfrm>
                <a:prstGeom prst="roundRect">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342893">
                    <a:defRPr/>
                  </a:pPr>
                  <a:endParaRPr lang="en-US" sz="1800">
                    <a:solidFill>
                      <a:srgbClr val="FFFFFF"/>
                    </a:solidFill>
                    <a:latin typeface="Trebuchet MS"/>
                    <a:ea typeface=""/>
                    <a:sym typeface="Arial"/>
                  </a:endParaRPr>
                </a:p>
              </p:txBody>
            </p:sp>
            <p:sp>
              <p:nvSpPr>
                <p:cNvPr id="30" name="Rectangle 29"/>
                <p:cNvSpPr/>
                <p:nvPr/>
              </p:nvSpPr>
              <p:spPr>
                <a:xfrm>
                  <a:off x="6580414" y="2644232"/>
                  <a:ext cx="1714500" cy="1266319"/>
                </a:xfrm>
                <a:prstGeom prst="rect">
                  <a:avLst/>
                </a:prstGeom>
                <a:solidFill>
                  <a:srgbClr val="76B900"/>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342893">
                    <a:defRPr/>
                  </a:pPr>
                  <a:endParaRPr lang="en-US" sz="1800">
                    <a:solidFill>
                      <a:srgbClr val="FFFFFF"/>
                    </a:solidFill>
                    <a:latin typeface="Trebuchet MS"/>
                    <a:ea typeface=""/>
                    <a:sym typeface="Arial"/>
                  </a:endParaRPr>
                </a:p>
              </p:txBody>
            </p:sp>
            <p:sp>
              <p:nvSpPr>
                <p:cNvPr id="31" name="Oval 30"/>
                <p:cNvSpPr/>
                <p:nvPr/>
              </p:nvSpPr>
              <p:spPr>
                <a:xfrm>
                  <a:off x="8115999" y="4073303"/>
                  <a:ext cx="73152" cy="91440"/>
                </a:xfrm>
                <a:prstGeom prst="ellipse">
                  <a:avLst/>
                </a:prstGeom>
                <a:solidFill>
                  <a:srgbClr val="76B900"/>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342893">
                    <a:defRPr/>
                  </a:pPr>
                  <a:endParaRPr lang="en-US" sz="1800">
                    <a:solidFill>
                      <a:srgbClr val="FFFFFF"/>
                    </a:solidFill>
                    <a:latin typeface="Trebuchet MS"/>
                    <a:ea typeface=""/>
                    <a:sym typeface="Arial"/>
                  </a:endParaRPr>
                </a:p>
              </p:txBody>
            </p:sp>
            <p:cxnSp>
              <p:nvCxnSpPr>
                <p:cNvPr id="32" name="Straight Connector 31"/>
                <p:cNvCxnSpPr/>
                <p:nvPr/>
              </p:nvCxnSpPr>
              <p:spPr>
                <a:xfrm flipV="1">
                  <a:off x="7119257" y="4131129"/>
                  <a:ext cx="620486" cy="956"/>
                </a:xfrm>
                <a:prstGeom prst="line">
                  <a:avLst/>
                </a:prstGeom>
                <a:noFill/>
                <a:ln w="57150" cap="flat" cmpd="sng" algn="ctr">
                  <a:solidFill>
                    <a:srgbClr val="76B900"/>
                  </a:solidFill>
                  <a:prstDash val="solid"/>
                </a:ln>
                <a:effectLst/>
              </p:spPr>
            </p:cxnSp>
          </p:grpSp>
        </p:grpSp>
        <p:grpSp>
          <p:nvGrpSpPr>
            <p:cNvPr id="22" name="Group 21"/>
            <p:cNvGrpSpPr/>
            <p:nvPr/>
          </p:nvGrpSpPr>
          <p:grpSpPr>
            <a:xfrm>
              <a:off x="1033413" y="2076143"/>
              <a:ext cx="807078" cy="580895"/>
              <a:chOff x="612949" y="2264920"/>
              <a:chExt cx="1361497" cy="979938"/>
            </a:xfrm>
          </p:grpSpPr>
          <p:sp>
            <p:nvSpPr>
              <p:cNvPr id="23" name="Rectangle 22"/>
              <p:cNvSpPr/>
              <p:nvPr/>
            </p:nvSpPr>
            <p:spPr>
              <a:xfrm>
                <a:off x="612949" y="2264920"/>
                <a:ext cx="842365" cy="606029"/>
              </a:xfrm>
              <a:prstGeom prst="rect">
                <a:avLst/>
              </a:prstGeom>
              <a:solidFill>
                <a:srgbClr val="76B900"/>
              </a:solidFill>
              <a:ln w="57150" cap="flat" cmpd="sng" algn="ctr">
                <a:solidFill>
                  <a:srgbClr val="FFFFFF"/>
                </a:solidFill>
                <a:prstDash val="solid"/>
              </a:ln>
              <a:effectLst/>
            </p:spPr>
            <p:txBody>
              <a:bodyPr rtlCol="0" anchor="ctr"/>
              <a:lstStyle/>
              <a:p>
                <a:pPr algn="ctr">
                  <a:defRPr/>
                </a:pPr>
                <a:endParaRPr lang="en-US" sz="825">
                  <a:solidFill>
                    <a:srgbClr val="FFFFFF"/>
                  </a:solidFill>
                  <a:latin typeface="Trebuchet MS"/>
                  <a:ea typeface=""/>
                  <a:sym typeface="Arial"/>
                </a:endParaRPr>
              </a:p>
            </p:txBody>
          </p:sp>
          <p:sp>
            <p:nvSpPr>
              <p:cNvPr id="24" name="Rectangle 23"/>
              <p:cNvSpPr/>
              <p:nvPr/>
            </p:nvSpPr>
            <p:spPr>
              <a:xfrm>
                <a:off x="872515" y="2457682"/>
                <a:ext cx="842365" cy="606029"/>
              </a:xfrm>
              <a:prstGeom prst="rect">
                <a:avLst/>
              </a:prstGeom>
              <a:solidFill>
                <a:srgbClr val="76B900"/>
              </a:solidFill>
              <a:ln w="57150" cap="flat" cmpd="sng" algn="ctr">
                <a:solidFill>
                  <a:srgbClr val="FFFFFF"/>
                </a:solidFill>
                <a:prstDash val="solid"/>
              </a:ln>
              <a:effectLst/>
            </p:spPr>
            <p:txBody>
              <a:bodyPr rtlCol="0" anchor="ctr"/>
              <a:lstStyle/>
              <a:p>
                <a:pPr algn="ctr">
                  <a:defRPr/>
                </a:pPr>
                <a:endParaRPr lang="en-US" sz="825">
                  <a:solidFill>
                    <a:srgbClr val="FFFFFF"/>
                  </a:solidFill>
                  <a:latin typeface="Trebuchet MS"/>
                  <a:ea typeface=""/>
                  <a:sym typeface="Arial"/>
                </a:endParaRPr>
              </a:p>
            </p:txBody>
          </p:sp>
          <p:sp>
            <p:nvSpPr>
              <p:cNvPr id="25" name="Rectangle 24"/>
              <p:cNvSpPr/>
              <p:nvPr/>
            </p:nvSpPr>
            <p:spPr>
              <a:xfrm>
                <a:off x="1132081" y="2638829"/>
                <a:ext cx="842365" cy="606029"/>
              </a:xfrm>
              <a:prstGeom prst="rect">
                <a:avLst/>
              </a:prstGeom>
              <a:solidFill>
                <a:srgbClr val="76B900"/>
              </a:solidFill>
              <a:ln w="57150" cap="flat" cmpd="sng" algn="ctr">
                <a:solidFill>
                  <a:srgbClr val="FFFFFF"/>
                </a:solidFill>
                <a:prstDash val="solid"/>
              </a:ln>
              <a:effectLst/>
            </p:spPr>
            <p:txBody>
              <a:bodyPr rtlCol="0" anchor="ctr"/>
              <a:lstStyle/>
              <a:p>
                <a:pPr algn="ctr">
                  <a:defRPr/>
                </a:pPr>
                <a:r>
                  <a:rPr lang="en-US" sz="300" dirty="0">
                    <a:solidFill>
                      <a:srgbClr val="FFFFFF"/>
                    </a:solidFill>
                    <a:latin typeface="Trebuchet MS"/>
                    <a:ea typeface=""/>
                    <a:sym typeface="Arial"/>
                  </a:rPr>
                  <a:t>Apps</a:t>
                </a:r>
              </a:p>
            </p:txBody>
          </p:sp>
        </p:grpSp>
      </p:grpSp>
      <p:sp>
        <p:nvSpPr>
          <p:cNvPr id="33" name="Shape 2389"/>
          <p:cNvSpPr txBox="1"/>
          <p:nvPr/>
        </p:nvSpPr>
        <p:spPr>
          <a:xfrm>
            <a:off x="4604881" y="3409746"/>
            <a:ext cx="3571004" cy="1210457"/>
          </a:xfrm>
          <a:prstGeom prst="rect">
            <a:avLst/>
          </a:prstGeom>
          <a:noFill/>
          <a:ln>
            <a:noFill/>
          </a:ln>
        </p:spPr>
        <p:txBody>
          <a:bodyPr lIns="0" tIns="0" rIns="0" bIns="0" anchor="ctr" anchorCtr="0">
            <a:noAutofit/>
          </a:bodyPr>
          <a:lstStyle/>
          <a:p>
            <a:pPr marL="260747" indent="-173831" fontAlgn="ctr">
              <a:spcBef>
                <a:spcPts val="675"/>
              </a:spcBef>
              <a:buFont typeface="Arial" panose="020B0604020202020204" pitchFamily="34" charset="0"/>
              <a:buChar char="•"/>
            </a:pPr>
            <a:r>
              <a:rPr lang="en-US" sz="1400" dirty="0"/>
              <a:t>Meet the demanding performance needs of professional visualization users</a:t>
            </a:r>
          </a:p>
          <a:p>
            <a:pPr marL="260747" indent="-173831" fontAlgn="ctr">
              <a:spcBef>
                <a:spcPts val="675"/>
              </a:spcBef>
              <a:buFont typeface="Arial" panose="020B0604020202020204" pitchFamily="34" charset="0"/>
              <a:buChar char="•"/>
            </a:pPr>
            <a:r>
              <a:rPr lang="en-US" sz="1400" dirty="0"/>
              <a:t>Enable broad workflow collaboration while securing data in the data center</a:t>
            </a:r>
          </a:p>
          <a:p>
            <a:pPr marL="260747" indent="-173831" fontAlgn="ctr">
              <a:spcBef>
                <a:spcPts val="675"/>
              </a:spcBef>
              <a:buFont typeface="Arial" panose="020B0604020202020204" pitchFamily="34" charset="0"/>
              <a:buChar char="•"/>
            </a:pPr>
            <a:r>
              <a:rPr lang="en-US" sz="1400" dirty="0"/>
              <a:t>Quadro driver optimizations and capability</a:t>
            </a:r>
          </a:p>
        </p:txBody>
      </p:sp>
      <p:sp>
        <p:nvSpPr>
          <p:cNvPr id="34" name="TextBox 33"/>
          <p:cNvSpPr txBox="1"/>
          <p:nvPr/>
        </p:nvSpPr>
        <p:spPr>
          <a:xfrm>
            <a:off x="896510" y="4839247"/>
            <a:ext cx="5084264" cy="213585"/>
          </a:xfrm>
          <a:prstGeom prst="rect">
            <a:avLst/>
          </a:prstGeom>
          <a:noFill/>
        </p:spPr>
        <p:txBody>
          <a:bodyPr wrap="square" rtlCol="0">
            <a:spAutoFit/>
          </a:bodyPr>
          <a:lstStyle/>
          <a:p>
            <a:pPr>
              <a:spcBef>
                <a:spcPts val="0"/>
              </a:spcBef>
              <a:spcAft>
                <a:spcPts val="0"/>
              </a:spcAft>
              <a:buClr>
                <a:schemeClr val="bg1"/>
              </a:buClr>
            </a:pPr>
            <a:r>
              <a:rPr lang="en-US" sz="788" b="1" dirty="0">
                <a:solidFill>
                  <a:schemeClr val="tx2">
                    <a:lumMod val="50000"/>
                  </a:schemeClr>
                </a:solidFill>
                <a:latin typeface="Trebuchet MS" panose="020B0603020202020204" pitchFamily="34" charset="0"/>
              </a:rPr>
              <a:t>*NVIDIA virtual GPU software sold separately through Dell S&amp;P and supported by NVIDIA directly</a:t>
            </a:r>
          </a:p>
        </p:txBody>
      </p:sp>
      <p:sp>
        <p:nvSpPr>
          <p:cNvPr id="35" name="TextBox 34"/>
          <p:cNvSpPr txBox="1"/>
          <p:nvPr/>
        </p:nvSpPr>
        <p:spPr>
          <a:xfrm>
            <a:off x="5544700" y="4839247"/>
            <a:ext cx="2631185" cy="213585"/>
          </a:xfrm>
          <a:prstGeom prst="rect">
            <a:avLst/>
          </a:prstGeom>
          <a:noFill/>
        </p:spPr>
        <p:txBody>
          <a:bodyPr wrap="square" rtlCol="0">
            <a:spAutoFit/>
          </a:bodyPr>
          <a:lstStyle/>
          <a:p>
            <a:pPr>
              <a:spcBef>
                <a:spcPts val="0"/>
              </a:spcBef>
              <a:spcAft>
                <a:spcPts val="0"/>
              </a:spcAft>
              <a:buClr>
                <a:schemeClr val="bg1"/>
              </a:buClr>
            </a:pPr>
            <a:r>
              <a:rPr lang="en-US" sz="788" dirty="0">
                <a:solidFill>
                  <a:schemeClr val="tx2">
                    <a:lumMod val="50000"/>
                  </a:schemeClr>
                </a:solidFill>
                <a:latin typeface="Trebuchet MS" panose="020B0603020202020204" pitchFamily="34" charset="0"/>
              </a:rPr>
              <a:t>**Based on User Experience testing by NVIDIA</a:t>
            </a:r>
          </a:p>
        </p:txBody>
      </p:sp>
      <p:grpSp>
        <p:nvGrpSpPr>
          <p:cNvPr id="36" name="Group 35">
            <a:extLst>
              <a:ext uri="{FF2B5EF4-FFF2-40B4-BE49-F238E27FC236}">
                <a16:creationId xmlns:a16="http://schemas.microsoft.com/office/drawing/2014/main" id="{E89642FF-948E-418D-8E5C-7975B1F2E4B2}"/>
              </a:ext>
            </a:extLst>
          </p:cNvPr>
          <p:cNvGrpSpPr/>
          <p:nvPr/>
        </p:nvGrpSpPr>
        <p:grpSpPr>
          <a:xfrm>
            <a:off x="8233852" y="4657988"/>
            <a:ext cx="788391" cy="155079"/>
            <a:chOff x="677492" y="-1417931"/>
            <a:chExt cx="3154606" cy="582700"/>
          </a:xfrm>
        </p:grpSpPr>
        <p:sp>
          <p:nvSpPr>
            <p:cNvPr id="37" name="Freeform 5">
              <a:extLst>
                <a:ext uri="{FF2B5EF4-FFF2-40B4-BE49-F238E27FC236}">
                  <a16:creationId xmlns:a16="http://schemas.microsoft.com/office/drawing/2014/main" id="{BAE16910-1816-4BA1-85A0-76D93A8BCD80}"/>
                </a:ext>
              </a:extLst>
            </p:cNvPr>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rgbClr val="000000"/>
            </a:solidFill>
            <a:ln>
              <a:noFill/>
            </a:ln>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500" kern="0">
                <a:solidFill>
                  <a:srgbClr val="FFFFFF"/>
                </a:solidFill>
                <a:latin typeface="Trebuchet MS"/>
              </a:endParaRPr>
            </a:p>
          </p:txBody>
        </p:sp>
        <p:sp>
          <p:nvSpPr>
            <p:cNvPr id="38" name="Freeform 6">
              <a:extLst>
                <a:ext uri="{FF2B5EF4-FFF2-40B4-BE49-F238E27FC236}">
                  <a16:creationId xmlns:a16="http://schemas.microsoft.com/office/drawing/2014/main" id="{68887F8C-EE86-4BDB-9276-131EEAE767AE}"/>
                </a:ext>
              </a:extLst>
            </p:cNvPr>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rgbClr val="000000"/>
            </a:solidFill>
            <a:ln>
              <a:noFill/>
            </a:ln>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500" kern="0">
                <a:solidFill>
                  <a:srgbClr val="FFFFFF"/>
                </a:solidFill>
                <a:latin typeface="Trebuchet MS"/>
              </a:endParaRPr>
            </a:p>
          </p:txBody>
        </p:sp>
        <p:sp>
          <p:nvSpPr>
            <p:cNvPr id="39" name="Freeform 7">
              <a:extLst>
                <a:ext uri="{FF2B5EF4-FFF2-40B4-BE49-F238E27FC236}">
                  <a16:creationId xmlns:a16="http://schemas.microsoft.com/office/drawing/2014/main" id="{91BFDCDB-3CEB-4DE6-A80E-ED16362480A2}"/>
                </a:ext>
              </a:extLst>
            </p:cNvPr>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rgbClr val="76B900"/>
            </a:solidFill>
            <a:ln>
              <a:noFill/>
            </a:ln>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500" kern="0">
                <a:solidFill>
                  <a:srgbClr val="FFFFFF"/>
                </a:solidFill>
                <a:latin typeface="Trebuchet MS"/>
              </a:endParaRPr>
            </a:p>
          </p:txBody>
        </p:sp>
      </p:grpSp>
      <p:sp>
        <p:nvSpPr>
          <p:cNvPr id="40" name="Title 1"/>
          <p:cNvSpPr>
            <a:spLocks noGrp="1"/>
          </p:cNvSpPr>
          <p:nvPr>
            <p:ph type="title"/>
          </p:nvPr>
        </p:nvSpPr>
        <p:spPr>
          <a:xfrm>
            <a:off x="457200" y="247650"/>
            <a:ext cx="8229601" cy="775597"/>
          </a:xfrm>
        </p:spPr>
        <p:txBody>
          <a:bodyPr/>
          <a:lstStyle/>
          <a:p>
            <a:r>
              <a:rPr lang="en-US" dirty="0"/>
              <a:t>NVIDIA Virtual GPU solutions deliver rich immersive user experiences</a:t>
            </a:r>
          </a:p>
        </p:txBody>
      </p:sp>
    </p:spTree>
    <p:extLst>
      <p:ext uri="{BB962C8B-B14F-4D97-AF65-F5344CB8AC3E}">
        <p14:creationId xmlns:p14="http://schemas.microsoft.com/office/powerpoint/2010/main" val="41346698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Picture 9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79513" y="4413314"/>
            <a:ext cx="1605885" cy="346950"/>
          </a:xfrm>
          <a:prstGeom prst="rect">
            <a:avLst/>
          </a:prstGeom>
        </p:spPr>
      </p:pic>
      <p:pic>
        <p:nvPicPr>
          <p:cNvPr id="91" name="Picture 90" descr="http://amazon-xbyte1.netdna-ssl.com/TOS/Images/r730xd-lg.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3882075" y="4470917"/>
            <a:ext cx="1523378" cy="271005"/>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1306525" y="1525550"/>
            <a:ext cx="1626620" cy="2091939"/>
          </a:xfrm>
          <a:prstGeom prst="roundRect">
            <a:avLst>
              <a:gd name="adj" fmla="val 0"/>
            </a:avLst>
          </a:prstGeom>
          <a:solidFill>
            <a:srgbClr val="0071C5">
              <a:lumMod val="50000"/>
            </a:srgbClr>
          </a:solidFill>
          <a:ln w="12700" algn="ctr">
            <a:solidFill>
              <a:srgbClr val="00B0F0">
                <a:alpha val="49000"/>
              </a:srgbClr>
            </a:solidFill>
            <a:miter lim="800000"/>
            <a:headEnd/>
            <a:tailEnd/>
          </a:ln>
          <a:effectLst/>
        </p:spPr>
        <p:txBody>
          <a:bodyPr wrap="square" lIns="0" tIns="34290" rIns="0" bIns="34290" anchor="t"/>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defTabSz="822714" fontAlgn="auto">
              <a:lnSpc>
                <a:spcPct val="90000"/>
              </a:lnSpc>
              <a:spcBef>
                <a:spcPts val="0"/>
              </a:spcBef>
              <a:spcAft>
                <a:spcPts val="0"/>
              </a:spcAft>
              <a:defRPr/>
            </a:pPr>
            <a:r>
              <a:rPr lang="en-US" sz="1167" b="1" kern="0" dirty="0">
                <a:solidFill>
                  <a:srgbClr val="FFFFFF"/>
                </a:solidFill>
                <a:effectLst>
                  <a:outerShdw blurRad="50800" dist="38100" dir="2700000" algn="tl" rotWithShape="0">
                    <a:prstClr val="black">
                      <a:alpha val="40000"/>
                    </a:prstClr>
                  </a:outerShdw>
                </a:effectLst>
                <a:latin typeface="Trebuchet MS" pitchFamily="34" charset="0"/>
              </a:rPr>
              <a:t>Virtual Machine</a:t>
            </a:r>
            <a:endParaRPr lang="en-US" sz="1500" b="1" kern="0" dirty="0">
              <a:solidFill>
                <a:srgbClr val="FFFFFF"/>
              </a:solidFill>
              <a:effectLst>
                <a:outerShdw blurRad="50800" dist="38100" dir="2700000" algn="tl" rotWithShape="0">
                  <a:prstClr val="black">
                    <a:alpha val="40000"/>
                  </a:prstClr>
                </a:outerShdw>
              </a:effectLst>
              <a:latin typeface="Trebuchet MS" pitchFamily="34" charset="0"/>
            </a:endParaRPr>
          </a:p>
        </p:txBody>
      </p:sp>
      <p:sp>
        <p:nvSpPr>
          <p:cNvPr id="5" name="Rounded Rectangle 4"/>
          <p:cNvSpPr/>
          <p:nvPr/>
        </p:nvSpPr>
        <p:spPr>
          <a:xfrm>
            <a:off x="3017758" y="1514732"/>
            <a:ext cx="1626620" cy="2091939"/>
          </a:xfrm>
          <a:prstGeom prst="roundRect">
            <a:avLst>
              <a:gd name="adj" fmla="val 0"/>
            </a:avLst>
          </a:prstGeom>
          <a:solidFill>
            <a:srgbClr val="0071C5">
              <a:lumMod val="50000"/>
            </a:srgbClr>
          </a:solidFill>
          <a:ln w="12700" algn="ctr">
            <a:solidFill>
              <a:srgbClr val="00B0F0">
                <a:alpha val="49000"/>
              </a:srgbClr>
            </a:solidFill>
            <a:miter lim="800000"/>
            <a:headEnd/>
            <a:tailEnd/>
          </a:ln>
          <a:effectLst/>
        </p:spPr>
        <p:txBody>
          <a:bodyPr wrap="square" lIns="0" tIns="34290" rIns="0" bIns="34290" anchor="t"/>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defTabSz="822714" fontAlgn="auto">
              <a:lnSpc>
                <a:spcPct val="90000"/>
              </a:lnSpc>
              <a:spcBef>
                <a:spcPts val="0"/>
              </a:spcBef>
              <a:spcAft>
                <a:spcPts val="0"/>
              </a:spcAft>
              <a:defRPr/>
            </a:pPr>
            <a:r>
              <a:rPr lang="en-US" sz="1167" b="1" kern="0" dirty="0">
                <a:solidFill>
                  <a:srgbClr val="FFFFFF"/>
                </a:solidFill>
                <a:effectLst>
                  <a:outerShdw blurRad="50800" dist="38100" dir="2700000" algn="tl" rotWithShape="0">
                    <a:prstClr val="black">
                      <a:alpha val="40000"/>
                    </a:prstClr>
                  </a:outerShdw>
                </a:effectLst>
                <a:latin typeface="Trebuchet MS" pitchFamily="34" charset="0"/>
              </a:rPr>
              <a:t>Virtual Machine</a:t>
            </a:r>
            <a:endParaRPr lang="en-US" sz="1500" b="1" kern="0" dirty="0">
              <a:solidFill>
                <a:srgbClr val="FFFFFF"/>
              </a:solidFill>
              <a:effectLst>
                <a:outerShdw blurRad="50800" dist="38100" dir="2700000" algn="tl" rotWithShape="0">
                  <a:prstClr val="black">
                    <a:alpha val="40000"/>
                  </a:prstClr>
                </a:outerShdw>
              </a:effectLst>
              <a:latin typeface="Trebuchet MS" pitchFamily="34" charset="0"/>
            </a:endParaRPr>
          </a:p>
        </p:txBody>
      </p:sp>
      <p:grpSp>
        <p:nvGrpSpPr>
          <p:cNvPr id="6" name="Group 5"/>
          <p:cNvGrpSpPr/>
          <p:nvPr/>
        </p:nvGrpSpPr>
        <p:grpSpPr>
          <a:xfrm>
            <a:off x="1805468" y="821292"/>
            <a:ext cx="678420" cy="678419"/>
            <a:chOff x="5131249" y="2177920"/>
            <a:chExt cx="814104" cy="814103"/>
          </a:xfrm>
        </p:grpSpPr>
        <p:sp>
          <p:nvSpPr>
            <p:cNvPr id="7" name="Rectangle 6"/>
            <p:cNvSpPr/>
            <p:nvPr/>
          </p:nvSpPr>
          <p:spPr>
            <a:xfrm>
              <a:off x="5131249" y="2177920"/>
              <a:ext cx="814104" cy="814103"/>
            </a:xfrm>
            <a:prstGeom prst="rect">
              <a:avLst/>
            </a:prstGeom>
            <a:solidFill>
              <a:srgbClr val="76B900"/>
            </a:solidFill>
            <a:ln w="25400" cap="flat" cmpd="sng" algn="ctr">
              <a:noFill/>
              <a:prstDash val="solid"/>
            </a:ln>
            <a:effectLst/>
          </p:spPr>
          <p:txBody>
            <a:bodyPr rtlCol="0" anchor="ctr"/>
            <a:lstStyle/>
            <a:p>
              <a:pPr algn="ctr" defTabSz="685800" fontAlgn="auto">
                <a:spcBef>
                  <a:spcPts val="0"/>
                </a:spcBef>
                <a:spcAft>
                  <a:spcPts val="0"/>
                </a:spcAft>
                <a:defRPr/>
              </a:pPr>
              <a:endParaRPr lang="en-US" sz="1500" kern="0">
                <a:solidFill>
                  <a:srgbClr val="FFFFFF"/>
                </a:solidFill>
                <a:latin typeface="Trebuchet MS"/>
              </a:endParaRPr>
            </a:p>
          </p:txBody>
        </p:sp>
        <p:pic>
          <p:nvPicPr>
            <p:cNvPr id="8" name="Picture 7"/>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267108" y="2223980"/>
              <a:ext cx="538028" cy="758373"/>
            </a:xfrm>
            <a:prstGeom prst="rect">
              <a:avLst/>
            </a:prstGeom>
          </p:spPr>
        </p:pic>
      </p:grpSp>
      <p:grpSp>
        <p:nvGrpSpPr>
          <p:cNvPr id="9" name="Group 8"/>
          <p:cNvGrpSpPr/>
          <p:nvPr/>
        </p:nvGrpSpPr>
        <p:grpSpPr>
          <a:xfrm>
            <a:off x="3508556" y="818280"/>
            <a:ext cx="678420" cy="678419"/>
            <a:chOff x="1124445" y="1289269"/>
            <a:chExt cx="1828800" cy="1828800"/>
          </a:xfrm>
        </p:grpSpPr>
        <p:sp>
          <p:nvSpPr>
            <p:cNvPr id="10" name="Rectangle 9"/>
            <p:cNvSpPr/>
            <p:nvPr/>
          </p:nvSpPr>
          <p:spPr>
            <a:xfrm>
              <a:off x="1124445" y="1289269"/>
              <a:ext cx="1828800" cy="1828800"/>
            </a:xfrm>
            <a:prstGeom prst="rect">
              <a:avLst/>
            </a:prstGeom>
            <a:solidFill>
              <a:srgbClr val="76B900"/>
            </a:solidFill>
            <a:ln w="25400" cap="flat" cmpd="sng" algn="ctr">
              <a:noFill/>
              <a:prstDash val="solid"/>
            </a:ln>
            <a:effectLst/>
          </p:spPr>
          <p:txBody>
            <a:bodyPr rtlCol="0" anchor="ctr"/>
            <a:lstStyle/>
            <a:p>
              <a:pPr algn="ctr" defTabSz="685800" fontAlgn="auto">
                <a:spcBef>
                  <a:spcPts val="0"/>
                </a:spcBef>
                <a:spcAft>
                  <a:spcPts val="0"/>
                </a:spcAft>
                <a:defRPr/>
              </a:pPr>
              <a:endParaRPr lang="en-US" sz="1500" kern="0">
                <a:solidFill>
                  <a:srgbClr val="FFFFFF"/>
                </a:solidFill>
                <a:latin typeface="Trebuchet MS"/>
              </a:endParaRPr>
            </a:p>
          </p:txBody>
        </p:sp>
        <p:pic>
          <p:nvPicPr>
            <p:cNvPr id="11" name="Picture 10"/>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404780" y="1324259"/>
              <a:ext cx="1267720" cy="1786904"/>
            </a:xfrm>
            <a:prstGeom prst="rect">
              <a:avLst/>
            </a:prstGeom>
          </p:spPr>
        </p:pic>
      </p:grpSp>
      <p:sp>
        <p:nvSpPr>
          <p:cNvPr id="12" name="Rounded Rectangle 11"/>
          <p:cNvSpPr/>
          <p:nvPr/>
        </p:nvSpPr>
        <p:spPr>
          <a:xfrm>
            <a:off x="1357446" y="1770555"/>
            <a:ext cx="1529789" cy="1419262"/>
          </a:xfrm>
          <a:prstGeom prst="roundRect">
            <a:avLst>
              <a:gd name="adj" fmla="val 0"/>
            </a:avLst>
          </a:prstGeom>
          <a:solidFill>
            <a:srgbClr val="0071C5"/>
          </a:solidFill>
          <a:ln w="9525" algn="ctr">
            <a:solidFill>
              <a:srgbClr val="00B0F0"/>
            </a:solidFill>
            <a:miter lim="800000"/>
            <a:headEnd/>
            <a:tailEnd/>
          </a:ln>
          <a:effectLst/>
        </p:spPr>
        <p:txBody>
          <a:bodyPr wrap="square" lIns="0" rIns="0" anchor="t"/>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defTabSz="822714" fontAlgn="auto">
              <a:lnSpc>
                <a:spcPct val="90000"/>
              </a:lnSpc>
              <a:spcBef>
                <a:spcPts val="0"/>
              </a:spcBef>
              <a:spcAft>
                <a:spcPts val="0"/>
              </a:spcAft>
              <a:defRPr/>
            </a:pPr>
            <a:r>
              <a:rPr lang="en-US" sz="1000" b="1" kern="0" dirty="0">
                <a:solidFill>
                  <a:srgbClr val="FFFFFF"/>
                </a:solidFill>
                <a:effectLst>
                  <a:outerShdw blurRad="50800" dist="38100" dir="2700000" algn="tl" rotWithShape="0">
                    <a:prstClr val="black">
                      <a:alpha val="40000"/>
                    </a:prstClr>
                  </a:outerShdw>
                </a:effectLst>
                <a:latin typeface="Trebuchet MS" pitchFamily="34" charset="0"/>
              </a:rPr>
              <a:t>Windows or Linux OS</a:t>
            </a:r>
          </a:p>
        </p:txBody>
      </p:sp>
      <p:sp>
        <p:nvSpPr>
          <p:cNvPr id="13" name="Rounded Rectangle 12"/>
          <p:cNvSpPr/>
          <p:nvPr/>
        </p:nvSpPr>
        <p:spPr>
          <a:xfrm>
            <a:off x="1403074" y="2954420"/>
            <a:ext cx="1423055" cy="186207"/>
          </a:xfrm>
          <a:prstGeom prst="roundRect">
            <a:avLst>
              <a:gd name="adj" fmla="val 4986"/>
            </a:avLst>
          </a:prstGeom>
          <a:solidFill>
            <a:srgbClr val="76B900"/>
          </a:solidFill>
          <a:ln w="9525" algn="ctr">
            <a:solidFill>
              <a:srgbClr val="76B900"/>
            </a:solidFill>
            <a:miter lim="800000"/>
            <a:headEnd/>
            <a:tailEnd/>
          </a:ln>
          <a:effectLst/>
        </p:spPr>
        <p:txBody>
          <a:bodyPr wrap="square" lIns="0" rIns="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defTabSz="822714" fontAlgn="auto">
              <a:lnSpc>
                <a:spcPct val="90000"/>
              </a:lnSpc>
              <a:spcBef>
                <a:spcPts val="0"/>
              </a:spcBef>
              <a:spcAft>
                <a:spcPts val="0"/>
              </a:spcAft>
              <a:defRPr/>
            </a:pPr>
            <a:r>
              <a:rPr lang="en-US" sz="1000" b="1" kern="0" dirty="0">
                <a:solidFill>
                  <a:srgbClr val="FFFFFF"/>
                </a:solidFill>
                <a:effectLst>
                  <a:outerShdw blurRad="50800" dist="38100" dir="2700000" algn="tl" rotWithShape="0">
                    <a:prstClr val="black">
                      <a:alpha val="40000"/>
                    </a:prstClr>
                  </a:outerShdw>
                </a:effectLst>
                <a:latin typeface="Trebuchet MS" pitchFamily="34" charset="0"/>
              </a:rPr>
              <a:t>NVIDIA Quadro Driver</a:t>
            </a:r>
          </a:p>
        </p:txBody>
      </p:sp>
      <p:sp>
        <p:nvSpPr>
          <p:cNvPr id="14" name="Rounded Rectangle 13"/>
          <p:cNvSpPr/>
          <p:nvPr/>
        </p:nvSpPr>
        <p:spPr>
          <a:xfrm>
            <a:off x="1403074" y="1956028"/>
            <a:ext cx="1442050" cy="935692"/>
          </a:xfrm>
          <a:prstGeom prst="roundRect">
            <a:avLst>
              <a:gd name="adj" fmla="val 0"/>
            </a:avLst>
          </a:prstGeom>
          <a:noFill/>
          <a:ln w="9525" algn="ctr">
            <a:noFill/>
            <a:miter lim="800000"/>
            <a:headEnd/>
            <a:tailEnd/>
          </a:ln>
          <a:effectLst/>
        </p:spPr>
        <p:txBody>
          <a:bodyPr wrap="square"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defTabSz="822714" fontAlgn="auto">
              <a:lnSpc>
                <a:spcPct val="90000"/>
              </a:lnSpc>
              <a:spcBef>
                <a:spcPts val="0"/>
              </a:spcBef>
              <a:spcAft>
                <a:spcPts val="0"/>
              </a:spcAft>
              <a:defRPr/>
            </a:pPr>
            <a:endParaRPr lang="en-US" sz="900" b="1" kern="0" dirty="0">
              <a:solidFill>
                <a:srgbClr val="FFFFFF"/>
              </a:solidFill>
              <a:effectLst>
                <a:outerShdw blurRad="50800" dist="38100" dir="2700000" algn="tl" rotWithShape="0">
                  <a:prstClr val="black">
                    <a:alpha val="40000"/>
                  </a:prstClr>
                </a:outerShdw>
              </a:effectLst>
              <a:latin typeface="Trebuchet MS" pitchFamily="34" charset="0"/>
            </a:endParaRPr>
          </a:p>
          <a:p>
            <a:pPr algn="ctr" defTabSz="822714" fontAlgn="auto">
              <a:lnSpc>
                <a:spcPct val="90000"/>
              </a:lnSpc>
              <a:spcBef>
                <a:spcPts val="0"/>
              </a:spcBef>
              <a:spcAft>
                <a:spcPts val="0"/>
              </a:spcAft>
              <a:defRPr/>
            </a:pPr>
            <a:endParaRPr lang="en-US" sz="900" b="1" kern="0" dirty="0">
              <a:solidFill>
                <a:srgbClr val="FFFFFF"/>
              </a:solidFill>
              <a:effectLst>
                <a:outerShdw blurRad="50800" dist="38100" dir="2700000" algn="tl" rotWithShape="0">
                  <a:prstClr val="black">
                    <a:alpha val="40000"/>
                  </a:prstClr>
                </a:outerShdw>
              </a:effectLst>
              <a:latin typeface="Trebuchet MS" pitchFamily="34" charset="0"/>
            </a:endParaRPr>
          </a:p>
          <a:p>
            <a:pPr algn="ctr" defTabSz="822714" fontAlgn="auto">
              <a:lnSpc>
                <a:spcPct val="90000"/>
              </a:lnSpc>
              <a:spcBef>
                <a:spcPts val="0"/>
              </a:spcBef>
              <a:spcAft>
                <a:spcPts val="0"/>
              </a:spcAft>
              <a:defRPr/>
            </a:pPr>
            <a:endParaRPr lang="en-US" sz="900" b="1" kern="0" dirty="0">
              <a:solidFill>
                <a:srgbClr val="FFFFFF"/>
              </a:solidFill>
              <a:effectLst>
                <a:outerShdw blurRad="50800" dist="38100" dir="2700000" algn="tl" rotWithShape="0">
                  <a:prstClr val="black">
                    <a:alpha val="40000"/>
                  </a:prstClr>
                </a:outerShdw>
              </a:effectLst>
              <a:latin typeface="Trebuchet MS" pitchFamily="34" charset="0"/>
            </a:endParaRPr>
          </a:p>
          <a:p>
            <a:pPr algn="ctr" defTabSz="822714" fontAlgn="auto">
              <a:lnSpc>
                <a:spcPct val="90000"/>
              </a:lnSpc>
              <a:spcBef>
                <a:spcPts val="0"/>
              </a:spcBef>
              <a:spcAft>
                <a:spcPts val="0"/>
              </a:spcAft>
              <a:defRPr/>
            </a:pPr>
            <a:endParaRPr lang="en-US" sz="900" b="1" kern="0" dirty="0">
              <a:solidFill>
                <a:srgbClr val="FFFFFF"/>
              </a:solidFill>
              <a:effectLst>
                <a:outerShdw blurRad="50800" dist="38100" dir="2700000" algn="tl" rotWithShape="0">
                  <a:prstClr val="black">
                    <a:alpha val="40000"/>
                  </a:prstClr>
                </a:outerShdw>
              </a:effectLst>
              <a:latin typeface="Trebuchet MS" pitchFamily="34" charset="0"/>
            </a:endParaRPr>
          </a:p>
        </p:txBody>
      </p:sp>
      <p:sp>
        <p:nvSpPr>
          <p:cNvPr id="15" name="Rounded Rectangle 14"/>
          <p:cNvSpPr/>
          <p:nvPr/>
        </p:nvSpPr>
        <p:spPr>
          <a:xfrm>
            <a:off x="3086841" y="1759736"/>
            <a:ext cx="1529789" cy="1419262"/>
          </a:xfrm>
          <a:prstGeom prst="roundRect">
            <a:avLst>
              <a:gd name="adj" fmla="val 0"/>
            </a:avLst>
          </a:prstGeom>
          <a:solidFill>
            <a:srgbClr val="0071C5"/>
          </a:solidFill>
          <a:ln w="9525" algn="ctr">
            <a:solidFill>
              <a:srgbClr val="00B0F0"/>
            </a:solidFill>
            <a:miter lim="800000"/>
            <a:headEnd/>
            <a:tailEnd/>
          </a:ln>
          <a:effectLst/>
        </p:spPr>
        <p:txBody>
          <a:bodyPr wrap="square" lIns="0" rIns="0" anchor="t"/>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defTabSz="822714" fontAlgn="auto">
              <a:lnSpc>
                <a:spcPct val="90000"/>
              </a:lnSpc>
              <a:spcBef>
                <a:spcPts val="0"/>
              </a:spcBef>
              <a:spcAft>
                <a:spcPts val="0"/>
              </a:spcAft>
              <a:defRPr/>
            </a:pPr>
            <a:r>
              <a:rPr lang="en-US" sz="1000" b="1" kern="0" dirty="0">
                <a:solidFill>
                  <a:srgbClr val="FFFFFF"/>
                </a:solidFill>
                <a:effectLst>
                  <a:outerShdw blurRad="50800" dist="38100" dir="2700000" algn="tl" rotWithShape="0">
                    <a:prstClr val="black">
                      <a:alpha val="40000"/>
                    </a:prstClr>
                  </a:outerShdw>
                </a:effectLst>
                <a:latin typeface="Trebuchet MS" pitchFamily="34" charset="0"/>
              </a:rPr>
              <a:t>Windows or Linux OS</a:t>
            </a:r>
          </a:p>
        </p:txBody>
      </p:sp>
      <p:sp>
        <p:nvSpPr>
          <p:cNvPr id="16" name="Rounded Rectangle 15"/>
          <p:cNvSpPr/>
          <p:nvPr/>
        </p:nvSpPr>
        <p:spPr>
          <a:xfrm>
            <a:off x="3114306" y="2943601"/>
            <a:ext cx="1423055" cy="186207"/>
          </a:xfrm>
          <a:prstGeom prst="roundRect">
            <a:avLst>
              <a:gd name="adj" fmla="val 4986"/>
            </a:avLst>
          </a:prstGeom>
          <a:solidFill>
            <a:srgbClr val="76B900"/>
          </a:solidFill>
          <a:ln w="9525" algn="ctr">
            <a:solidFill>
              <a:srgbClr val="76B900"/>
            </a:solidFill>
            <a:miter lim="800000"/>
            <a:headEnd/>
            <a:tailEnd/>
          </a:ln>
          <a:effectLst/>
        </p:spPr>
        <p:txBody>
          <a:bodyPr wrap="square" lIns="0" rIns="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defTabSz="822714" fontAlgn="auto">
              <a:lnSpc>
                <a:spcPct val="90000"/>
              </a:lnSpc>
              <a:spcBef>
                <a:spcPts val="0"/>
              </a:spcBef>
              <a:spcAft>
                <a:spcPts val="0"/>
              </a:spcAft>
              <a:defRPr/>
            </a:pPr>
            <a:r>
              <a:rPr lang="en-US" sz="1000" b="1" kern="0" dirty="0">
                <a:solidFill>
                  <a:srgbClr val="FFFFFF"/>
                </a:solidFill>
                <a:effectLst>
                  <a:outerShdw blurRad="50800" dist="38100" dir="2700000" algn="tl" rotWithShape="0">
                    <a:prstClr val="black">
                      <a:alpha val="40000"/>
                    </a:prstClr>
                  </a:outerShdw>
                </a:effectLst>
                <a:latin typeface="Trebuchet MS" pitchFamily="34" charset="0"/>
              </a:rPr>
              <a:t>NVIDIA Quadro Driver</a:t>
            </a:r>
          </a:p>
        </p:txBody>
      </p:sp>
      <p:sp>
        <p:nvSpPr>
          <p:cNvPr id="17" name="Rounded Rectangle 16"/>
          <p:cNvSpPr/>
          <p:nvPr/>
        </p:nvSpPr>
        <p:spPr>
          <a:xfrm>
            <a:off x="3117930" y="1944635"/>
            <a:ext cx="1419430" cy="936267"/>
          </a:xfrm>
          <a:prstGeom prst="roundRect">
            <a:avLst>
              <a:gd name="adj" fmla="val 0"/>
            </a:avLst>
          </a:prstGeom>
          <a:noFill/>
          <a:ln w="9525" algn="ctr">
            <a:noFill/>
            <a:miter lim="800000"/>
            <a:headEnd/>
            <a:tailEnd/>
          </a:ln>
          <a:effectLst/>
        </p:spPr>
        <p:txBody>
          <a:bodyPr wrap="square"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defTabSz="822714" fontAlgn="auto">
              <a:lnSpc>
                <a:spcPct val="90000"/>
              </a:lnSpc>
              <a:spcBef>
                <a:spcPts val="0"/>
              </a:spcBef>
              <a:spcAft>
                <a:spcPts val="0"/>
              </a:spcAft>
              <a:defRPr/>
            </a:pPr>
            <a:endParaRPr lang="en-US" sz="1000" b="1" kern="0" dirty="0">
              <a:solidFill>
                <a:srgbClr val="FFFFFF"/>
              </a:solidFill>
              <a:effectLst>
                <a:outerShdw blurRad="50800" dist="38100" dir="2700000" algn="tl" rotWithShape="0">
                  <a:prstClr val="black">
                    <a:alpha val="40000"/>
                  </a:prstClr>
                </a:outerShdw>
              </a:effectLst>
              <a:latin typeface="Trebuchet MS" pitchFamily="34" charset="0"/>
            </a:endParaRPr>
          </a:p>
          <a:p>
            <a:pPr algn="ctr" defTabSz="822714" fontAlgn="auto">
              <a:lnSpc>
                <a:spcPct val="90000"/>
              </a:lnSpc>
              <a:spcBef>
                <a:spcPts val="0"/>
              </a:spcBef>
              <a:spcAft>
                <a:spcPts val="0"/>
              </a:spcAft>
              <a:defRPr/>
            </a:pPr>
            <a:endParaRPr lang="en-US" sz="1000" b="1" kern="0" dirty="0">
              <a:solidFill>
                <a:srgbClr val="FFFFFF"/>
              </a:solidFill>
              <a:effectLst>
                <a:outerShdw blurRad="50800" dist="38100" dir="2700000" algn="tl" rotWithShape="0">
                  <a:prstClr val="black">
                    <a:alpha val="40000"/>
                  </a:prstClr>
                </a:outerShdw>
              </a:effectLst>
              <a:latin typeface="Trebuchet MS" pitchFamily="34" charset="0"/>
            </a:endParaRPr>
          </a:p>
          <a:p>
            <a:pPr algn="ctr" defTabSz="822714" fontAlgn="auto">
              <a:lnSpc>
                <a:spcPct val="90000"/>
              </a:lnSpc>
              <a:spcBef>
                <a:spcPts val="0"/>
              </a:spcBef>
              <a:spcAft>
                <a:spcPts val="0"/>
              </a:spcAft>
              <a:defRPr/>
            </a:pPr>
            <a:endParaRPr lang="en-US" sz="1000" b="1" kern="0" dirty="0">
              <a:solidFill>
                <a:srgbClr val="FFFFFF"/>
              </a:solidFill>
              <a:effectLst>
                <a:outerShdw blurRad="50800" dist="38100" dir="2700000" algn="tl" rotWithShape="0">
                  <a:prstClr val="black">
                    <a:alpha val="40000"/>
                  </a:prstClr>
                </a:outerShdw>
              </a:effectLst>
              <a:latin typeface="Trebuchet MS" pitchFamily="34" charset="0"/>
            </a:endParaRPr>
          </a:p>
        </p:txBody>
      </p:sp>
      <p:grpSp>
        <p:nvGrpSpPr>
          <p:cNvPr id="3" name="Group 2"/>
          <p:cNvGrpSpPr/>
          <p:nvPr/>
        </p:nvGrpSpPr>
        <p:grpSpPr>
          <a:xfrm>
            <a:off x="1488326" y="2153819"/>
            <a:ext cx="1294202" cy="534530"/>
            <a:chOff x="1984434" y="2895797"/>
            <a:chExt cx="1725603" cy="712706"/>
          </a:xfrm>
        </p:grpSpPr>
        <p:pic>
          <p:nvPicPr>
            <p:cNvPr id="19" name="Picture 8" descr="http://cdn2.cybernetnews.com/wp-content/uploads/2009/09/Outlook.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984434" y="2907708"/>
              <a:ext cx="306924" cy="30692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0" name="Picture 4" descr="https://cdn1.vox-cdn.com/uploads/chorus_asset/file/3665120/Microsoft_Edge_logo.svg.0.png"/>
            <p:cNvPicPr>
              <a:picLocks noChangeAspect="1" noChangeArrowheads="1"/>
            </p:cNvPicPr>
            <p:nvPr/>
          </p:nvPicPr>
          <p:blipFill>
            <a:blip r:embed="rId7"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2212315" y="3290930"/>
              <a:ext cx="293382" cy="31757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http://formyedu.com/wp-content/uploads/2015/07/autocad-logo.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346590" y="2895797"/>
              <a:ext cx="1167269" cy="38110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https://upload.wikimedia.org/wikipedia/commons/d/dd/CATIA_Logotype_RGB_Blue.png"/>
            <p:cNvPicPr>
              <a:picLocks noChangeAspect="1" noChangeArrowheads="1"/>
            </p:cNvPicPr>
            <p:nvPr/>
          </p:nvPicPr>
          <p:blipFill rotWithShape="1">
            <a:blip r:embed="rId9" cstate="email">
              <a:lum bright="70000" contrast="-70000"/>
              <a:extLst>
                <a:ext uri="{28A0092B-C50C-407E-A947-70E740481C1C}">
                  <a14:useLocalDpi xmlns:a14="http://schemas.microsoft.com/office/drawing/2010/main"/>
                </a:ext>
              </a:extLst>
            </a:blip>
            <a:srcRect/>
            <a:stretch/>
          </p:blipFill>
          <p:spPr bwMode="auto">
            <a:xfrm>
              <a:off x="2701875" y="3251405"/>
              <a:ext cx="1008162" cy="30683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0" name="Group 79"/>
          <p:cNvGrpSpPr/>
          <p:nvPr/>
        </p:nvGrpSpPr>
        <p:grpSpPr>
          <a:xfrm>
            <a:off x="3208371" y="2162753"/>
            <a:ext cx="1162979" cy="504310"/>
            <a:chOff x="4277828" y="2847031"/>
            <a:chExt cx="1550638" cy="672413"/>
          </a:xfrm>
        </p:grpSpPr>
        <p:pic>
          <p:nvPicPr>
            <p:cNvPr id="18" name="Picture 8" descr="http://cdn2.cybernetnews.com/wp-content/uploads/2009/09/Outlook.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277828" y="2873678"/>
              <a:ext cx="306924" cy="30692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3" name="Picture 2" descr="https://s.graphiq.com/sites/default/files/2678/media/images/t2/Maya_587300_i0.pn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4463768" y="3278717"/>
              <a:ext cx="1039500" cy="24072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4" descr="https://upload.wikimedia.org/wikipedia/commons/d/d8/Adobe_Illustrator_Icon_CS6.png"/>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4671213" y="2847031"/>
              <a:ext cx="355600" cy="3556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6" descr="http://aaronlinsdau.com/wp-content/uploads/2014/06/Photoshop-CC-logo.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5072039" y="2847031"/>
              <a:ext cx="355600" cy="3556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8" descr="https://upload.wikimedia.org/wikipedia/commons/archive/1/10/20120826091359!Adobe_InDesign_icon.png"/>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5472866" y="2847031"/>
              <a:ext cx="355600" cy="355600"/>
            </a:xfrm>
            <a:prstGeom prst="rect">
              <a:avLst/>
            </a:prstGeom>
            <a:noFill/>
            <a:extLst>
              <a:ext uri="{909E8E84-426E-40DD-AFC4-6F175D3DCCD1}">
                <a14:hiddenFill xmlns:a14="http://schemas.microsoft.com/office/drawing/2010/main">
                  <a:solidFill>
                    <a:srgbClr val="FFFFFF"/>
                  </a:solidFill>
                </a14:hiddenFill>
              </a:ext>
            </a:extLst>
          </p:spPr>
        </p:pic>
      </p:grpSp>
      <p:pic>
        <p:nvPicPr>
          <p:cNvPr id="28" name="Picture 27" descr="U:\NVIDIA\Remoting &amp; Virtualization\Monterey\Key Visuals\GRID_K2-3qtr.png"/>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4608642" y="4388673"/>
            <a:ext cx="707393" cy="506872"/>
          </a:xfrm>
          <a:prstGeom prst="rect">
            <a:avLst/>
          </a:prstGeom>
          <a:noFill/>
          <a:effectLst>
            <a:outerShdw blurRad="127000" sx="102000" sy="102000" algn="ctr" rotWithShape="0">
              <a:prstClr val="black">
                <a:alpha val="89000"/>
              </a:prstClr>
            </a:outerShdw>
          </a:effectLst>
          <a:extLst>
            <a:ext uri="{909E8E84-426E-40DD-AFC4-6F175D3DCCD1}">
              <a14:hiddenFill xmlns:a14="http://schemas.microsoft.com/office/drawing/2010/main">
                <a:solidFill>
                  <a:srgbClr val="FFFFFF"/>
                </a:solidFill>
              </a14:hiddenFill>
            </a:ext>
          </a:extLst>
        </p:spPr>
      </p:pic>
      <p:pic>
        <p:nvPicPr>
          <p:cNvPr id="29" name="Picture 28" descr="U:\NVIDIA\Remoting &amp; Virtualization\Monterey\Key Visuals\GRID_K2-3qtr.png"/>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5088104" y="4352422"/>
            <a:ext cx="757983" cy="543122"/>
          </a:xfrm>
          <a:prstGeom prst="rect">
            <a:avLst/>
          </a:prstGeom>
          <a:noFill/>
          <a:effectLst>
            <a:outerShdw blurRad="127000" sx="102000" sy="102000" algn="ctr" rotWithShape="0">
              <a:prstClr val="black">
                <a:alpha val="89000"/>
              </a:prstClr>
            </a:outerShdw>
          </a:effectLst>
          <a:extLst>
            <a:ext uri="{909E8E84-426E-40DD-AFC4-6F175D3DCCD1}">
              <a14:hiddenFill xmlns:a14="http://schemas.microsoft.com/office/drawing/2010/main">
                <a:solidFill>
                  <a:srgbClr val="FFFFFF"/>
                </a:solidFill>
              </a14:hiddenFill>
            </a:ext>
          </a:extLst>
        </p:spPr>
      </p:pic>
      <p:sp>
        <p:nvSpPr>
          <p:cNvPr id="30" name="Rounded Rectangle 29"/>
          <p:cNvSpPr/>
          <p:nvPr/>
        </p:nvSpPr>
        <p:spPr>
          <a:xfrm>
            <a:off x="1267497" y="4148710"/>
            <a:ext cx="6829919" cy="230543"/>
          </a:xfrm>
          <a:prstGeom prst="roundRect">
            <a:avLst>
              <a:gd name="adj" fmla="val 4986"/>
            </a:avLst>
          </a:prstGeom>
          <a:solidFill>
            <a:srgbClr val="505050"/>
          </a:solidFill>
          <a:ln w="12700" algn="ctr">
            <a:solidFill>
              <a:srgbClr val="808080">
                <a:alpha val="49000"/>
              </a:srgbClr>
            </a:solidFill>
            <a:miter lim="800000"/>
            <a:headEnd/>
            <a:tailEnd/>
          </a:ln>
          <a:effectLst/>
        </p:spPr>
        <p:txBody>
          <a:bodyPr wrap="square" lIns="68580" tIns="34290" rIns="68580" bIns="34290" anchor="t" anchorCtr="0"/>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defTabSz="822714" fontAlgn="auto">
              <a:lnSpc>
                <a:spcPct val="90000"/>
              </a:lnSpc>
              <a:spcBef>
                <a:spcPts val="0"/>
              </a:spcBef>
              <a:spcAft>
                <a:spcPts val="0"/>
              </a:spcAft>
              <a:defRPr/>
            </a:pPr>
            <a:r>
              <a:rPr lang="en-US" sz="1050" b="1" kern="0" dirty="0">
                <a:solidFill>
                  <a:srgbClr val="FFFFFF"/>
                </a:solidFill>
                <a:effectLst>
                  <a:outerShdw blurRad="50800" dist="38100" dir="2700000" algn="tl" rotWithShape="0">
                    <a:prstClr val="black">
                      <a:alpha val="40000"/>
                    </a:prstClr>
                  </a:outerShdw>
                </a:effectLst>
                <a:latin typeface="Trebuchet MS" pitchFamily="34" charset="0"/>
              </a:rPr>
              <a:t>Hypervisor</a:t>
            </a:r>
          </a:p>
        </p:txBody>
      </p:sp>
      <p:sp>
        <p:nvSpPr>
          <p:cNvPr id="31" name="Rounded Rectangle 30"/>
          <p:cNvSpPr/>
          <p:nvPr/>
        </p:nvSpPr>
        <p:spPr>
          <a:xfrm>
            <a:off x="1302683" y="3875460"/>
            <a:ext cx="1626620" cy="229938"/>
          </a:xfrm>
          <a:prstGeom prst="roundRect">
            <a:avLst>
              <a:gd name="adj" fmla="val 4986"/>
            </a:avLst>
          </a:prstGeom>
          <a:solidFill>
            <a:srgbClr val="76B900"/>
          </a:solidFill>
          <a:ln w="9525" algn="ctr">
            <a:solidFill>
              <a:srgbClr val="76B900"/>
            </a:solidFill>
            <a:miter lim="800000"/>
            <a:headEnd/>
            <a:tailEnd/>
          </a:ln>
          <a:effectLst/>
        </p:spPr>
        <p:txBody>
          <a:bodyPr wrap="square" lIns="0" rIns="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defTabSz="822714" fontAlgn="auto">
              <a:lnSpc>
                <a:spcPct val="90000"/>
              </a:lnSpc>
              <a:spcBef>
                <a:spcPts val="0"/>
              </a:spcBef>
              <a:spcAft>
                <a:spcPts val="0"/>
              </a:spcAft>
              <a:defRPr/>
            </a:pPr>
            <a:r>
              <a:rPr lang="en-US" sz="1000" b="1" kern="0" dirty="0">
                <a:solidFill>
                  <a:srgbClr val="FFFFFF"/>
                </a:solidFill>
                <a:effectLst>
                  <a:outerShdw blurRad="50800" dist="38100" dir="2700000" algn="tl" rotWithShape="0">
                    <a:prstClr val="black">
                      <a:alpha val="40000"/>
                    </a:prstClr>
                  </a:outerShdw>
                </a:effectLst>
                <a:latin typeface="Trebuchet MS" pitchFamily="34" charset="0"/>
              </a:rPr>
              <a:t>vGPU</a:t>
            </a:r>
          </a:p>
        </p:txBody>
      </p:sp>
      <p:sp>
        <p:nvSpPr>
          <p:cNvPr id="32" name="Rounded Rectangle 31"/>
          <p:cNvSpPr/>
          <p:nvPr/>
        </p:nvSpPr>
        <p:spPr>
          <a:xfrm>
            <a:off x="3017144" y="3875460"/>
            <a:ext cx="1626620" cy="229938"/>
          </a:xfrm>
          <a:prstGeom prst="roundRect">
            <a:avLst>
              <a:gd name="adj" fmla="val 4986"/>
            </a:avLst>
          </a:prstGeom>
          <a:solidFill>
            <a:srgbClr val="76B900"/>
          </a:solidFill>
          <a:ln w="9525" algn="ctr">
            <a:solidFill>
              <a:srgbClr val="76B900"/>
            </a:solidFill>
            <a:miter lim="800000"/>
            <a:headEnd/>
            <a:tailEnd/>
          </a:ln>
          <a:effectLst/>
        </p:spPr>
        <p:txBody>
          <a:bodyPr wrap="square" lIns="0" rIns="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defTabSz="822714" fontAlgn="auto">
              <a:lnSpc>
                <a:spcPct val="90000"/>
              </a:lnSpc>
              <a:spcBef>
                <a:spcPts val="0"/>
              </a:spcBef>
              <a:spcAft>
                <a:spcPts val="0"/>
              </a:spcAft>
              <a:defRPr/>
            </a:pPr>
            <a:r>
              <a:rPr lang="en-US" sz="1000" b="1" kern="0" dirty="0">
                <a:solidFill>
                  <a:srgbClr val="FFFFFF"/>
                </a:solidFill>
                <a:effectLst>
                  <a:outerShdw blurRad="50800" dist="38100" dir="2700000" algn="tl" rotWithShape="0">
                    <a:prstClr val="black">
                      <a:alpha val="40000"/>
                    </a:prstClr>
                  </a:outerShdw>
                </a:effectLst>
                <a:latin typeface="Trebuchet MS" pitchFamily="34" charset="0"/>
              </a:rPr>
              <a:t>vGPU</a:t>
            </a:r>
          </a:p>
        </p:txBody>
      </p:sp>
      <p:sp>
        <p:nvSpPr>
          <p:cNvPr id="33" name="Rounded Rectangle 32"/>
          <p:cNvSpPr/>
          <p:nvPr/>
        </p:nvSpPr>
        <p:spPr>
          <a:xfrm>
            <a:off x="1393575" y="3284159"/>
            <a:ext cx="1442051" cy="248045"/>
          </a:xfrm>
          <a:prstGeom prst="roundRect">
            <a:avLst>
              <a:gd name="adj" fmla="val 4986"/>
            </a:avLst>
          </a:prstGeom>
          <a:solidFill>
            <a:srgbClr val="76B900"/>
          </a:solidFill>
          <a:ln w="9525" algn="ctr">
            <a:solidFill>
              <a:srgbClr val="76B900"/>
            </a:solidFill>
            <a:miter lim="800000"/>
            <a:headEnd/>
            <a:tailEnd/>
          </a:ln>
          <a:effectLst/>
        </p:spPr>
        <p:txBody>
          <a:bodyPr wrap="square" lIns="0" rIns="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defTabSz="822714" fontAlgn="auto">
              <a:lnSpc>
                <a:spcPct val="90000"/>
              </a:lnSpc>
              <a:spcBef>
                <a:spcPts val="0"/>
              </a:spcBef>
              <a:spcAft>
                <a:spcPts val="0"/>
              </a:spcAft>
              <a:defRPr/>
            </a:pPr>
            <a:r>
              <a:rPr lang="en-US" sz="1000" b="1" kern="0" dirty="0">
                <a:solidFill>
                  <a:srgbClr val="FFFFFF"/>
                </a:solidFill>
                <a:effectLst>
                  <a:outerShdw blurRad="50800" dist="38100" dir="2700000" algn="tl" rotWithShape="0">
                    <a:prstClr val="black">
                      <a:alpha val="40000"/>
                    </a:prstClr>
                  </a:outerShdw>
                </a:effectLst>
                <a:latin typeface="Trebuchet MS" pitchFamily="34" charset="0"/>
              </a:rPr>
              <a:t>Quadro </a:t>
            </a:r>
            <a:r>
              <a:rPr lang="en-US" sz="1000" b="1" kern="0" dirty="0" err="1">
                <a:solidFill>
                  <a:srgbClr val="FFFFFF"/>
                </a:solidFill>
                <a:effectLst>
                  <a:outerShdw blurRad="50800" dist="38100" dir="2700000" algn="tl" rotWithShape="0">
                    <a:prstClr val="black">
                      <a:alpha val="40000"/>
                    </a:prstClr>
                  </a:outerShdw>
                </a:effectLst>
                <a:latin typeface="Trebuchet MS" pitchFamily="34" charset="0"/>
              </a:rPr>
              <a:t>vDWS</a:t>
            </a:r>
            <a:r>
              <a:rPr lang="en-US" sz="1000" b="1" kern="0" dirty="0">
                <a:solidFill>
                  <a:srgbClr val="FFFFFF"/>
                </a:solidFill>
                <a:effectLst>
                  <a:outerShdw blurRad="50800" dist="38100" dir="2700000" algn="tl" rotWithShape="0">
                    <a:prstClr val="black">
                      <a:alpha val="40000"/>
                    </a:prstClr>
                  </a:outerShdw>
                </a:effectLst>
                <a:latin typeface="Trebuchet MS" pitchFamily="34" charset="0"/>
              </a:rPr>
              <a:t> Profile</a:t>
            </a:r>
          </a:p>
        </p:txBody>
      </p:sp>
      <p:sp>
        <p:nvSpPr>
          <p:cNvPr id="34" name="Rounded Rectangle 33"/>
          <p:cNvSpPr/>
          <p:nvPr/>
        </p:nvSpPr>
        <p:spPr>
          <a:xfrm>
            <a:off x="3106620" y="3268812"/>
            <a:ext cx="1442051" cy="248045"/>
          </a:xfrm>
          <a:prstGeom prst="roundRect">
            <a:avLst>
              <a:gd name="adj" fmla="val 4986"/>
            </a:avLst>
          </a:prstGeom>
          <a:solidFill>
            <a:srgbClr val="76B900"/>
          </a:solidFill>
          <a:ln w="9525" algn="ctr">
            <a:solidFill>
              <a:srgbClr val="76B900"/>
            </a:solidFill>
            <a:miter lim="800000"/>
            <a:headEnd/>
            <a:tailEnd/>
          </a:ln>
          <a:effectLst/>
        </p:spPr>
        <p:txBody>
          <a:bodyPr wrap="square" lIns="0" rIns="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defTabSz="822714" fontAlgn="auto">
              <a:lnSpc>
                <a:spcPct val="90000"/>
              </a:lnSpc>
              <a:spcBef>
                <a:spcPts val="0"/>
              </a:spcBef>
              <a:spcAft>
                <a:spcPts val="0"/>
              </a:spcAft>
              <a:defRPr/>
            </a:pPr>
            <a:r>
              <a:rPr lang="en-US" sz="1000" b="1" kern="0" dirty="0">
                <a:solidFill>
                  <a:srgbClr val="FFFFFF"/>
                </a:solidFill>
                <a:effectLst>
                  <a:outerShdw blurRad="50800" dist="38100" dir="2700000" algn="tl" rotWithShape="0">
                    <a:prstClr val="black">
                      <a:alpha val="40000"/>
                    </a:prstClr>
                  </a:outerShdw>
                </a:effectLst>
                <a:latin typeface="Trebuchet MS" pitchFamily="34" charset="0"/>
              </a:rPr>
              <a:t>Quadro </a:t>
            </a:r>
            <a:r>
              <a:rPr lang="en-US" sz="1000" b="1" kern="0" dirty="0" err="1">
                <a:solidFill>
                  <a:srgbClr val="FFFFFF"/>
                </a:solidFill>
                <a:effectLst>
                  <a:outerShdw blurRad="50800" dist="38100" dir="2700000" algn="tl" rotWithShape="0">
                    <a:prstClr val="black">
                      <a:alpha val="40000"/>
                    </a:prstClr>
                  </a:outerShdw>
                </a:effectLst>
                <a:latin typeface="Trebuchet MS" pitchFamily="34" charset="0"/>
              </a:rPr>
              <a:t>vDWS</a:t>
            </a:r>
            <a:r>
              <a:rPr lang="en-US" sz="1000" b="1" kern="0" dirty="0">
                <a:solidFill>
                  <a:srgbClr val="FFFFFF"/>
                </a:solidFill>
                <a:effectLst>
                  <a:outerShdw blurRad="50800" dist="38100" dir="2700000" algn="tl" rotWithShape="0">
                    <a:prstClr val="black">
                      <a:alpha val="40000"/>
                    </a:prstClr>
                  </a:outerShdw>
                </a:effectLst>
                <a:latin typeface="Trebuchet MS" pitchFamily="34" charset="0"/>
              </a:rPr>
              <a:t> Profile</a:t>
            </a:r>
          </a:p>
        </p:txBody>
      </p:sp>
      <p:grpSp>
        <p:nvGrpSpPr>
          <p:cNvPr id="35" name="Group 34">
            <a:extLst>
              <a:ext uri="{FF2B5EF4-FFF2-40B4-BE49-F238E27FC236}">
                <a16:creationId xmlns:a16="http://schemas.microsoft.com/office/drawing/2014/main" id="{DB7016D3-4164-47DD-B116-C6606E9CC508}"/>
              </a:ext>
            </a:extLst>
          </p:cNvPr>
          <p:cNvGrpSpPr/>
          <p:nvPr/>
        </p:nvGrpSpPr>
        <p:grpSpPr>
          <a:xfrm>
            <a:off x="6938294" y="809398"/>
            <a:ext cx="678420" cy="678419"/>
            <a:chOff x="1124445" y="1289269"/>
            <a:chExt cx="1828800" cy="1828800"/>
          </a:xfrm>
        </p:grpSpPr>
        <p:sp>
          <p:nvSpPr>
            <p:cNvPr id="36" name="Rectangle 35">
              <a:extLst>
                <a:ext uri="{FF2B5EF4-FFF2-40B4-BE49-F238E27FC236}">
                  <a16:creationId xmlns:a16="http://schemas.microsoft.com/office/drawing/2014/main" id="{CBDDAD52-2A6D-4D65-9677-C2762C3F2631}"/>
                </a:ext>
              </a:extLst>
            </p:cNvPr>
            <p:cNvSpPr/>
            <p:nvPr/>
          </p:nvSpPr>
          <p:spPr>
            <a:xfrm>
              <a:off x="1124445" y="1289269"/>
              <a:ext cx="1828800" cy="1828800"/>
            </a:xfrm>
            <a:prstGeom prst="rect">
              <a:avLst/>
            </a:prstGeom>
            <a:solidFill>
              <a:srgbClr val="76B900"/>
            </a:solidFill>
            <a:ln w="25400" cap="flat" cmpd="sng" algn="ctr">
              <a:noFill/>
              <a:prstDash val="solid"/>
            </a:ln>
            <a:effectLst/>
          </p:spPr>
          <p:txBody>
            <a:bodyPr rtlCol="0" anchor="ctr"/>
            <a:lstStyle/>
            <a:p>
              <a:pPr algn="ctr" defTabSz="685800" fontAlgn="auto">
                <a:spcBef>
                  <a:spcPts val="0"/>
                </a:spcBef>
                <a:spcAft>
                  <a:spcPts val="0"/>
                </a:spcAft>
                <a:defRPr/>
              </a:pPr>
              <a:endParaRPr lang="en-US" sz="1500" kern="0">
                <a:solidFill>
                  <a:srgbClr val="FFFFFF"/>
                </a:solidFill>
                <a:latin typeface="Trebuchet MS"/>
              </a:endParaRPr>
            </a:p>
          </p:txBody>
        </p:sp>
        <p:pic>
          <p:nvPicPr>
            <p:cNvPr id="37" name="Picture 36">
              <a:extLst>
                <a:ext uri="{FF2B5EF4-FFF2-40B4-BE49-F238E27FC236}">
                  <a16:creationId xmlns:a16="http://schemas.microsoft.com/office/drawing/2014/main" id="{27281546-9D7B-46F2-B5B8-F0A0BF246902}"/>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404780" y="1324259"/>
              <a:ext cx="1267720" cy="1786904"/>
            </a:xfrm>
            <a:prstGeom prst="rect">
              <a:avLst/>
            </a:prstGeom>
          </p:spPr>
        </p:pic>
      </p:grpSp>
      <p:grpSp>
        <p:nvGrpSpPr>
          <p:cNvPr id="38" name="Group 37">
            <a:extLst>
              <a:ext uri="{FF2B5EF4-FFF2-40B4-BE49-F238E27FC236}">
                <a16:creationId xmlns:a16="http://schemas.microsoft.com/office/drawing/2014/main" id="{2E23F495-2F55-4BA8-A0DC-8BEDB602B137}"/>
              </a:ext>
            </a:extLst>
          </p:cNvPr>
          <p:cNvGrpSpPr/>
          <p:nvPr/>
        </p:nvGrpSpPr>
        <p:grpSpPr>
          <a:xfrm>
            <a:off x="5268200" y="811802"/>
            <a:ext cx="678420" cy="678419"/>
            <a:chOff x="5131249" y="2177920"/>
            <a:chExt cx="814104" cy="814103"/>
          </a:xfrm>
        </p:grpSpPr>
        <p:sp>
          <p:nvSpPr>
            <p:cNvPr id="39" name="Rectangle 38">
              <a:extLst>
                <a:ext uri="{FF2B5EF4-FFF2-40B4-BE49-F238E27FC236}">
                  <a16:creationId xmlns:a16="http://schemas.microsoft.com/office/drawing/2014/main" id="{974B16B5-750C-4DD3-8C32-4CD3D3851F9A}"/>
                </a:ext>
              </a:extLst>
            </p:cNvPr>
            <p:cNvSpPr/>
            <p:nvPr/>
          </p:nvSpPr>
          <p:spPr>
            <a:xfrm>
              <a:off x="5131249" y="2177920"/>
              <a:ext cx="814104" cy="814103"/>
            </a:xfrm>
            <a:prstGeom prst="rect">
              <a:avLst/>
            </a:prstGeom>
            <a:solidFill>
              <a:srgbClr val="76B900"/>
            </a:solidFill>
            <a:ln w="25400" cap="flat" cmpd="sng" algn="ctr">
              <a:noFill/>
              <a:prstDash val="solid"/>
            </a:ln>
            <a:effectLst/>
          </p:spPr>
          <p:txBody>
            <a:bodyPr rtlCol="0" anchor="ctr"/>
            <a:lstStyle/>
            <a:p>
              <a:pPr algn="ctr" defTabSz="685800" fontAlgn="auto">
                <a:spcBef>
                  <a:spcPts val="0"/>
                </a:spcBef>
                <a:spcAft>
                  <a:spcPts val="0"/>
                </a:spcAft>
                <a:defRPr/>
              </a:pPr>
              <a:endParaRPr lang="en-US" sz="1500" kern="0">
                <a:solidFill>
                  <a:srgbClr val="FFFFFF"/>
                </a:solidFill>
                <a:latin typeface="Trebuchet MS"/>
              </a:endParaRPr>
            </a:p>
          </p:txBody>
        </p:sp>
        <p:pic>
          <p:nvPicPr>
            <p:cNvPr id="40" name="Picture 39">
              <a:extLst>
                <a:ext uri="{FF2B5EF4-FFF2-40B4-BE49-F238E27FC236}">
                  <a16:creationId xmlns:a16="http://schemas.microsoft.com/office/drawing/2014/main" id="{571CAFC4-69CE-443B-8A8E-FC5C59C24CA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267108" y="2223980"/>
              <a:ext cx="538028" cy="758373"/>
            </a:xfrm>
            <a:prstGeom prst="rect">
              <a:avLst/>
            </a:prstGeom>
          </p:spPr>
        </p:pic>
      </p:grpSp>
      <p:sp>
        <p:nvSpPr>
          <p:cNvPr id="41" name="Rounded Rectangle 110">
            <a:extLst>
              <a:ext uri="{FF2B5EF4-FFF2-40B4-BE49-F238E27FC236}">
                <a16:creationId xmlns:a16="http://schemas.microsoft.com/office/drawing/2014/main" id="{429732AA-9A5D-478E-92D8-D5CDCE5158E7}"/>
              </a:ext>
            </a:extLst>
          </p:cNvPr>
          <p:cNvSpPr/>
          <p:nvPr/>
        </p:nvSpPr>
        <p:spPr>
          <a:xfrm>
            <a:off x="4735688" y="1525550"/>
            <a:ext cx="1626620" cy="2091939"/>
          </a:xfrm>
          <a:prstGeom prst="roundRect">
            <a:avLst>
              <a:gd name="adj" fmla="val 0"/>
            </a:avLst>
          </a:prstGeom>
          <a:solidFill>
            <a:srgbClr val="0071C5">
              <a:lumMod val="50000"/>
            </a:srgbClr>
          </a:solidFill>
          <a:ln w="12700" algn="ctr">
            <a:solidFill>
              <a:srgbClr val="00B0F0">
                <a:alpha val="49000"/>
              </a:srgbClr>
            </a:solidFill>
            <a:miter lim="800000"/>
            <a:headEnd/>
            <a:tailEnd/>
          </a:ln>
          <a:effectLst/>
        </p:spPr>
        <p:txBody>
          <a:bodyPr wrap="square" lIns="0" tIns="34290" rIns="0" bIns="34290" anchor="t"/>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defTabSz="822714" fontAlgn="auto">
              <a:lnSpc>
                <a:spcPct val="90000"/>
              </a:lnSpc>
              <a:spcBef>
                <a:spcPts val="0"/>
              </a:spcBef>
              <a:spcAft>
                <a:spcPts val="0"/>
              </a:spcAft>
              <a:defRPr/>
            </a:pPr>
            <a:r>
              <a:rPr lang="en-US" sz="1167" b="1" kern="0" dirty="0">
                <a:solidFill>
                  <a:srgbClr val="FFFFFF"/>
                </a:solidFill>
                <a:effectLst>
                  <a:outerShdw blurRad="50800" dist="38100" dir="2700000" algn="tl" rotWithShape="0">
                    <a:prstClr val="black">
                      <a:alpha val="40000"/>
                    </a:prstClr>
                  </a:outerShdw>
                </a:effectLst>
                <a:latin typeface="Trebuchet MS" pitchFamily="34" charset="0"/>
              </a:rPr>
              <a:t>Virtual Machine</a:t>
            </a:r>
            <a:endParaRPr lang="en-US" sz="1500" b="1" kern="0" dirty="0">
              <a:solidFill>
                <a:srgbClr val="FFFFFF"/>
              </a:solidFill>
              <a:effectLst>
                <a:outerShdw blurRad="50800" dist="38100" dir="2700000" algn="tl" rotWithShape="0">
                  <a:prstClr val="black">
                    <a:alpha val="40000"/>
                  </a:prstClr>
                </a:outerShdw>
              </a:effectLst>
              <a:latin typeface="Trebuchet MS" pitchFamily="34" charset="0"/>
            </a:endParaRPr>
          </a:p>
        </p:txBody>
      </p:sp>
      <p:sp>
        <p:nvSpPr>
          <p:cNvPr id="42" name="Rounded Rectangle 111">
            <a:extLst>
              <a:ext uri="{FF2B5EF4-FFF2-40B4-BE49-F238E27FC236}">
                <a16:creationId xmlns:a16="http://schemas.microsoft.com/office/drawing/2014/main" id="{3F7F79F4-D762-457E-856C-87C28FDE0B1C}"/>
              </a:ext>
            </a:extLst>
          </p:cNvPr>
          <p:cNvSpPr/>
          <p:nvPr/>
        </p:nvSpPr>
        <p:spPr>
          <a:xfrm>
            <a:off x="4777552" y="1749408"/>
            <a:ext cx="1529789" cy="1419262"/>
          </a:xfrm>
          <a:prstGeom prst="roundRect">
            <a:avLst>
              <a:gd name="adj" fmla="val 0"/>
            </a:avLst>
          </a:prstGeom>
          <a:solidFill>
            <a:srgbClr val="0071C5"/>
          </a:solidFill>
          <a:ln w="9525" algn="ctr">
            <a:solidFill>
              <a:srgbClr val="00B0F0"/>
            </a:solidFill>
            <a:miter lim="800000"/>
            <a:headEnd/>
            <a:tailEnd/>
          </a:ln>
          <a:effectLst/>
        </p:spPr>
        <p:txBody>
          <a:bodyPr wrap="square" lIns="0" rIns="0" anchor="t"/>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defTabSz="822714" fontAlgn="auto">
              <a:lnSpc>
                <a:spcPct val="90000"/>
              </a:lnSpc>
              <a:spcBef>
                <a:spcPts val="0"/>
              </a:spcBef>
              <a:spcAft>
                <a:spcPts val="0"/>
              </a:spcAft>
              <a:defRPr/>
            </a:pPr>
            <a:r>
              <a:rPr lang="en-US" sz="1000" b="1" kern="0" dirty="0">
                <a:solidFill>
                  <a:srgbClr val="FFFFFF"/>
                </a:solidFill>
                <a:effectLst>
                  <a:outerShdw blurRad="50800" dist="38100" dir="2700000" algn="tl" rotWithShape="0">
                    <a:prstClr val="black">
                      <a:alpha val="40000"/>
                    </a:prstClr>
                  </a:outerShdw>
                </a:effectLst>
                <a:latin typeface="Trebuchet MS" pitchFamily="34" charset="0"/>
              </a:rPr>
              <a:t>Windows OS</a:t>
            </a:r>
          </a:p>
        </p:txBody>
      </p:sp>
      <p:sp>
        <p:nvSpPr>
          <p:cNvPr id="43" name="Rounded Rectangle 112">
            <a:extLst>
              <a:ext uri="{FF2B5EF4-FFF2-40B4-BE49-F238E27FC236}">
                <a16:creationId xmlns:a16="http://schemas.microsoft.com/office/drawing/2014/main" id="{A0A6B044-0746-4FF2-A394-AADC6E6665BF}"/>
              </a:ext>
            </a:extLst>
          </p:cNvPr>
          <p:cNvSpPr/>
          <p:nvPr/>
        </p:nvSpPr>
        <p:spPr>
          <a:xfrm>
            <a:off x="4832236" y="2954420"/>
            <a:ext cx="1423055" cy="186207"/>
          </a:xfrm>
          <a:prstGeom prst="roundRect">
            <a:avLst>
              <a:gd name="adj" fmla="val 4986"/>
            </a:avLst>
          </a:prstGeom>
          <a:solidFill>
            <a:srgbClr val="76B900"/>
          </a:solidFill>
          <a:ln w="9525" algn="ctr">
            <a:solidFill>
              <a:srgbClr val="76B900"/>
            </a:solidFill>
            <a:miter lim="800000"/>
            <a:headEnd/>
            <a:tailEnd/>
          </a:ln>
          <a:effectLst/>
        </p:spPr>
        <p:txBody>
          <a:bodyPr wrap="square" lIns="0" rIns="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defTabSz="822714" fontAlgn="auto">
              <a:lnSpc>
                <a:spcPct val="90000"/>
              </a:lnSpc>
              <a:spcBef>
                <a:spcPts val="0"/>
              </a:spcBef>
              <a:spcAft>
                <a:spcPts val="0"/>
              </a:spcAft>
              <a:defRPr/>
            </a:pPr>
            <a:r>
              <a:rPr lang="en-US" sz="1000" b="1" kern="0" dirty="0">
                <a:solidFill>
                  <a:srgbClr val="FFFFFF"/>
                </a:solidFill>
                <a:effectLst>
                  <a:outerShdw blurRad="50800" dist="38100" dir="2700000" algn="tl" rotWithShape="0">
                    <a:prstClr val="black">
                      <a:alpha val="40000"/>
                    </a:prstClr>
                  </a:outerShdw>
                </a:effectLst>
                <a:latin typeface="Trebuchet MS" pitchFamily="34" charset="0"/>
              </a:rPr>
              <a:t>NVIDIA Graphics Driver</a:t>
            </a:r>
          </a:p>
        </p:txBody>
      </p:sp>
      <p:sp>
        <p:nvSpPr>
          <p:cNvPr id="44" name="Rounded Rectangle 113">
            <a:extLst>
              <a:ext uri="{FF2B5EF4-FFF2-40B4-BE49-F238E27FC236}">
                <a16:creationId xmlns:a16="http://schemas.microsoft.com/office/drawing/2014/main" id="{B66C4088-7390-444B-A712-3D06B4E61471}"/>
              </a:ext>
            </a:extLst>
          </p:cNvPr>
          <p:cNvSpPr/>
          <p:nvPr/>
        </p:nvSpPr>
        <p:spPr>
          <a:xfrm>
            <a:off x="4832236" y="1956028"/>
            <a:ext cx="1442050" cy="935692"/>
          </a:xfrm>
          <a:prstGeom prst="roundRect">
            <a:avLst>
              <a:gd name="adj" fmla="val 0"/>
            </a:avLst>
          </a:prstGeom>
          <a:noFill/>
          <a:ln w="9525" algn="ctr">
            <a:noFill/>
            <a:miter lim="800000"/>
            <a:headEnd/>
            <a:tailEnd/>
          </a:ln>
          <a:effectLst/>
        </p:spPr>
        <p:txBody>
          <a:bodyPr wrap="square"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defTabSz="822714" fontAlgn="auto">
              <a:lnSpc>
                <a:spcPct val="90000"/>
              </a:lnSpc>
              <a:spcBef>
                <a:spcPts val="0"/>
              </a:spcBef>
              <a:spcAft>
                <a:spcPts val="0"/>
              </a:spcAft>
              <a:defRPr/>
            </a:pPr>
            <a:endParaRPr lang="en-US" sz="900" b="1" kern="0" dirty="0">
              <a:solidFill>
                <a:srgbClr val="FFFFFF"/>
              </a:solidFill>
              <a:effectLst>
                <a:outerShdw blurRad="50800" dist="38100" dir="2700000" algn="tl" rotWithShape="0">
                  <a:prstClr val="black">
                    <a:alpha val="40000"/>
                  </a:prstClr>
                </a:outerShdw>
              </a:effectLst>
              <a:latin typeface="Trebuchet MS" pitchFamily="34" charset="0"/>
            </a:endParaRPr>
          </a:p>
          <a:p>
            <a:pPr algn="ctr" defTabSz="822714" fontAlgn="auto">
              <a:lnSpc>
                <a:spcPct val="90000"/>
              </a:lnSpc>
              <a:spcBef>
                <a:spcPts val="0"/>
              </a:spcBef>
              <a:spcAft>
                <a:spcPts val="0"/>
              </a:spcAft>
              <a:defRPr/>
            </a:pPr>
            <a:endParaRPr lang="en-US" sz="900" b="1" kern="0" dirty="0">
              <a:solidFill>
                <a:srgbClr val="FFFFFF"/>
              </a:solidFill>
              <a:effectLst>
                <a:outerShdw blurRad="50800" dist="38100" dir="2700000" algn="tl" rotWithShape="0">
                  <a:prstClr val="black">
                    <a:alpha val="40000"/>
                  </a:prstClr>
                </a:outerShdw>
              </a:effectLst>
              <a:latin typeface="Trebuchet MS" pitchFamily="34" charset="0"/>
            </a:endParaRPr>
          </a:p>
          <a:p>
            <a:pPr algn="ctr" defTabSz="822714" fontAlgn="auto">
              <a:lnSpc>
                <a:spcPct val="90000"/>
              </a:lnSpc>
              <a:spcBef>
                <a:spcPts val="0"/>
              </a:spcBef>
              <a:spcAft>
                <a:spcPts val="0"/>
              </a:spcAft>
              <a:defRPr/>
            </a:pPr>
            <a:endParaRPr lang="en-US" sz="900" b="1" kern="0" dirty="0">
              <a:solidFill>
                <a:srgbClr val="FFFFFF"/>
              </a:solidFill>
              <a:effectLst>
                <a:outerShdw blurRad="50800" dist="38100" dir="2700000" algn="tl" rotWithShape="0">
                  <a:prstClr val="black">
                    <a:alpha val="40000"/>
                  </a:prstClr>
                </a:outerShdw>
              </a:effectLst>
              <a:latin typeface="Trebuchet MS" pitchFamily="34" charset="0"/>
            </a:endParaRPr>
          </a:p>
          <a:p>
            <a:pPr algn="ctr" defTabSz="822714" fontAlgn="auto">
              <a:lnSpc>
                <a:spcPct val="90000"/>
              </a:lnSpc>
              <a:spcBef>
                <a:spcPts val="0"/>
              </a:spcBef>
              <a:spcAft>
                <a:spcPts val="0"/>
              </a:spcAft>
              <a:defRPr/>
            </a:pPr>
            <a:endParaRPr lang="en-US" sz="900" b="1" kern="0" dirty="0">
              <a:solidFill>
                <a:srgbClr val="FFFFFF"/>
              </a:solidFill>
              <a:effectLst>
                <a:outerShdw blurRad="50800" dist="38100" dir="2700000" algn="tl" rotWithShape="0">
                  <a:prstClr val="black">
                    <a:alpha val="40000"/>
                  </a:prstClr>
                </a:outerShdw>
              </a:effectLst>
              <a:latin typeface="Trebuchet MS" pitchFamily="34" charset="0"/>
            </a:endParaRPr>
          </a:p>
        </p:txBody>
      </p:sp>
      <p:sp>
        <p:nvSpPr>
          <p:cNvPr id="45" name="Rounded Rectangle 114">
            <a:extLst>
              <a:ext uri="{FF2B5EF4-FFF2-40B4-BE49-F238E27FC236}">
                <a16:creationId xmlns:a16="http://schemas.microsoft.com/office/drawing/2014/main" id="{677F2096-05CF-41E3-A3F3-30467853EEBA}"/>
              </a:ext>
            </a:extLst>
          </p:cNvPr>
          <p:cNvSpPr/>
          <p:nvPr/>
        </p:nvSpPr>
        <p:spPr>
          <a:xfrm>
            <a:off x="6446920" y="1514732"/>
            <a:ext cx="1626620" cy="2091939"/>
          </a:xfrm>
          <a:prstGeom prst="roundRect">
            <a:avLst>
              <a:gd name="adj" fmla="val 0"/>
            </a:avLst>
          </a:prstGeom>
          <a:solidFill>
            <a:srgbClr val="0071C5">
              <a:lumMod val="50000"/>
            </a:srgbClr>
          </a:solidFill>
          <a:ln w="12700" algn="ctr">
            <a:solidFill>
              <a:srgbClr val="00B0F0">
                <a:alpha val="49000"/>
              </a:srgbClr>
            </a:solidFill>
            <a:miter lim="800000"/>
            <a:headEnd/>
            <a:tailEnd/>
          </a:ln>
          <a:effectLst/>
        </p:spPr>
        <p:txBody>
          <a:bodyPr wrap="square" lIns="0" tIns="34290" rIns="0" bIns="34290" anchor="t"/>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defTabSz="822714" fontAlgn="auto">
              <a:lnSpc>
                <a:spcPct val="90000"/>
              </a:lnSpc>
              <a:spcBef>
                <a:spcPts val="0"/>
              </a:spcBef>
              <a:spcAft>
                <a:spcPts val="0"/>
              </a:spcAft>
              <a:defRPr/>
            </a:pPr>
            <a:r>
              <a:rPr lang="en-US" sz="1167" b="1" kern="0" dirty="0">
                <a:solidFill>
                  <a:srgbClr val="FFFFFF"/>
                </a:solidFill>
                <a:effectLst>
                  <a:outerShdw blurRad="50800" dist="38100" dir="2700000" algn="tl" rotWithShape="0">
                    <a:prstClr val="black">
                      <a:alpha val="40000"/>
                    </a:prstClr>
                  </a:outerShdw>
                </a:effectLst>
                <a:latin typeface="Trebuchet MS" pitchFamily="34" charset="0"/>
              </a:rPr>
              <a:t>Virtual Machine</a:t>
            </a:r>
            <a:endParaRPr lang="en-US" sz="1500" b="1" kern="0" dirty="0">
              <a:solidFill>
                <a:srgbClr val="FFFFFF"/>
              </a:solidFill>
              <a:effectLst>
                <a:outerShdw blurRad="50800" dist="38100" dir="2700000" algn="tl" rotWithShape="0">
                  <a:prstClr val="black">
                    <a:alpha val="40000"/>
                  </a:prstClr>
                </a:outerShdw>
              </a:effectLst>
              <a:latin typeface="Trebuchet MS" pitchFamily="34" charset="0"/>
            </a:endParaRPr>
          </a:p>
        </p:txBody>
      </p:sp>
      <p:sp>
        <p:nvSpPr>
          <p:cNvPr id="46" name="Rounded Rectangle 115">
            <a:extLst>
              <a:ext uri="{FF2B5EF4-FFF2-40B4-BE49-F238E27FC236}">
                <a16:creationId xmlns:a16="http://schemas.microsoft.com/office/drawing/2014/main" id="{5EF7DE3B-5536-430B-B76F-334DACB5AAE4}"/>
              </a:ext>
            </a:extLst>
          </p:cNvPr>
          <p:cNvSpPr/>
          <p:nvPr/>
        </p:nvSpPr>
        <p:spPr>
          <a:xfrm>
            <a:off x="6491913" y="1749407"/>
            <a:ext cx="1529789" cy="1419262"/>
          </a:xfrm>
          <a:prstGeom prst="roundRect">
            <a:avLst>
              <a:gd name="adj" fmla="val 0"/>
            </a:avLst>
          </a:prstGeom>
          <a:solidFill>
            <a:srgbClr val="0071C5"/>
          </a:solidFill>
          <a:ln w="9525" algn="ctr">
            <a:solidFill>
              <a:srgbClr val="00B0F0"/>
            </a:solidFill>
            <a:miter lim="800000"/>
            <a:headEnd/>
            <a:tailEnd/>
          </a:ln>
          <a:effectLst/>
        </p:spPr>
        <p:txBody>
          <a:bodyPr wrap="square" lIns="0" rIns="0" anchor="t"/>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defTabSz="822714" fontAlgn="auto">
              <a:lnSpc>
                <a:spcPct val="90000"/>
              </a:lnSpc>
              <a:spcBef>
                <a:spcPts val="0"/>
              </a:spcBef>
              <a:spcAft>
                <a:spcPts val="0"/>
              </a:spcAft>
              <a:defRPr/>
            </a:pPr>
            <a:r>
              <a:rPr lang="en-US" sz="1000" b="1" kern="0" dirty="0">
                <a:solidFill>
                  <a:srgbClr val="FFFFFF"/>
                </a:solidFill>
                <a:effectLst>
                  <a:outerShdw blurRad="50800" dist="38100" dir="2700000" algn="tl" rotWithShape="0">
                    <a:prstClr val="black">
                      <a:alpha val="40000"/>
                    </a:prstClr>
                  </a:outerShdw>
                </a:effectLst>
                <a:latin typeface="Trebuchet MS" pitchFamily="34" charset="0"/>
              </a:rPr>
              <a:t>Windows OS</a:t>
            </a:r>
          </a:p>
        </p:txBody>
      </p:sp>
      <p:sp>
        <p:nvSpPr>
          <p:cNvPr id="47" name="Rounded Rectangle 116">
            <a:extLst>
              <a:ext uri="{FF2B5EF4-FFF2-40B4-BE49-F238E27FC236}">
                <a16:creationId xmlns:a16="http://schemas.microsoft.com/office/drawing/2014/main" id="{58529715-64B5-4405-AF1A-8B6D855A8EA5}"/>
              </a:ext>
            </a:extLst>
          </p:cNvPr>
          <p:cNvSpPr/>
          <p:nvPr/>
        </p:nvSpPr>
        <p:spPr>
          <a:xfrm>
            <a:off x="6543469" y="2943601"/>
            <a:ext cx="1423055" cy="186207"/>
          </a:xfrm>
          <a:prstGeom prst="roundRect">
            <a:avLst>
              <a:gd name="adj" fmla="val 4986"/>
            </a:avLst>
          </a:prstGeom>
          <a:solidFill>
            <a:srgbClr val="76B900"/>
          </a:solidFill>
          <a:ln w="9525" algn="ctr">
            <a:solidFill>
              <a:srgbClr val="76B900"/>
            </a:solidFill>
            <a:miter lim="800000"/>
            <a:headEnd/>
            <a:tailEnd/>
          </a:ln>
          <a:effectLst/>
        </p:spPr>
        <p:txBody>
          <a:bodyPr wrap="square" lIns="0" rIns="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defTabSz="822714" fontAlgn="auto">
              <a:lnSpc>
                <a:spcPct val="90000"/>
              </a:lnSpc>
              <a:spcBef>
                <a:spcPts val="0"/>
              </a:spcBef>
              <a:spcAft>
                <a:spcPts val="0"/>
              </a:spcAft>
              <a:defRPr/>
            </a:pPr>
            <a:r>
              <a:rPr lang="en-US" sz="1000" b="1" kern="0" dirty="0">
                <a:solidFill>
                  <a:srgbClr val="FFFFFF"/>
                </a:solidFill>
                <a:effectLst>
                  <a:outerShdw blurRad="50800" dist="38100" dir="2700000" algn="tl" rotWithShape="0">
                    <a:prstClr val="black">
                      <a:alpha val="40000"/>
                    </a:prstClr>
                  </a:outerShdw>
                </a:effectLst>
                <a:latin typeface="Trebuchet MS" pitchFamily="34" charset="0"/>
              </a:rPr>
              <a:t>NVIDIA Graphics Driver</a:t>
            </a:r>
          </a:p>
        </p:txBody>
      </p:sp>
      <p:sp>
        <p:nvSpPr>
          <p:cNvPr id="48" name="Rounded Rectangle 117">
            <a:extLst>
              <a:ext uri="{FF2B5EF4-FFF2-40B4-BE49-F238E27FC236}">
                <a16:creationId xmlns:a16="http://schemas.microsoft.com/office/drawing/2014/main" id="{6AA0AEA0-53DA-4CB2-9B55-20746004F852}"/>
              </a:ext>
            </a:extLst>
          </p:cNvPr>
          <p:cNvSpPr/>
          <p:nvPr/>
        </p:nvSpPr>
        <p:spPr>
          <a:xfrm>
            <a:off x="6547093" y="1944635"/>
            <a:ext cx="1419430" cy="936267"/>
          </a:xfrm>
          <a:prstGeom prst="roundRect">
            <a:avLst>
              <a:gd name="adj" fmla="val 0"/>
            </a:avLst>
          </a:prstGeom>
          <a:noFill/>
          <a:ln w="9525" algn="ctr">
            <a:noFill/>
            <a:miter lim="800000"/>
            <a:headEnd/>
            <a:tailEnd/>
          </a:ln>
          <a:effectLst/>
        </p:spPr>
        <p:txBody>
          <a:bodyPr wrap="square"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defTabSz="822714" fontAlgn="auto">
              <a:lnSpc>
                <a:spcPct val="90000"/>
              </a:lnSpc>
              <a:spcBef>
                <a:spcPts val="0"/>
              </a:spcBef>
              <a:spcAft>
                <a:spcPts val="0"/>
              </a:spcAft>
              <a:defRPr/>
            </a:pPr>
            <a:endParaRPr lang="en-US" sz="1000" b="1" kern="0" dirty="0">
              <a:solidFill>
                <a:srgbClr val="FFFFFF"/>
              </a:solidFill>
              <a:effectLst>
                <a:outerShdw blurRad="50800" dist="38100" dir="2700000" algn="tl" rotWithShape="0">
                  <a:prstClr val="black">
                    <a:alpha val="40000"/>
                  </a:prstClr>
                </a:outerShdw>
              </a:effectLst>
              <a:latin typeface="Trebuchet MS" pitchFamily="34" charset="0"/>
            </a:endParaRPr>
          </a:p>
          <a:p>
            <a:pPr algn="ctr" defTabSz="822714" fontAlgn="auto">
              <a:lnSpc>
                <a:spcPct val="90000"/>
              </a:lnSpc>
              <a:spcBef>
                <a:spcPts val="0"/>
              </a:spcBef>
              <a:spcAft>
                <a:spcPts val="0"/>
              </a:spcAft>
              <a:defRPr/>
            </a:pPr>
            <a:endParaRPr lang="en-US" sz="1000" b="1" kern="0" dirty="0">
              <a:solidFill>
                <a:srgbClr val="FFFFFF"/>
              </a:solidFill>
              <a:effectLst>
                <a:outerShdw blurRad="50800" dist="38100" dir="2700000" algn="tl" rotWithShape="0">
                  <a:prstClr val="black">
                    <a:alpha val="40000"/>
                  </a:prstClr>
                </a:outerShdw>
              </a:effectLst>
              <a:latin typeface="Trebuchet MS" pitchFamily="34" charset="0"/>
            </a:endParaRPr>
          </a:p>
        </p:txBody>
      </p:sp>
      <p:grpSp>
        <p:nvGrpSpPr>
          <p:cNvPr id="84" name="Group 83"/>
          <p:cNvGrpSpPr/>
          <p:nvPr/>
        </p:nvGrpSpPr>
        <p:grpSpPr>
          <a:xfrm>
            <a:off x="4878448" y="2164483"/>
            <a:ext cx="1380499" cy="587463"/>
            <a:chOff x="6504597" y="2880807"/>
            <a:chExt cx="1840665" cy="783284"/>
          </a:xfrm>
        </p:grpSpPr>
        <p:pic>
          <p:nvPicPr>
            <p:cNvPr id="53" name="Picture 52">
              <a:extLst>
                <a:ext uri="{FF2B5EF4-FFF2-40B4-BE49-F238E27FC236}">
                  <a16:creationId xmlns:a16="http://schemas.microsoft.com/office/drawing/2014/main" id="{7B898D16-4841-4951-8802-AB76C0C7815B}"/>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8023650" y="2880807"/>
              <a:ext cx="321612" cy="321612"/>
            </a:xfrm>
            <a:prstGeom prst="rect">
              <a:avLst/>
            </a:prstGeom>
            <a:effectLst/>
          </p:spPr>
        </p:pic>
        <p:pic>
          <p:nvPicPr>
            <p:cNvPr id="54" name="Picture 53">
              <a:extLst>
                <a:ext uri="{FF2B5EF4-FFF2-40B4-BE49-F238E27FC236}">
                  <a16:creationId xmlns:a16="http://schemas.microsoft.com/office/drawing/2014/main" id="{51EAA697-83D1-4617-88A9-D27FDAFB5FE9}"/>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7278325" y="2895493"/>
              <a:ext cx="306924" cy="306927"/>
            </a:xfrm>
            <a:prstGeom prst="rect">
              <a:avLst/>
            </a:prstGeom>
            <a:effectLst/>
          </p:spPr>
        </p:pic>
        <p:pic>
          <p:nvPicPr>
            <p:cNvPr id="55" name="Picture 54">
              <a:extLst>
                <a:ext uri="{FF2B5EF4-FFF2-40B4-BE49-F238E27FC236}">
                  <a16:creationId xmlns:a16="http://schemas.microsoft.com/office/drawing/2014/main" id="{1C72AC10-6C74-4C4F-BF6A-A724D396DB55}"/>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6895157" y="2895493"/>
              <a:ext cx="306924" cy="306927"/>
            </a:xfrm>
            <a:prstGeom prst="rect">
              <a:avLst/>
            </a:prstGeom>
            <a:effectLst/>
          </p:spPr>
        </p:pic>
        <p:pic>
          <p:nvPicPr>
            <p:cNvPr id="56" name="Picture 55">
              <a:extLst>
                <a:ext uri="{FF2B5EF4-FFF2-40B4-BE49-F238E27FC236}">
                  <a16:creationId xmlns:a16="http://schemas.microsoft.com/office/drawing/2014/main" id="{2A947EF5-1090-4D4C-8CA6-97AA2FEE6557}"/>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6533000" y="2895493"/>
              <a:ext cx="306924" cy="306927"/>
            </a:xfrm>
            <a:prstGeom prst="rect">
              <a:avLst/>
            </a:prstGeom>
            <a:effectLst/>
          </p:spPr>
        </p:pic>
        <p:pic>
          <p:nvPicPr>
            <p:cNvPr id="57" name="Picture 8" descr="http://cdn2.cybernetnews.com/wp-content/uploads/2009/09/Outlook.png">
              <a:extLst>
                <a:ext uri="{FF2B5EF4-FFF2-40B4-BE49-F238E27FC236}">
                  <a16:creationId xmlns:a16="http://schemas.microsoft.com/office/drawing/2014/main" id="{A11EDFA0-57DF-4936-8866-B8D1AF130DFE}"/>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640481" y="2895494"/>
              <a:ext cx="306924" cy="30692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58" name="Picture 6" descr="https://upload.wikimedia.org/wikipedia/commons/thumb/7/76/Mozilla_Firefox_logo_2013.svg/2000px-Mozilla_Firefox_logo_2013.svg.png">
              <a:extLst>
                <a:ext uri="{FF2B5EF4-FFF2-40B4-BE49-F238E27FC236}">
                  <a16:creationId xmlns:a16="http://schemas.microsoft.com/office/drawing/2014/main" id="{BCC2C0AE-08D3-4BB1-B3A5-925B53C580FD}"/>
                </a:ext>
              </a:extLst>
            </p:cNvPr>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6504597" y="3278718"/>
              <a:ext cx="363731" cy="385373"/>
            </a:xfrm>
            <a:prstGeom prst="rect">
              <a:avLst/>
            </a:prstGeom>
            <a:noFill/>
            <a:extLst>
              <a:ext uri="{909E8E84-426E-40DD-AFC4-6F175D3DCCD1}">
                <a14:hiddenFill xmlns:a14="http://schemas.microsoft.com/office/drawing/2010/main">
                  <a:solidFill>
                    <a:srgbClr val="FFFFFF"/>
                  </a:solidFill>
                </a14:hiddenFill>
              </a:ext>
            </a:extLst>
          </p:spPr>
        </p:pic>
      </p:grpSp>
      <p:sp>
        <p:nvSpPr>
          <p:cNvPr id="59" name="Rounded Rectangle 130">
            <a:extLst>
              <a:ext uri="{FF2B5EF4-FFF2-40B4-BE49-F238E27FC236}">
                <a16:creationId xmlns:a16="http://schemas.microsoft.com/office/drawing/2014/main" id="{FF3A8FEE-8800-4D61-8D2F-E6250ABAC194}"/>
              </a:ext>
            </a:extLst>
          </p:cNvPr>
          <p:cNvSpPr/>
          <p:nvPr/>
        </p:nvSpPr>
        <p:spPr>
          <a:xfrm>
            <a:off x="4731846" y="3875460"/>
            <a:ext cx="1626620" cy="229938"/>
          </a:xfrm>
          <a:prstGeom prst="roundRect">
            <a:avLst>
              <a:gd name="adj" fmla="val 4986"/>
            </a:avLst>
          </a:prstGeom>
          <a:solidFill>
            <a:srgbClr val="76B900"/>
          </a:solidFill>
          <a:ln w="9525" algn="ctr">
            <a:solidFill>
              <a:srgbClr val="76B900"/>
            </a:solidFill>
            <a:miter lim="800000"/>
            <a:headEnd/>
            <a:tailEnd/>
          </a:ln>
          <a:effectLst/>
        </p:spPr>
        <p:txBody>
          <a:bodyPr wrap="square" lIns="0" rIns="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defTabSz="822714" fontAlgn="auto">
              <a:lnSpc>
                <a:spcPct val="90000"/>
              </a:lnSpc>
              <a:spcBef>
                <a:spcPts val="0"/>
              </a:spcBef>
              <a:spcAft>
                <a:spcPts val="0"/>
              </a:spcAft>
              <a:defRPr/>
            </a:pPr>
            <a:r>
              <a:rPr lang="en-US" sz="1000" b="1" kern="0" dirty="0">
                <a:solidFill>
                  <a:srgbClr val="FFFFFF"/>
                </a:solidFill>
                <a:effectLst>
                  <a:outerShdw blurRad="50800" dist="38100" dir="2700000" algn="tl" rotWithShape="0">
                    <a:prstClr val="black">
                      <a:alpha val="40000"/>
                    </a:prstClr>
                  </a:outerShdw>
                </a:effectLst>
                <a:latin typeface="Trebuchet MS" pitchFamily="34" charset="0"/>
              </a:rPr>
              <a:t>vGPU</a:t>
            </a:r>
          </a:p>
        </p:txBody>
      </p:sp>
      <p:sp>
        <p:nvSpPr>
          <p:cNvPr id="60" name="Rounded Rectangle 131">
            <a:extLst>
              <a:ext uri="{FF2B5EF4-FFF2-40B4-BE49-F238E27FC236}">
                <a16:creationId xmlns:a16="http://schemas.microsoft.com/office/drawing/2014/main" id="{102BEA6B-B2D2-448E-A5D4-0B464EA3CA7D}"/>
              </a:ext>
            </a:extLst>
          </p:cNvPr>
          <p:cNvSpPr/>
          <p:nvPr/>
        </p:nvSpPr>
        <p:spPr>
          <a:xfrm>
            <a:off x="6446306" y="3875460"/>
            <a:ext cx="1626620" cy="229938"/>
          </a:xfrm>
          <a:prstGeom prst="roundRect">
            <a:avLst>
              <a:gd name="adj" fmla="val 4986"/>
            </a:avLst>
          </a:prstGeom>
          <a:solidFill>
            <a:srgbClr val="76B900"/>
          </a:solidFill>
          <a:ln w="9525" algn="ctr">
            <a:solidFill>
              <a:srgbClr val="76B900"/>
            </a:solidFill>
            <a:miter lim="800000"/>
            <a:headEnd/>
            <a:tailEnd/>
          </a:ln>
          <a:effectLst/>
        </p:spPr>
        <p:txBody>
          <a:bodyPr wrap="square" lIns="0" rIns="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defTabSz="822714" fontAlgn="auto">
              <a:lnSpc>
                <a:spcPct val="90000"/>
              </a:lnSpc>
              <a:spcBef>
                <a:spcPts val="0"/>
              </a:spcBef>
              <a:spcAft>
                <a:spcPts val="0"/>
              </a:spcAft>
              <a:defRPr/>
            </a:pPr>
            <a:r>
              <a:rPr lang="en-US" sz="1000" b="1" kern="0" dirty="0">
                <a:solidFill>
                  <a:srgbClr val="FFFFFF"/>
                </a:solidFill>
                <a:effectLst>
                  <a:outerShdw blurRad="50800" dist="38100" dir="2700000" algn="tl" rotWithShape="0">
                    <a:prstClr val="black">
                      <a:alpha val="40000"/>
                    </a:prstClr>
                  </a:outerShdw>
                </a:effectLst>
                <a:latin typeface="Trebuchet MS" pitchFamily="34" charset="0"/>
              </a:rPr>
              <a:t>vGPU</a:t>
            </a:r>
          </a:p>
        </p:txBody>
      </p:sp>
      <p:sp>
        <p:nvSpPr>
          <p:cNvPr id="64" name="Rounded Rectangle 71">
            <a:extLst>
              <a:ext uri="{FF2B5EF4-FFF2-40B4-BE49-F238E27FC236}">
                <a16:creationId xmlns:a16="http://schemas.microsoft.com/office/drawing/2014/main" id="{CC6F33F9-BAF3-4558-A078-BBC75FDAC10A}"/>
              </a:ext>
            </a:extLst>
          </p:cNvPr>
          <p:cNvSpPr/>
          <p:nvPr/>
        </p:nvSpPr>
        <p:spPr>
          <a:xfrm>
            <a:off x="4832236" y="3274519"/>
            <a:ext cx="1442051" cy="248045"/>
          </a:xfrm>
          <a:prstGeom prst="roundRect">
            <a:avLst>
              <a:gd name="adj" fmla="val 4986"/>
            </a:avLst>
          </a:prstGeom>
          <a:solidFill>
            <a:srgbClr val="76B900"/>
          </a:solidFill>
          <a:ln w="9525" algn="ctr">
            <a:solidFill>
              <a:srgbClr val="76B900"/>
            </a:solidFill>
            <a:miter lim="800000"/>
            <a:headEnd/>
            <a:tailEnd/>
          </a:ln>
          <a:effectLst/>
        </p:spPr>
        <p:txBody>
          <a:bodyPr wrap="square" lIns="0" rIns="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defTabSz="822714" fontAlgn="auto">
              <a:lnSpc>
                <a:spcPct val="90000"/>
              </a:lnSpc>
              <a:spcBef>
                <a:spcPts val="0"/>
              </a:spcBef>
              <a:spcAft>
                <a:spcPts val="0"/>
              </a:spcAft>
              <a:defRPr/>
            </a:pPr>
            <a:r>
              <a:rPr lang="en-US" sz="1000" b="1" kern="0" dirty="0">
                <a:solidFill>
                  <a:srgbClr val="FFFFFF"/>
                </a:solidFill>
                <a:effectLst>
                  <a:outerShdw blurRad="50800" dist="38100" dir="2700000" algn="tl" rotWithShape="0">
                    <a:prstClr val="black">
                      <a:alpha val="40000"/>
                    </a:prstClr>
                  </a:outerShdw>
                </a:effectLst>
                <a:latin typeface="Trebuchet MS" pitchFamily="34" charset="0"/>
              </a:rPr>
              <a:t>GRID </a:t>
            </a:r>
            <a:r>
              <a:rPr lang="en-US" sz="1000" b="1" kern="0" dirty="0" err="1">
                <a:solidFill>
                  <a:srgbClr val="FFFFFF"/>
                </a:solidFill>
                <a:effectLst>
                  <a:outerShdw blurRad="50800" dist="38100" dir="2700000" algn="tl" rotWithShape="0">
                    <a:prstClr val="black">
                      <a:alpha val="40000"/>
                    </a:prstClr>
                  </a:outerShdw>
                </a:effectLst>
                <a:latin typeface="Trebuchet MS" pitchFamily="34" charset="0"/>
              </a:rPr>
              <a:t>vPC</a:t>
            </a:r>
            <a:r>
              <a:rPr lang="en-US" sz="1000" b="1" kern="0" dirty="0">
                <a:solidFill>
                  <a:srgbClr val="FFFFFF"/>
                </a:solidFill>
                <a:effectLst>
                  <a:outerShdw blurRad="50800" dist="38100" dir="2700000" algn="tl" rotWithShape="0">
                    <a:prstClr val="black">
                      <a:alpha val="40000"/>
                    </a:prstClr>
                  </a:outerShdw>
                </a:effectLst>
                <a:latin typeface="Trebuchet MS" pitchFamily="34" charset="0"/>
              </a:rPr>
              <a:t> Profile</a:t>
            </a:r>
          </a:p>
        </p:txBody>
      </p:sp>
      <p:sp>
        <p:nvSpPr>
          <p:cNvPr id="65" name="Rounded Rectangle 72">
            <a:extLst>
              <a:ext uri="{FF2B5EF4-FFF2-40B4-BE49-F238E27FC236}">
                <a16:creationId xmlns:a16="http://schemas.microsoft.com/office/drawing/2014/main" id="{61A2AB38-B674-4F1E-94C8-79263B394A30}"/>
              </a:ext>
            </a:extLst>
          </p:cNvPr>
          <p:cNvSpPr/>
          <p:nvPr/>
        </p:nvSpPr>
        <p:spPr>
          <a:xfrm>
            <a:off x="6546963" y="3262506"/>
            <a:ext cx="1442051" cy="248045"/>
          </a:xfrm>
          <a:prstGeom prst="roundRect">
            <a:avLst>
              <a:gd name="adj" fmla="val 4986"/>
            </a:avLst>
          </a:prstGeom>
          <a:solidFill>
            <a:srgbClr val="76B900"/>
          </a:solidFill>
          <a:ln w="9525" algn="ctr">
            <a:solidFill>
              <a:srgbClr val="76B900"/>
            </a:solidFill>
            <a:miter lim="800000"/>
            <a:headEnd/>
            <a:tailEnd/>
          </a:ln>
          <a:effectLst/>
        </p:spPr>
        <p:txBody>
          <a:bodyPr wrap="square" lIns="0" rIns="0"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defTabSz="822714" fontAlgn="auto">
              <a:lnSpc>
                <a:spcPct val="90000"/>
              </a:lnSpc>
              <a:spcBef>
                <a:spcPts val="0"/>
              </a:spcBef>
              <a:spcAft>
                <a:spcPts val="0"/>
              </a:spcAft>
              <a:defRPr/>
            </a:pPr>
            <a:r>
              <a:rPr lang="en-US" sz="1000" b="1" kern="0" dirty="0">
                <a:solidFill>
                  <a:srgbClr val="FFFFFF"/>
                </a:solidFill>
                <a:effectLst>
                  <a:outerShdw blurRad="50800" dist="38100" dir="2700000" algn="tl" rotWithShape="0">
                    <a:prstClr val="black">
                      <a:alpha val="40000"/>
                    </a:prstClr>
                  </a:outerShdw>
                </a:effectLst>
                <a:latin typeface="Trebuchet MS" pitchFamily="34" charset="0"/>
              </a:rPr>
              <a:t>GRID </a:t>
            </a:r>
            <a:r>
              <a:rPr lang="en-US" sz="1000" b="1" kern="0" dirty="0" err="1">
                <a:solidFill>
                  <a:srgbClr val="FFFFFF"/>
                </a:solidFill>
                <a:effectLst>
                  <a:outerShdw blurRad="50800" dist="38100" dir="2700000" algn="tl" rotWithShape="0">
                    <a:prstClr val="black">
                      <a:alpha val="40000"/>
                    </a:prstClr>
                  </a:outerShdw>
                </a:effectLst>
                <a:latin typeface="Trebuchet MS" pitchFamily="34" charset="0"/>
              </a:rPr>
              <a:t>vPC</a:t>
            </a:r>
            <a:r>
              <a:rPr lang="en-US" sz="1000" b="1" kern="0" dirty="0">
                <a:solidFill>
                  <a:srgbClr val="FFFFFF"/>
                </a:solidFill>
                <a:effectLst>
                  <a:outerShdw blurRad="50800" dist="38100" dir="2700000" algn="tl" rotWithShape="0">
                    <a:prstClr val="black">
                      <a:alpha val="40000"/>
                    </a:prstClr>
                  </a:outerShdw>
                </a:effectLst>
                <a:latin typeface="Trebuchet MS" pitchFamily="34" charset="0"/>
              </a:rPr>
              <a:t> Profile</a:t>
            </a:r>
          </a:p>
        </p:txBody>
      </p:sp>
      <p:grpSp>
        <p:nvGrpSpPr>
          <p:cNvPr id="66" name="Group 65">
            <a:extLst>
              <a:ext uri="{FF2B5EF4-FFF2-40B4-BE49-F238E27FC236}">
                <a16:creationId xmlns:a16="http://schemas.microsoft.com/office/drawing/2014/main" id="{7D119CCB-4CC9-4B2C-B1FE-9EBAC187F12B}"/>
              </a:ext>
            </a:extLst>
          </p:cNvPr>
          <p:cNvGrpSpPr/>
          <p:nvPr/>
        </p:nvGrpSpPr>
        <p:grpSpPr>
          <a:xfrm>
            <a:off x="1904970" y="3650455"/>
            <a:ext cx="342625" cy="207110"/>
            <a:chOff x="9131119" y="2891648"/>
            <a:chExt cx="456833" cy="595734"/>
          </a:xfrm>
        </p:grpSpPr>
        <p:sp>
          <p:nvSpPr>
            <p:cNvPr id="67" name="Right Arrow 63">
              <a:extLst>
                <a:ext uri="{FF2B5EF4-FFF2-40B4-BE49-F238E27FC236}">
                  <a16:creationId xmlns:a16="http://schemas.microsoft.com/office/drawing/2014/main" id="{4AB46E70-049A-4B2B-ACEA-D225980629A1}"/>
                </a:ext>
              </a:extLst>
            </p:cNvPr>
            <p:cNvSpPr/>
            <p:nvPr/>
          </p:nvSpPr>
          <p:spPr>
            <a:xfrm rot="16200000">
              <a:off x="9164950" y="2857818"/>
              <a:ext cx="389171" cy="456832"/>
            </a:xfrm>
            <a:prstGeom prst="rightArrow">
              <a:avLst/>
            </a:prstGeom>
            <a:solidFill>
              <a:srgbClr val="76B900"/>
            </a:solidFill>
            <a:ln w="25400" cap="flat" cmpd="sng" algn="ctr">
              <a:noFill/>
              <a:prstDash val="solid"/>
            </a:ln>
            <a:effectLst/>
          </p:spPr>
          <p:txBody>
            <a:bodyPr rtlCol="0" anchor="ctr"/>
            <a:lstStyle/>
            <a:p>
              <a:pPr algn="ctr" defTabSz="685800" fontAlgn="auto">
                <a:spcBef>
                  <a:spcPts val="0"/>
                </a:spcBef>
                <a:spcAft>
                  <a:spcPts val="0"/>
                </a:spcAft>
                <a:defRPr/>
              </a:pPr>
              <a:endParaRPr lang="en-US" sz="1350" kern="0">
                <a:solidFill>
                  <a:srgbClr val="FFFFFF"/>
                </a:solidFill>
                <a:latin typeface="Trebuchet MS"/>
              </a:endParaRPr>
            </a:p>
          </p:txBody>
        </p:sp>
        <p:sp>
          <p:nvSpPr>
            <p:cNvPr id="68" name="Right Arrow 69">
              <a:extLst>
                <a:ext uri="{FF2B5EF4-FFF2-40B4-BE49-F238E27FC236}">
                  <a16:creationId xmlns:a16="http://schemas.microsoft.com/office/drawing/2014/main" id="{DD6C5BB1-ED40-476E-9813-0B496E0E1EFE}"/>
                </a:ext>
              </a:extLst>
            </p:cNvPr>
            <p:cNvSpPr/>
            <p:nvPr/>
          </p:nvSpPr>
          <p:spPr>
            <a:xfrm rot="5400000">
              <a:off x="9164949" y="3064381"/>
              <a:ext cx="389171" cy="456832"/>
            </a:xfrm>
            <a:prstGeom prst="rightArrow">
              <a:avLst/>
            </a:prstGeom>
            <a:solidFill>
              <a:srgbClr val="76B900"/>
            </a:solidFill>
            <a:ln w="25400" cap="flat" cmpd="sng" algn="ctr">
              <a:noFill/>
              <a:prstDash val="solid"/>
            </a:ln>
            <a:effectLst/>
          </p:spPr>
          <p:txBody>
            <a:bodyPr rtlCol="0" anchor="ctr"/>
            <a:lstStyle/>
            <a:p>
              <a:pPr algn="ctr" defTabSz="685800" fontAlgn="auto">
                <a:spcBef>
                  <a:spcPts val="0"/>
                </a:spcBef>
                <a:spcAft>
                  <a:spcPts val="0"/>
                </a:spcAft>
                <a:defRPr/>
              </a:pPr>
              <a:endParaRPr lang="en-US" sz="1350" kern="0">
                <a:solidFill>
                  <a:srgbClr val="FFFFFF"/>
                </a:solidFill>
                <a:latin typeface="Trebuchet MS"/>
              </a:endParaRPr>
            </a:p>
          </p:txBody>
        </p:sp>
      </p:grpSp>
      <p:grpSp>
        <p:nvGrpSpPr>
          <p:cNvPr id="69" name="Group 68">
            <a:extLst>
              <a:ext uri="{FF2B5EF4-FFF2-40B4-BE49-F238E27FC236}">
                <a16:creationId xmlns:a16="http://schemas.microsoft.com/office/drawing/2014/main" id="{265317DE-AC67-4327-B6C1-569A6EAD01A3}"/>
              </a:ext>
            </a:extLst>
          </p:cNvPr>
          <p:cNvGrpSpPr/>
          <p:nvPr/>
        </p:nvGrpSpPr>
        <p:grpSpPr>
          <a:xfrm>
            <a:off x="3651237" y="3628680"/>
            <a:ext cx="342625" cy="207110"/>
            <a:chOff x="9131119" y="2891648"/>
            <a:chExt cx="456833" cy="595734"/>
          </a:xfrm>
        </p:grpSpPr>
        <p:sp>
          <p:nvSpPr>
            <p:cNvPr id="70" name="Right Arrow 63">
              <a:extLst>
                <a:ext uri="{FF2B5EF4-FFF2-40B4-BE49-F238E27FC236}">
                  <a16:creationId xmlns:a16="http://schemas.microsoft.com/office/drawing/2014/main" id="{5CCB98A7-B496-4649-8401-120B1E270226}"/>
                </a:ext>
              </a:extLst>
            </p:cNvPr>
            <p:cNvSpPr/>
            <p:nvPr/>
          </p:nvSpPr>
          <p:spPr>
            <a:xfrm rot="16200000">
              <a:off x="9164950" y="2857818"/>
              <a:ext cx="389171" cy="456832"/>
            </a:xfrm>
            <a:prstGeom prst="rightArrow">
              <a:avLst/>
            </a:prstGeom>
            <a:solidFill>
              <a:srgbClr val="76B900"/>
            </a:solidFill>
            <a:ln w="25400" cap="flat" cmpd="sng" algn="ctr">
              <a:noFill/>
              <a:prstDash val="solid"/>
            </a:ln>
            <a:effectLst/>
          </p:spPr>
          <p:txBody>
            <a:bodyPr rtlCol="0" anchor="ctr"/>
            <a:lstStyle/>
            <a:p>
              <a:pPr algn="ctr" defTabSz="685800" fontAlgn="auto">
                <a:spcBef>
                  <a:spcPts val="0"/>
                </a:spcBef>
                <a:spcAft>
                  <a:spcPts val="0"/>
                </a:spcAft>
                <a:defRPr/>
              </a:pPr>
              <a:endParaRPr lang="en-US" sz="1350" kern="0">
                <a:solidFill>
                  <a:srgbClr val="FFFFFF"/>
                </a:solidFill>
                <a:latin typeface="Trebuchet MS"/>
              </a:endParaRPr>
            </a:p>
          </p:txBody>
        </p:sp>
        <p:sp>
          <p:nvSpPr>
            <p:cNvPr id="71" name="Right Arrow 69">
              <a:extLst>
                <a:ext uri="{FF2B5EF4-FFF2-40B4-BE49-F238E27FC236}">
                  <a16:creationId xmlns:a16="http://schemas.microsoft.com/office/drawing/2014/main" id="{BA0DAAB6-21C6-4742-9C13-753FC941C7FC}"/>
                </a:ext>
              </a:extLst>
            </p:cNvPr>
            <p:cNvSpPr/>
            <p:nvPr/>
          </p:nvSpPr>
          <p:spPr>
            <a:xfrm rot="5400000">
              <a:off x="9164949" y="3064381"/>
              <a:ext cx="389171" cy="456832"/>
            </a:xfrm>
            <a:prstGeom prst="rightArrow">
              <a:avLst/>
            </a:prstGeom>
            <a:solidFill>
              <a:srgbClr val="76B900"/>
            </a:solidFill>
            <a:ln w="25400" cap="flat" cmpd="sng" algn="ctr">
              <a:noFill/>
              <a:prstDash val="solid"/>
            </a:ln>
            <a:effectLst/>
          </p:spPr>
          <p:txBody>
            <a:bodyPr rtlCol="0" anchor="ctr"/>
            <a:lstStyle/>
            <a:p>
              <a:pPr algn="ctr" defTabSz="685800" fontAlgn="auto">
                <a:spcBef>
                  <a:spcPts val="0"/>
                </a:spcBef>
                <a:spcAft>
                  <a:spcPts val="0"/>
                </a:spcAft>
                <a:defRPr/>
              </a:pPr>
              <a:endParaRPr lang="en-US" sz="1350" kern="0">
                <a:solidFill>
                  <a:srgbClr val="FFFFFF"/>
                </a:solidFill>
                <a:latin typeface="Trebuchet MS"/>
              </a:endParaRPr>
            </a:p>
          </p:txBody>
        </p:sp>
      </p:grpSp>
      <p:grpSp>
        <p:nvGrpSpPr>
          <p:cNvPr id="72" name="Group 71">
            <a:extLst>
              <a:ext uri="{FF2B5EF4-FFF2-40B4-BE49-F238E27FC236}">
                <a16:creationId xmlns:a16="http://schemas.microsoft.com/office/drawing/2014/main" id="{D9178E9E-ADA3-46F2-ABDF-559A8EB1BEB5}"/>
              </a:ext>
            </a:extLst>
          </p:cNvPr>
          <p:cNvGrpSpPr/>
          <p:nvPr/>
        </p:nvGrpSpPr>
        <p:grpSpPr>
          <a:xfrm>
            <a:off x="5378211" y="3647410"/>
            <a:ext cx="342625" cy="207110"/>
            <a:chOff x="9131119" y="2891648"/>
            <a:chExt cx="456833" cy="595734"/>
          </a:xfrm>
        </p:grpSpPr>
        <p:sp>
          <p:nvSpPr>
            <p:cNvPr id="73" name="Right Arrow 63">
              <a:extLst>
                <a:ext uri="{FF2B5EF4-FFF2-40B4-BE49-F238E27FC236}">
                  <a16:creationId xmlns:a16="http://schemas.microsoft.com/office/drawing/2014/main" id="{79F22B3B-AEAC-428A-B778-09FCA306728A}"/>
                </a:ext>
              </a:extLst>
            </p:cNvPr>
            <p:cNvSpPr/>
            <p:nvPr/>
          </p:nvSpPr>
          <p:spPr>
            <a:xfrm rot="16200000">
              <a:off x="9164950" y="2857818"/>
              <a:ext cx="389171" cy="456832"/>
            </a:xfrm>
            <a:prstGeom prst="rightArrow">
              <a:avLst/>
            </a:prstGeom>
            <a:solidFill>
              <a:srgbClr val="76B900"/>
            </a:solidFill>
            <a:ln w="25400" cap="flat" cmpd="sng" algn="ctr">
              <a:noFill/>
              <a:prstDash val="solid"/>
            </a:ln>
            <a:effectLst/>
          </p:spPr>
          <p:txBody>
            <a:bodyPr rtlCol="0" anchor="ctr"/>
            <a:lstStyle/>
            <a:p>
              <a:pPr algn="ctr" defTabSz="685800" fontAlgn="auto">
                <a:spcBef>
                  <a:spcPts val="0"/>
                </a:spcBef>
                <a:spcAft>
                  <a:spcPts val="0"/>
                </a:spcAft>
                <a:defRPr/>
              </a:pPr>
              <a:endParaRPr lang="en-US" sz="1350" kern="0">
                <a:solidFill>
                  <a:srgbClr val="FFFFFF"/>
                </a:solidFill>
                <a:latin typeface="Trebuchet MS"/>
              </a:endParaRPr>
            </a:p>
          </p:txBody>
        </p:sp>
        <p:sp>
          <p:nvSpPr>
            <p:cNvPr id="74" name="Right Arrow 69">
              <a:extLst>
                <a:ext uri="{FF2B5EF4-FFF2-40B4-BE49-F238E27FC236}">
                  <a16:creationId xmlns:a16="http://schemas.microsoft.com/office/drawing/2014/main" id="{404CDBF0-F296-48E9-AA0C-9FB8DD8BE6AD}"/>
                </a:ext>
              </a:extLst>
            </p:cNvPr>
            <p:cNvSpPr/>
            <p:nvPr/>
          </p:nvSpPr>
          <p:spPr>
            <a:xfrm rot="5400000">
              <a:off x="9164949" y="3064381"/>
              <a:ext cx="389171" cy="456832"/>
            </a:xfrm>
            <a:prstGeom prst="rightArrow">
              <a:avLst/>
            </a:prstGeom>
            <a:solidFill>
              <a:srgbClr val="76B900"/>
            </a:solidFill>
            <a:ln w="25400" cap="flat" cmpd="sng" algn="ctr">
              <a:noFill/>
              <a:prstDash val="solid"/>
            </a:ln>
            <a:effectLst/>
          </p:spPr>
          <p:txBody>
            <a:bodyPr rtlCol="0" anchor="ctr"/>
            <a:lstStyle/>
            <a:p>
              <a:pPr algn="ctr" defTabSz="685800" fontAlgn="auto">
                <a:spcBef>
                  <a:spcPts val="0"/>
                </a:spcBef>
                <a:spcAft>
                  <a:spcPts val="0"/>
                </a:spcAft>
                <a:defRPr/>
              </a:pPr>
              <a:endParaRPr lang="en-US" sz="1350" kern="0">
                <a:solidFill>
                  <a:srgbClr val="FFFFFF"/>
                </a:solidFill>
                <a:latin typeface="Trebuchet MS"/>
              </a:endParaRPr>
            </a:p>
          </p:txBody>
        </p:sp>
      </p:grpSp>
      <p:grpSp>
        <p:nvGrpSpPr>
          <p:cNvPr id="75" name="Group 74">
            <a:extLst>
              <a:ext uri="{FF2B5EF4-FFF2-40B4-BE49-F238E27FC236}">
                <a16:creationId xmlns:a16="http://schemas.microsoft.com/office/drawing/2014/main" id="{42294075-243C-44BF-89B5-FEEEFAF42E36}"/>
              </a:ext>
            </a:extLst>
          </p:cNvPr>
          <p:cNvGrpSpPr/>
          <p:nvPr/>
        </p:nvGrpSpPr>
        <p:grpSpPr>
          <a:xfrm>
            <a:off x="7066053" y="3636499"/>
            <a:ext cx="342625" cy="207110"/>
            <a:chOff x="9131119" y="2891648"/>
            <a:chExt cx="456833" cy="595734"/>
          </a:xfrm>
        </p:grpSpPr>
        <p:sp>
          <p:nvSpPr>
            <p:cNvPr id="76" name="Right Arrow 63">
              <a:extLst>
                <a:ext uri="{FF2B5EF4-FFF2-40B4-BE49-F238E27FC236}">
                  <a16:creationId xmlns:a16="http://schemas.microsoft.com/office/drawing/2014/main" id="{7B629297-B536-4DD7-B271-799154DECDB0}"/>
                </a:ext>
              </a:extLst>
            </p:cNvPr>
            <p:cNvSpPr/>
            <p:nvPr/>
          </p:nvSpPr>
          <p:spPr>
            <a:xfrm rot="16200000">
              <a:off x="9164950" y="2857818"/>
              <a:ext cx="389171" cy="456832"/>
            </a:xfrm>
            <a:prstGeom prst="rightArrow">
              <a:avLst/>
            </a:prstGeom>
            <a:solidFill>
              <a:srgbClr val="76B900"/>
            </a:solidFill>
            <a:ln w="25400" cap="flat" cmpd="sng" algn="ctr">
              <a:noFill/>
              <a:prstDash val="solid"/>
            </a:ln>
            <a:effectLst/>
          </p:spPr>
          <p:txBody>
            <a:bodyPr rtlCol="0" anchor="ctr"/>
            <a:lstStyle/>
            <a:p>
              <a:pPr algn="ctr" defTabSz="685800" fontAlgn="auto">
                <a:spcBef>
                  <a:spcPts val="0"/>
                </a:spcBef>
                <a:spcAft>
                  <a:spcPts val="0"/>
                </a:spcAft>
                <a:defRPr/>
              </a:pPr>
              <a:endParaRPr lang="en-US" sz="1350" kern="0">
                <a:solidFill>
                  <a:srgbClr val="FFFFFF"/>
                </a:solidFill>
                <a:latin typeface="Trebuchet MS"/>
              </a:endParaRPr>
            </a:p>
          </p:txBody>
        </p:sp>
        <p:sp>
          <p:nvSpPr>
            <p:cNvPr id="77" name="Right Arrow 69">
              <a:extLst>
                <a:ext uri="{FF2B5EF4-FFF2-40B4-BE49-F238E27FC236}">
                  <a16:creationId xmlns:a16="http://schemas.microsoft.com/office/drawing/2014/main" id="{39C03FED-B9D3-4C5C-ADD6-78DF946DF71F}"/>
                </a:ext>
              </a:extLst>
            </p:cNvPr>
            <p:cNvSpPr/>
            <p:nvPr/>
          </p:nvSpPr>
          <p:spPr>
            <a:xfrm rot="5400000">
              <a:off x="9164949" y="3064381"/>
              <a:ext cx="389171" cy="456832"/>
            </a:xfrm>
            <a:prstGeom prst="rightArrow">
              <a:avLst/>
            </a:prstGeom>
            <a:solidFill>
              <a:srgbClr val="76B900"/>
            </a:solidFill>
            <a:ln w="25400" cap="flat" cmpd="sng" algn="ctr">
              <a:noFill/>
              <a:prstDash val="solid"/>
            </a:ln>
            <a:effectLst/>
          </p:spPr>
          <p:txBody>
            <a:bodyPr rtlCol="0" anchor="ctr"/>
            <a:lstStyle/>
            <a:p>
              <a:pPr algn="ctr" defTabSz="685800" fontAlgn="auto">
                <a:spcBef>
                  <a:spcPts val="0"/>
                </a:spcBef>
                <a:spcAft>
                  <a:spcPts val="0"/>
                </a:spcAft>
                <a:defRPr/>
              </a:pPr>
              <a:endParaRPr lang="en-US" sz="1350" kern="0">
                <a:solidFill>
                  <a:srgbClr val="FFFFFF"/>
                </a:solidFill>
                <a:latin typeface="Trebuchet MS"/>
              </a:endParaRPr>
            </a:p>
          </p:txBody>
        </p:sp>
      </p:grpSp>
      <p:sp>
        <p:nvSpPr>
          <p:cNvPr id="78" name="Rectangle 77">
            <a:extLst>
              <a:ext uri="{FF2B5EF4-FFF2-40B4-BE49-F238E27FC236}">
                <a16:creationId xmlns:a16="http://schemas.microsoft.com/office/drawing/2014/main" id="{B1E00CE1-426F-4DA6-BD7F-D8AE9DE1451D}"/>
              </a:ext>
            </a:extLst>
          </p:cNvPr>
          <p:cNvSpPr/>
          <p:nvPr/>
        </p:nvSpPr>
        <p:spPr>
          <a:xfrm>
            <a:off x="5708490" y="4210599"/>
            <a:ext cx="2103891" cy="123810"/>
          </a:xfrm>
          <a:prstGeom prst="rect">
            <a:avLst/>
          </a:prstGeom>
          <a:solidFill>
            <a:srgbClr val="76B900"/>
          </a:solidFill>
          <a:ln w="25400" cap="flat" cmpd="sng" algn="ctr">
            <a:noFill/>
            <a:prstDash val="solid"/>
          </a:ln>
          <a:effectLst/>
        </p:spPr>
        <p:txBody>
          <a:bodyPr rtlCol="0" anchor="ctr"/>
          <a:lstStyle/>
          <a:p>
            <a:pPr algn="ctr" defTabSz="685800" fontAlgn="auto">
              <a:spcBef>
                <a:spcPts val="0"/>
              </a:spcBef>
              <a:spcAft>
                <a:spcPts val="0"/>
              </a:spcAft>
              <a:defRPr/>
            </a:pPr>
            <a:r>
              <a:rPr lang="en-US" sz="900" kern="0" dirty="0">
                <a:solidFill>
                  <a:srgbClr val="FFFFFF"/>
                </a:solidFill>
                <a:latin typeface="Trebuchet MS"/>
              </a:rPr>
              <a:t>NVIDIA virtualization software*</a:t>
            </a:r>
          </a:p>
        </p:txBody>
      </p:sp>
      <p:sp>
        <p:nvSpPr>
          <p:cNvPr id="81" name="TextBox 80"/>
          <p:cNvSpPr txBox="1"/>
          <p:nvPr/>
        </p:nvSpPr>
        <p:spPr>
          <a:xfrm>
            <a:off x="721484" y="4919187"/>
            <a:ext cx="7790291" cy="213585"/>
          </a:xfrm>
          <a:prstGeom prst="rect">
            <a:avLst/>
          </a:prstGeom>
          <a:noFill/>
        </p:spPr>
        <p:txBody>
          <a:bodyPr wrap="square" rtlCol="0">
            <a:spAutoFit/>
          </a:bodyPr>
          <a:lstStyle/>
          <a:p>
            <a:pPr>
              <a:spcBef>
                <a:spcPts val="0"/>
              </a:spcBef>
              <a:spcAft>
                <a:spcPts val="0"/>
              </a:spcAft>
              <a:buClr>
                <a:schemeClr val="bg1"/>
              </a:buClr>
            </a:pPr>
            <a:r>
              <a:rPr lang="en-US" sz="788" b="1" dirty="0">
                <a:solidFill>
                  <a:schemeClr val="tx2">
                    <a:lumMod val="50000"/>
                  </a:schemeClr>
                </a:solidFill>
                <a:latin typeface="Trebuchet MS" panose="020B0603020202020204" pitchFamily="34" charset="0"/>
              </a:rPr>
              <a:t>*NVIDIA GRID </a:t>
            </a:r>
            <a:r>
              <a:rPr lang="en-US" sz="788" b="1" dirty="0" err="1">
                <a:solidFill>
                  <a:schemeClr val="tx2">
                    <a:lumMod val="50000"/>
                  </a:schemeClr>
                </a:solidFill>
                <a:latin typeface="Trebuchet MS" panose="020B0603020202020204" pitchFamily="34" charset="0"/>
              </a:rPr>
              <a:t>vPC</a:t>
            </a:r>
            <a:r>
              <a:rPr lang="en-US" sz="788" b="1" dirty="0">
                <a:solidFill>
                  <a:schemeClr val="tx2">
                    <a:lumMod val="50000"/>
                  </a:schemeClr>
                </a:solidFill>
                <a:latin typeface="Trebuchet MS" panose="020B0603020202020204" pitchFamily="34" charset="0"/>
              </a:rPr>
              <a:t> and Quadro </a:t>
            </a:r>
            <a:r>
              <a:rPr lang="en-US" sz="788" b="1" dirty="0" err="1">
                <a:solidFill>
                  <a:schemeClr val="tx2">
                    <a:lumMod val="50000"/>
                  </a:schemeClr>
                </a:solidFill>
                <a:latin typeface="Trebuchet MS" panose="020B0603020202020204" pitchFamily="34" charset="0"/>
              </a:rPr>
              <a:t>vDWS</a:t>
            </a:r>
            <a:r>
              <a:rPr lang="en-US" sz="788" b="1" dirty="0">
                <a:solidFill>
                  <a:schemeClr val="tx2">
                    <a:lumMod val="50000"/>
                  </a:schemeClr>
                </a:solidFill>
                <a:latin typeface="Trebuchet MS" panose="020B0603020202020204" pitchFamily="34" charset="0"/>
              </a:rPr>
              <a:t> software, purchased separately to enable accelerated graphics and compute workloads across multiple VMs. </a:t>
            </a:r>
          </a:p>
        </p:txBody>
      </p:sp>
      <p:grpSp>
        <p:nvGrpSpPr>
          <p:cNvPr id="85" name="Group 84"/>
          <p:cNvGrpSpPr/>
          <p:nvPr/>
        </p:nvGrpSpPr>
        <p:grpSpPr>
          <a:xfrm>
            <a:off x="6567695" y="2158742"/>
            <a:ext cx="1366626" cy="523567"/>
            <a:chOff x="8769225" y="2838172"/>
            <a:chExt cx="1822168" cy="698089"/>
          </a:xfrm>
        </p:grpSpPr>
        <p:pic>
          <p:nvPicPr>
            <p:cNvPr id="49" name="Picture 48">
              <a:extLst>
                <a:ext uri="{FF2B5EF4-FFF2-40B4-BE49-F238E27FC236}">
                  <a16:creationId xmlns:a16="http://schemas.microsoft.com/office/drawing/2014/main" id="{B438118F-B6FC-4AD7-B922-13F8DE155008}"/>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9514549" y="2838172"/>
              <a:ext cx="306924" cy="306927"/>
            </a:xfrm>
            <a:prstGeom prst="rect">
              <a:avLst/>
            </a:prstGeom>
            <a:effectLst/>
          </p:spPr>
        </p:pic>
        <p:pic>
          <p:nvPicPr>
            <p:cNvPr id="50" name="Picture 49">
              <a:extLst>
                <a:ext uri="{FF2B5EF4-FFF2-40B4-BE49-F238E27FC236}">
                  <a16:creationId xmlns:a16="http://schemas.microsoft.com/office/drawing/2014/main" id="{3348BE6B-17A7-478F-984D-CCBF04906ADF}"/>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9131381" y="2838172"/>
              <a:ext cx="306924" cy="306927"/>
            </a:xfrm>
            <a:prstGeom prst="rect">
              <a:avLst/>
            </a:prstGeom>
            <a:effectLst/>
          </p:spPr>
        </p:pic>
        <p:pic>
          <p:nvPicPr>
            <p:cNvPr id="51" name="Picture 50">
              <a:extLst>
                <a:ext uri="{FF2B5EF4-FFF2-40B4-BE49-F238E27FC236}">
                  <a16:creationId xmlns:a16="http://schemas.microsoft.com/office/drawing/2014/main" id="{4C20B69F-1324-4B38-ABE9-74E81F312B0A}"/>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8769225" y="2838172"/>
              <a:ext cx="306924" cy="306927"/>
            </a:xfrm>
            <a:prstGeom prst="rect">
              <a:avLst/>
            </a:prstGeom>
            <a:effectLst/>
          </p:spPr>
        </p:pic>
        <p:pic>
          <p:nvPicPr>
            <p:cNvPr id="52" name="Picture 8" descr="http://cdn2.cybernetnews.com/wp-content/uploads/2009/09/Outlook.png">
              <a:extLst>
                <a:ext uri="{FF2B5EF4-FFF2-40B4-BE49-F238E27FC236}">
                  <a16:creationId xmlns:a16="http://schemas.microsoft.com/office/drawing/2014/main" id="{6020F50E-C103-4959-8668-ACB7271F71DF}"/>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9876706" y="2838173"/>
              <a:ext cx="306924" cy="30692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61" name="Picture 16" descr="http://aaronlinsdau.com/wp-content/uploads/2014/06/Photoshop-CC-logo.png">
              <a:extLst>
                <a:ext uri="{FF2B5EF4-FFF2-40B4-BE49-F238E27FC236}">
                  <a16:creationId xmlns:a16="http://schemas.microsoft.com/office/drawing/2014/main" id="{9A781607-84C4-4D9E-9013-BB1812A24092}"/>
                </a:ext>
              </a:extLst>
            </p:cNvPr>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10242490" y="2847031"/>
              <a:ext cx="348903" cy="348903"/>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10" descr="http://vignette1.wikia.nocookie.net/logopedia/images/5/5f/Wmp.png/revision/latest?cb=20130827120707">
              <a:extLst>
                <a:ext uri="{FF2B5EF4-FFF2-40B4-BE49-F238E27FC236}">
                  <a16:creationId xmlns:a16="http://schemas.microsoft.com/office/drawing/2014/main" id="{A81F7EF2-BCDC-4B4D-8B0E-D41D4E971496}"/>
                </a:ext>
              </a:extLst>
            </p:cNvPr>
            <p:cNvPicPr>
              <a:picLocks noChangeAspect="1" noChangeArrowheads="1"/>
            </p:cNvPicPr>
            <p:nvPr/>
          </p:nvPicPr>
          <p:blipFill rotWithShape="1">
            <a:blip r:embed="rId22" cstate="email">
              <a:extLst>
                <a:ext uri="{28A0092B-C50C-407E-A947-70E740481C1C}">
                  <a14:useLocalDpi xmlns:a14="http://schemas.microsoft.com/office/drawing/2010/main"/>
                </a:ext>
              </a:extLst>
            </a:blip>
            <a:srcRect/>
            <a:stretch/>
          </p:blipFill>
          <p:spPr bwMode="auto">
            <a:xfrm>
              <a:off x="9228660" y="3251405"/>
              <a:ext cx="291934" cy="268580"/>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4" descr="https://cdn1.vox-cdn.com/uploads/chorus_asset/file/3665120/Microsoft_Edge_logo.svg.0.png"/>
            <p:cNvPicPr>
              <a:picLocks noChangeAspect="1" noChangeArrowheads="1"/>
            </p:cNvPicPr>
            <p:nvPr/>
          </p:nvPicPr>
          <p:blipFill>
            <a:blip r:embed="rId7"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823960" y="3218688"/>
              <a:ext cx="293382" cy="3175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7" name="Group 86">
            <a:extLst>
              <a:ext uri="{FF2B5EF4-FFF2-40B4-BE49-F238E27FC236}">
                <a16:creationId xmlns:a16="http://schemas.microsoft.com/office/drawing/2014/main" id="{B50890E2-B0A8-4CA4-9332-6AD9FF05310B}"/>
              </a:ext>
            </a:extLst>
          </p:cNvPr>
          <p:cNvGrpSpPr/>
          <p:nvPr/>
        </p:nvGrpSpPr>
        <p:grpSpPr>
          <a:xfrm>
            <a:off x="8108066" y="4580190"/>
            <a:ext cx="788391" cy="155079"/>
            <a:chOff x="677492" y="-1417931"/>
            <a:chExt cx="3154606" cy="582700"/>
          </a:xfrm>
        </p:grpSpPr>
        <p:sp>
          <p:nvSpPr>
            <p:cNvPr id="88" name="Freeform 5">
              <a:extLst>
                <a:ext uri="{FF2B5EF4-FFF2-40B4-BE49-F238E27FC236}">
                  <a16:creationId xmlns:a16="http://schemas.microsoft.com/office/drawing/2014/main" id="{CC0614CC-AD40-458F-85AE-2D64E77E00D7}"/>
                </a:ext>
              </a:extLst>
            </p:cNvPr>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rgbClr val="000000"/>
            </a:solidFill>
            <a:ln>
              <a:noFill/>
            </a:ln>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500" kern="0">
                <a:solidFill>
                  <a:srgbClr val="FFFFFF"/>
                </a:solidFill>
                <a:latin typeface="Trebuchet MS"/>
              </a:endParaRPr>
            </a:p>
          </p:txBody>
        </p:sp>
        <p:sp>
          <p:nvSpPr>
            <p:cNvPr id="89" name="Freeform 6">
              <a:extLst>
                <a:ext uri="{FF2B5EF4-FFF2-40B4-BE49-F238E27FC236}">
                  <a16:creationId xmlns:a16="http://schemas.microsoft.com/office/drawing/2014/main" id="{2E752228-9DAE-49EA-8A45-10B283B505BE}"/>
                </a:ext>
              </a:extLst>
            </p:cNvPr>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rgbClr val="000000"/>
            </a:solidFill>
            <a:ln>
              <a:noFill/>
            </a:ln>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500" kern="0">
                <a:solidFill>
                  <a:srgbClr val="FFFFFF"/>
                </a:solidFill>
                <a:latin typeface="Trebuchet MS"/>
              </a:endParaRPr>
            </a:p>
          </p:txBody>
        </p:sp>
        <p:sp>
          <p:nvSpPr>
            <p:cNvPr id="90" name="Freeform 7">
              <a:extLst>
                <a:ext uri="{FF2B5EF4-FFF2-40B4-BE49-F238E27FC236}">
                  <a16:creationId xmlns:a16="http://schemas.microsoft.com/office/drawing/2014/main" id="{397A3A8D-3D18-4385-89CB-0058B3D9EDFA}"/>
                </a:ext>
              </a:extLst>
            </p:cNvPr>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rgbClr val="76B900"/>
            </a:solidFill>
            <a:ln>
              <a:noFill/>
            </a:ln>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1500" kern="0">
                <a:solidFill>
                  <a:srgbClr val="FFFFFF"/>
                </a:solidFill>
                <a:latin typeface="Trebuchet MS"/>
              </a:endParaRPr>
            </a:p>
          </p:txBody>
        </p:sp>
      </p:grpSp>
      <p:sp>
        <p:nvSpPr>
          <p:cNvPr id="93" name="Title 1"/>
          <p:cNvSpPr>
            <a:spLocks noGrp="1"/>
          </p:cNvSpPr>
          <p:nvPr>
            <p:ph type="title"/>
          </p:nvPr>
        </p:nvSpPr>
        <p:spPr>
          <a:xfrm>
            <a:off x="457200" y="247650"/>
            <a:ext cx="8229601" cy="387798"/>
          </a:xfrm>
        </p:spPr>
        <p:txBody>
          <a:bodyPr/>
          <a:lstStyle/>
          <a:p>
            <a:r>
              <a:rPr lang="en-US" dirty="0"/>
              <a:t>How the NVIDIA GRID Solution works</a:t>
            </a:r>
          </a:p>
        </p:txBody>
      </p:sp>
    </p:spTree>
    <p:extLst>
      <p:ext uri="{BB962C8B-B14F-4D97-AF65-F5344CB8AC3E}">
        <p14:creationId xmlns:p14="http://schemas.microsoft.com/office/powerpoint/2010/main" val="55523015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9751855"/>
      </p:ext>
    </p:extLst>
  </p:cSld>
  <p:clrMapOvr>
    <a:masterClrMapping/>
  </p:clrMapOvr>
  <p:transition spd="med">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Performance and Testing </a:t>
            </a:r>
          </a:p>
        </p:txBody>
      </p:sp>
      <p:sp>
        <p:nvSpPr>
          <p:cNvPr id="5" name="Subtitle 4"/>
          <p:cNvSpPr>
            <a:spLocks noGrp="1"/>
          </p:cNvSpPr>
          <p:nvPr>
            <p:ph type="subTitle" idx="11"/>
          </p:nvPr>
        </p:nvSpPr>
        <p:spPr/>
        <p:txBody>
          <a:bodyPr/>
          <a:lstStyle/>
          <a:p>
            <a:r>
              <a:rPr lang="en-US" dirty="0"/>
              <a:t>With VMware vSphere Horizon</a:t>
            </a:r>
          </a:p>
        </p:txBody>
      </p:sp>
      <p:graphicFrame>
        <p:nvGraphicFramePr>
          <p:cNvPr id="3" name="Table 2"/>
          <p:cNvGraphicFramePr>
            <a:graphicFrameLocks noGrp="1"/>
          </p:cNvGraphicFramePr>
          <p:nvPr>
            <p:extLst>
              <p:ext uri="{D42A27DB-BD31-4B8C-83A1-F6EECF244321}">
                <p14:modId xmlns:p14="http://schemas.microsoft.com/office/powerpoint/2010/main" val="2224764435"/>
              </p:ext>
            </p:extLst>
          </p:nvPr>
        </p:nvGraphicFramePr>
        <p:xfrm>
          <a:off x="274321" y="1282700"/>
          <a:ext cx="8595360" cy="3108960"/>
        </p:xfrm>
        <a:graphic>
          <a:graphicData uri="http://schemas.openxmlformats.org/drawingml/2006/table">
            <a:tbl>
              <a:tblPr firstRow="1" bandRow="1">
                <a:tableStyleId>{5C22544A-7EE6-4342-B048-85BDC9FD1C3A}</a:tableStyleId>
              </a:tblPr>
              <a:tblGrid>
                <a:gridCol w="1432560">
                  <a:extLst>
                    <a:ext uri="{9D8B030D-6E8A-4147-A177-3AD203B41FA5}">
                      <a16:colId xmlns:a16="http://schemas.microsoft.com/office/drawing/2014/main" val="20000"/>
                    </a:ext>
                  </a:extLst>
                </a:gridCol>
                <a:gridCol w="1432560">
                  <a:extLst>
                    <a:ext uri="{9D8B030D-6E8A-4147-A177-3AD203B41FA5}">
                      <a16:colId xmlns:a16="http://schemas.microsoft.com/office/drawing/2014/main" val="20001"/>
                    </a:ext>
                  </a:extLst>
                </a:gridCol>
                <a:gridCol w="1432560">
                  <a:extLst>
                    <a:ext uri="{9D8B030D-6E8A-4147-A177-3AD203B41FA5}">
                      <a16:colId xmlns:a16="http://schemas.microsoft.com/office/drawing/2014/main" val="20002"/>
                    </a:ext>
                  </a:extLst>
                </a:gridCol>
                <a:gridCol w="1432560">
                  <a:extLst>
                    <a:ext uri="{9D8B030D-6E8A-4147-A177-3AD203B41FA5}">
                      <a16:colId xmlns:a16="http://schemas.microsoft.com/office/drawing/2014/main" val="20003"/>
                    </a:ext>
                  </a:extLst>
                </a:gridCol>
                <a:gridCol w="1432560">
                  <a:extLst>
                    <a:ext uri="{9D8B030D-6E8A-4147-A177-3AD203B41FA5}">
                      <a16:colId xmlns:a16="http://schemas.microsoft.com/office/drawing/2014/main" val="20004"/>
                    </a:ext>
                  </a:extLst>
                </a:gridCol>
                <a:gridCol w="1432560">
                  <a:extLst>
                    <a:ext uri="{9D8B030D-6E8A-4147-A177-3AD203B41FA5}">
                      <a16:colId xmlns:a16="http://schemas.microsoft.com/office/drawing/2014/main" val="20005"/>
                    </a:ext>
                  </a:extLst>
                </a:gridCol>
              </a:tblGrid>
              <a:tr h="370840">
                <a:tc>
                  <a:txBody>
                    <a:bodyPr/>
                    <a:lstStyle/>
                    <a:p>
                      <a:pPr algn="ctr"/>
                      <a:r>
                        <a:rPr lang="en-US" sz="1400" dirty="0">
                          <a:solidFill>
                            <a:schemeClr val="tx2"/>
                          </a:solidFill>
                        </a:rPr>
                        <a:t>Host </a:t>
                      </a:r>
                      <a:r>
                        <a:rPr lang="en-US" sz="1400" dirty="0" err="1">
                          <a:solidFill>
                            <a:schemeClr val="tx2"/>
                          </a:solidFill>
                        </a:rPr>
                        <a:t>Config</a:t>
                      </a:r>
                      <a:endParaRPr lang="en-US" sz="1400" dirty="0">
                        <a:solidFill>
                          <a:schemeClr val="tx2"/>
                        </a:solidFill>
                      </a:endParaRPr>
                    </a:p>
                  </a:txBody>
                  <a:tcPr anchor="ctr">
                    <a:solidFill>
                      <a:schemeClr val="tx2">
                        <a:lumMod val="50000"/>
                      </a:schemeClr>
                    </a:solidFill>
                  </a:tcPr>
                </a:tc>
                <a:tc>
                  <a:txBody>
                    <a:bodyPr/>
                    <a:lstStyle/>
                    <a:p>
                      <a:pPr algn="ctr"/>
                      <a:r>
                        <a:rPr lang="en-US" sz="1400" dirty="0">
                          <a:solidFill>
                            <a:schemeClr val="tx2"/>
                          </a:solidFill>
                        </a:rPr>
                        <a:t>Hypervisor</a:t>
                      </a:r>
                    </a:p>
                  </a:txBody>
                  <a:tcPr anchor="ctr">
                    <a:solidFill>
                      <a:schemeClr val="tx2">
                        <a:lumMod val="50000"/>
                      </a:schemeClr>
                    </a:solidFill>
                  </a:tcPr>
                </a:tc>
                <a:tc>
                  <a:txBody>
                    <a:bodyPr/>
                    <a:lstStyle/>
                    <a:p>
                      <a:pPr algn="ctr"/>
                      <a:r>
                        <a:rPr lang="en-US" sz="1400" dirty="0">
                          <a:solidFill>
                            <a:schemeClr val="tx2"/>
                          </a:solidFill>
                        </a:rPr>
                        <a:t>Broker</a:t>
                      </a:r>
                      <a:r>
                        <a:rPr lang="en-US" sz="1400" baseline="0" dirty="0">
                          <a:solidFill>
                            <a:schemeClr val="tx2"/>
                          </a:solidFill>
                        </a:rPr>
                        <a:t> &amp; Provisioning</a:t>
                      </a:r>
                      <a:endParaRPr lang="en-US" sz="1400" dirty="0">
                        <a:solidFill>
                          <a:schemeClr val="tx2"/>
                        </a:solidFill>
                      </a:endParaRPr>
                    </a:p>
                  </a:txBody>
                  <a:tcPr anchor="ctr">
                    <a:solidFill>
                      <a:schemeClr val="tx2">
                        <a:lumMod val="50000"/>
                      </a:schemeClr>
                    </a:solidFill>
                  </a:tcPr>
                </a:tc>
                <a:tc>
                  <a:txBody>
                    <a:bodyPr/>
                    <a:lstStyle/>
                    <a:p>
                      <a:pPr algn="ctr"/>
                      <a:r>
                        <a:rPr lang="en-US" sz="1400" dirty="0">
                          <a:solidFill>
                            <a:schemeClr val="tx2"/>
                          </a:solidFill>
                        </a:rPr>
                        <a:t>Workload</a:t>
                      </a:r>
                    </a:p>
                  </a:txBody>
                  <a:tcPr anchor="ctr">
                    <a:solidFill>
                      <a:schemeClr val="tx2">
                        <a:lumMod val="50000"/>
                      </a:schemeClr>
                    </a:solidFill>
                  </a:tcPr>
                </a:tc>
                <a:tc>
                  <a:txBody>
                    <a:bodyPr/>
                    <a:lstStyle/>
                    <a:p>
                      <a:pPr algn="ctr"/>
                      <a:r>
                        <a:rPr lang="en-US" sz="1400" dirty="0">
                          <a:solidFill>
                            <a:schemeClr val="tx2"/>
                          </a:solidFill>
                        </a:rPr>
                        <a:t>Template</a:t>
                      </a:r>
                    </a:p>
                  </a:txBody>
                  <a:tcPr anchor="ctr">
                    <a:solidFill>
                      <a:schemeClr val="tx2">
                        <a:lumMod val="50000"/>
                      </a:schemeClr>
                    </a:solidFill>
                  </a:tcPr>
                </a:tc>
                <a:tc>
                  <a:txBody>
                    <a:bodyPr/>
                    <a:lstStyle/>
                    <a:p>
                      <a:pPr algn="ctr"/>
                      <a:r>
                        <a:rPr lang="en-US" sz="1400" dirty="0">
                          <a:solidFill>
                            <a:schemeClr val="tx2"/>
                          </a:solidFill>
                        </a:rPr>
                        <a:t>User Density</a:t>
                      </a:r>
                    </a:p>
                  </a:txBody>
                  <a:tcPr anchor="ctr">
                    <a:solidFill>
                      <a:schemeClr val="tx2">
                        <a:lumMod val="50000"/>
                      </a:schemeClr>
                    </a:solidFill>
                  </a:tcPr>
                </a:tc>
                <a:extLst>
                  <a:ext uri="{0D108BD9-81ED-4DB2-BD59-A6C34878D82A}">
                    <a16:rowId xmlns:a16="http://schemas.microsoft.com/office/drawing/2014/main" val="10000"/>
                  </a:ext>
                </a:extLst>
              </a:tr>
              <a:tr h="370840">
                <a:tc>
                  <a:txBody>
                    <a:bodyPr/>
                    <a:lstStyle/>
                    <a:p>
                      <a:pPr algn="ctr"/>
                      <a:r>
                        <a:rPr lang="en-US" sz="1400" dirty="0"/>
                        <a:t>V570F</a:t>
                      </a:r>
                      <a:r>
                        <a:rPr lang="en-US" sz="1400" baseline="0" dirty="0"/>
                        <a:t> B5</a:t>
                      </a:r>
                      <a:endParaRPr lang="en-US" sz="1400" dirty="0"/>
                    </a:p>
                  </a:txBody>
                  <a:tcPr anchor="ctr"/>
                </a:tc>
                <a:tc>
                  <a:txBody>
                    <a:bodyPr/>
                    <a:lstStyle/>
                    <a:p>
                      <a:pPr algn="ctr"/>
                      <a:r>
                        <a:rPr lang="en-US" sz="1400" dirty="0" err="1"/>
                        <a:t>ESXi</a:t>
                      </a:r>
                      <a:r>
                        <a:rPr lang="en-US" sz="1400" dirty="0"/>
                        <a:t> 6.5</a:t>
                      </a:r>
                    </a:p>
                  </a:txBody>
                  <a:tcPr anchor="ctr"/>
                </a:tc>
                <a:tc>
                  <a:txBody>
                    <a:bodyPr/>
                    <a:lstStyle/>
                    <a:p>
                      <a:pPr algn="ctr"/>
                      <a:r>
                        <a:rPr lang="en-US" sz="1400" dirty="0"/>
                        <a:t>Horizon 7.3.2 Instant Clones</a:t>
                      </a:r>
                    </a:p>
                  </a:txBody>
                  <a:tcPr anchor="ctr"/>
                </a:tc>
                <a:tc>
                  <a:txBody>
                    <a:bodyPr/>
                    <a:lstStyle/>
                    <a:p>
                      <a:pPr algn="ctr"/>
                      <a:r>
                        <a:rPr lang="en-US" sz="1400" dirty="0"/>
                        <a:t>Task Worker</a:t>
                      </a:r>
                    </a:p>
                  </a:txBody>
                  <a:tcPr anchor="ctr"/>
                </a:tc>
                <a:tc>
                  <a:txBody>
                    <a:bodyPr/>
                    <a:lstStyle/>
                    <a:p>
                      <a:pPr algn="ctr"/>
                      <a:r>
                        <a:rPr lang="en-US" sz="1400" dirty="0"/>
                        <a:t>Windows 10 &amp; Office 2016</a:t>
                      </a:r>
                    </a:p>
                  </a:txBody>
                  <a:tcPr anchor="ctr"/>
                </a:tc>
                <a:tc>
                  <a:txBody>
                    <a:bodyPr/>
                    <a:lstStyle/>
                    <a:p>
                      <a:pPr algn="ctr"/>
                      <a:r>
                        <a:rPr lang="en-US" sz="1400" dirty="0"/>
                        <a:t>240</a:t>
                      </a:r>
                    </a:p>
                  </a:txBody>
                  <a:tcPr anchor="ctr"/>
                </a:tc>
                <a:extLst>
                  <a:ext uri="{0D108BD9-81ED-4DB2-BD59-A6C34878D82A}">
                    <a16:rowId xmlns:a16="http://schemas.microsoft.com/office/drawing/2014/main" val="10001"/>
                  </a:ext>
                </a:extLst>
              </a:tr>
              <a:tr h="370840">
                <a:tc>
                  <a:txBody>
                    <a:bodyPr/>
                    <a:lstStyle/>
                    <a:p>
                      <a:pPr algn="ctr"/>
                      <a:r>
                        <a:rPr lang="en-US" sz="1400" dirty="0"/>
                        <a:t>V570F</a:t>
                      </a:r>
                      <a:r>
                        <a:rPr lang="en-US" sz="1400" baseline="0" dirty="0"/>
                        <a:t> B5</a:t>
                      </a:r>
                      <a:endParaRPr lang="en-US" sz="1400" dirty="0"/>
                    </a:p>
                  </a:txBody>
                  <a:tcPr anchor="ctr"/>
                </a:tc>
                <a:tc>
                  <a:txBody>
                    <a:bodyPr/>
                    <a:lstStyle/>
                    <a:p>
                      <a:pPr algn="ctr"/>
                      <a:r>
                        <a:rPr lang="en-US" sz="1400" dirty="0" err="1"/>
                        <a:t>ESXi</a:t>
                      </a:r>
                      <a:r>
                        <a:rPr lang="en-US" sz="1400" dirty="0"/>
                        <a:t> 6.5</a:t>
                      </a:r>
                    </a:p>
                  </a:txBody>
                  <a:tcPr anchor="ctr"/>
                </a:tc>
                <a:tc>
                  <a:txBody>
                    <a:bodyPr/>
                    <a:lstStyle/>
                    <a:p>
                      <a:pPr algn="ctr"/>
                      <a:r>
                        <a:rPr lang="en-US" sz="1400" dirty="0"/>
                        <a:t>Horizon 7.3.2 Instant Clones</a:t>
                      </a:r>
                    </a:p>
                  </a:txBody>
                  <a:tcPr anchor="ctr"/>
                </a:tc>
                <a:tc>
                  <a:txBody>
                    <a:bodyPr/>
                    <a:lstStyle/>
                    <a:p>
                      <a:pPr algn="ctr"/>
                      <a:r>
                        <a:rPr lang="en-US" sz="1400" dirty="0"/>
                        <a:t>Knowledge Worker</a:t>
                      </a:r>
                    </a:p>
                  </a:txBody>
                  <a:tcPr anchor="ctr"/>
                </a:tc>
                <a:tc>
                  <a:txBody>
                    <a:bodyPr/>
                    <a:lstStyle/>
                    <a:p>
                      <a:pPr algn="ctr"/>
                      <a:r>
                        <a:rPr lang="en-US" sz="1400" dirty="0"/>
                        <a:t>Windows 10 &amp; Office 2016</a:t>
                      </a:r>
                    </a:p>
                  </a:txBody>
                  <a:tcPr anchor="ctr"/>
                </a:tc>
                <a:tc>
                  <a:txBody>
                    <a:bodyPr/>
                    <a:lstStyle/>
                    <a:p>
                      <a:pPr algn="ctr"/>
                      <a:r>
                        <a:rPr lang="en-US" sz="1400" dirty="0"/>
                        <a:t>155</a:t>
                      </a:r>
                    </a:p>
                  </a:txBody>
                  <a:tcPr anchor="ctr"/>
                </a:tc>
                <a:extLst>
                  <a:ext uri="{0D108BD9-81ED-4DB2-BD59-A6C34878D82A}">
                    <a16:rowId xmlns:a16="http://schemas.microsoft.com/office/drawing/2014/main" val="10002"/>
                  </a:ext>
                </a:extLst>
              </a:tr>
              <a:tr h="370840">
                <a:tc>
                  <a:txBody>
                    <a:bodyPr/>
                    <a:lstStyle/>
                    <a:p>
                      <a:pPr algn="ctr"/>
                      <a:r>
                        <a:rPr lang="en-US" sz="1400" dirty="0"/>
                        <a:t>V570F</a:t>
                      </a:r>
                      <a:r>
                        <a:rPr lang="en-US" sz="1400" baseline="0" dirty="0"/>
                        <a:t> B5</a:t>
                      </a:r>
                      <a:endParaRPr lang="en-US" sz="1400" dirty="0"/>
                    </a:p>
                  </a:txBody>
                  <a:tcPr anchor="ctr"/>
                </a:tc>
                <a:tc>
                  <a:txBody>
                    <a:bodyPr/>
                    <a:lstStyle/>
                    <a:p>
                      <a:pPr algn="ctr"/>
                      <a:r>
                        <a:rPr lang="en-US" sz="1400" dirty="0" err="1"/>
                        <a:t>ESXi</a:t>
                      </a:r>
                      <a:r>
                        <a:rPr lang="en-US" sz="1400" dirty="0"/>
                        <a:t> 6.5</a:t>
                      </a:r>
                    </a:p>
                  </a:txBody>
                  <a:tcPr anchor="ctr"/>
                </a:tc>
                <a:tc>
                  <a:txBody>
                    <a:bodyPr/>
                    <a:lstStyle/>
                    <a:p>
                      <a:pPr algn="ctr"/>
                      <a:r>
                        <a:rPr lang="en-US" sz="1400" dirty="0"/>
                        <a:t>Horizon 7.3.2 Instant Clones</a:t>
                      </a:r>
                    </a:p>
                  </a:txBody>
                  <a:tcPr anchor="ctr"/>
                </a:tc>
                <a:tc>
                  <a:txBody>
                    <a:bodyPr/>
                    <a:lstStyle/>
                    <a:p>
                      <a:pPr algn="ctr"/>
                      <a:r>
                        <a:rPr lang="en-US" sz="1400" dirty="0"/>
                        <a:t>Power Worker</a:t>
                      </a:r>
                    </a:p>
                  </a:txBody>
                  <a:tcPr anchor="ctr"/>
                </a:tc>
                <a:tc>
                  <a:txBody>
                    <a:bodyPr/>
                    <a:lstStyle/>
                    <a:p>
                      <a:pPr algn="ctr"/>
                      <a:r>
                        <a:rPr lang="en-US" sz="1400" dirty="0"/>
                        <a:t>Windows 10 &amp; Office 2016</a:t>
                      </a:r>
                    </a:p>
                  </a:txBody>
                  <a:tcPr anchor="ctr"/>
                </a:tc>
                <a:tc>
                  <a:txBody>
                    <a:bodyPr/>
                    <a:lstStyle/>
                    <a:p>
                      <a:pPr algn="ctr"/>
                      <a:r>
                        <a:rPr lang="en-US" sz="1400" dirty="0"/>
                        <a:t>120</a:t>
                      </a:r>
                    </a:p>
                  </a:txBody>
                  <a:tcPr anchor="ctr"/>
                </a:tc>
                <a:extLst>
                  <a:ext uri="{0D108BD9-81ED-4DB2-BD59-A6C34878D82A}">
                    <a16:rowId xmlns:a16="http://schemas.microsoft.com/office/drawing/2014/main" val="10003"/>
                  </a:ext>
                </a:extLst>
              </a:tr>
              <a:tr h="370840">
                <a:tc>
                  <a:txBody>
                    <a:bodyPr/>
                    <a:lstStyle/>
                    <a:p>
                      <a:pPr algn="ctr"/>
                      <a:r>
                        <a:rPr lang="en-US" sz="1400" dirty="0"/>
                        <a:t>V570F</a:t>
                      </a:r>
                      <a:r>
                        <a:rPr lang="en-US" sz="1400" baseline="0" dirty="0"/>
                        <a:t> B5</a:t>
                      </a:r>
                      <a:endParaRPr lang="en-US" sz="1400" dirty="0"/>
                    </a:p>
                  </a:txBody>
                  <a:tcPr anchor="ctr"/>
                </a:tc>
                <a:tc>
                  <a:txBody>
                    <a:bodyPr/>
                    <a:lstStyle/>
                    <a:p>
                      <a:pPr algn="ctr"/>
                      <a:r>
                        <a:rPr lang="en-US" sz="1400" dirty="0" err="1"/>
                        <a:t>ESXi</a:t>
                      </a:r>
                      <a:r>
                        <a:rPr lang="en-US" sz="1400" dirty="0"/>
                        <a:t> 6.5</a:t>
                      </a:r>
                    </a:p>
                  </a:txBody>
                  <a:tcPr anchor="ctr"/>
                </a:tc>
                <a:tc>
                  <a:txBody>
                    <a:bodyPr/>
                    <a:lstStyle/>
                    <a:p>
                      <a:pPr algn="ctr"/>
                      <a:r>
                        <a:rPr lang="en-US" sz="1400" dirty="0"/>
                        <a:t>Horizon 7.3.2 Instant Clones</a:t>
                      </a:r>
                    </a:p>
                  </a:txBody>
                  <a:tcPr anchor="ctr"/>
                </a:tc>
                <a:tc>
                  <a:txBody>
                    <a:bodyPr/>
                    <a:lstStyle/>
                    <a:p>
                      <a:pPr algn="ctr"/>
                      <a:r>
                        <a:rPr lang="en-US" sz="1400" dirty="0"/>
                        <a:t>M60Q-1Q</a:t>
                      </a:r>
                    </a:p>
                  </a:txBody>
                  <a:tcPr anchor="ctr"/>
                </a:tc>
                <a:tc>
                  <a:txBody>
                    <a:bodyPr/>
                    <a:lstStyle/>
                    <a:p>
                      <a:pPr algn="ctr"/>
                      <a:r>
                        <a:rPr lang="en-US" sz="1400" dirty="0"/>
                        <a:t>Windows 10 &amp; Office 2016</a:t>
                      </a:r>
                    </a:p>
                  </a:txBody>
                  <a:tcPr anchor="ctr"/>
                </a:tc>
                <a:tc>
                  <a:txBody>
                    <a:bodyPr/>
                    <a:lstStyle/>
                    <a:p>
                      <a:pPr algn="ctr"/>
                      <a:r>
                        <a:rPr lang="en-US" sz="1400" dirty="0"/>
                        <a:t>48</a:t>
                      </a:r>
                    </a:p>
                  </a:txBody>
                  <a:tcPr anchor="ctr"/>
                </a:tc>
                <a:extLst>
                  <a:ext uri="{0D108BD9-81ED-4DB2-BD59-A6C34878D82A}">
                    <a16:rowId xmlns:a16="http://schemas.microsoft.com/office/drawing/2014/main" val="10004"/>
                  </a:ext>
                </a:extLst>
              </a:tr>
              <a:tr h="370840">
                <a:tc>
                  <a:txBody>
                    <a:bodyPr/>
                    <a:lstStyle/>
                    <a:p>
                      <a:pPr algn="ctr"/>
                      <a:r>
                        <a:rPr lang="en-US" sz="1400" dirty="0"/>
                        <a:t>V570F</a:t>
                      </a:r>
                      <a:r>
                        <a:rPr lang="en-US" sz="1400" baseline="0" dirty="0"/>
                        <a:t> B5</a:t>
                      </a:r>
                      <a:endParaRPr lang="en-US" sz="1400" dirty="0"/>
                    </a:p>
                  </a:txBody>
                  <a:tcPr anchor="ctr"/>
                </a:tc>
                <a:tc>
                  <a:txBody>
                    <a:bodyPr/>
                    <a:lstStyle/>
                    <a:p>
                      <a:pPr algn="ctr"/>
                      <a:r>
                        <a:rPr lang="en-US" sz="1400" dirty="0" err="1"/>
                        <a:t>ESXi</a:t>
                      </a:r>
                      <a:r>
                        <a:rPr lang="en-US" sz="1400" dirty="0"/>
                        <a:t> 6.5</a:t>
                      </a:r>
                    </a:p>
                  </a:txBody>
                  <a:tcPr anchor="ctr"/>
                </a:tc>
                <a:tc>
                  <a:txBody>
                    <a:bodyPr/>
                    <a:lstStyle/>
                    <a:p>
                      <a:pPr algn="ctr"/>
                      <a:r>
                        <a:rPr lang="en-US" sz="1400" dirty="0"/>
                        <a:t>Horizon 7.3.2 Instant Clones</a:t>
                      </a:r>
                    </a:p>
                  </a:txBody>
                  <a:tcPr anchor="ctr"/>
                </a:tc>
                <a:tc>
                  <a:txBody>
                    <a:bodyPr/>
                    <a:lstStyle/>
                    <a:p>
                      <a:pPr algn="ctr"/>
                      <a:r>
                        <a:rPr lang="en-US" sz="1400" dirty="0"/>
                        <a:t>M10Q-1Q</a:t>
                      </a:r>
                    </a:p>
                  </a:txBody>
                  <a:tcPr anchor="ctr"/>
                </a:tc>
                <a:tc>
                  <a:txBody>
                    <a:bodyPr/>
                    <a:lstStyle/>
                    <a:p>
                      <a:pPr algn="ctr"/>
                      <a:r>
                        <a:rPr lang="en-US" sz="1400" dirty="0"/>
                        <a:t>Windows 10 &amp; Office 2016</a:t>
                      </a:r>
                    </a:p>
                  </a:txBody>
                  <a:tcPr anchor="ctr"/>
                </a:tc>
                <a:tc>
                  <a:txBody>
                    <a:bodyPr/>
                    <a:lstStyle/>
                    <a:p>
                      <a:pPr algn="ctr"/>
                      <a:r>
                        <a:rPr lang="en-US" sz="1400" dirty="0"/>
                        <a:t>64</a:t>
                      </a: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06068328"/>
      </p:ext>
    </p:extLst>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Workload</a:t>
            </a:r>
          </a:p>
        </p:txBody>
      </p:sp>
      <p:sp>
        <p:nvSpPr>
          <p:cNvPr id="5" name="Subtitle 4"/>
          <p:cNvSpPr>
            <a:spLocks noGrp="1"/>
          </p:cNvSpPr>
          <p:nvPr>
            <p:ph type="subTitle" idx="11"/>
          </p:nvPr>
        </p:nvSpPr>
        <p:spPr>
          <a:xfrm>
            <a:off x="273050" y="685800"/>
            <a:ext cx="8185150" cy="215444"/>
          </a:xfrm>
        </p:spPr>
        <p:txBody>
          <a:bodyPr/>
          <a:lstStyle/>
          <a:p>
            <a:r>
              <a:rPr lang="en-US" dirty="0"/>
              <a:t>With VMware vSphere Horizon</a:t>
            </a:r>
          </a:p>
        </p:txBody>
      </p:sp>
      <p:graphicFrame>
        <p:nvGraphicFramePr>
          <p:cNvPr id="3" name="Table 2"/>
          <p:cNvGraphicFramePr>
            <a:graphicFrameLocks noGrp="1"/>
          </p:cNvGraphicFramePr>
          <p:nvPr>
            <p:extLst>
              <p:ext uri="{D42A27DB-BD31-4B8C-83A1-F6EECF244321}">
                <p14:modId xmlns:p14="http://schemas.microsoft.com/office/powerpoint/2010/main" val="436088421"/>
              </p:ext>
            </p:extLst>
          </p:nvPr>
        </p:nvGraphicFramePr>
        <p:xfrm>
          <a:off x="367393" y="1225550"/>
          <a:ext cx="8409214" cy="2494280"/>
        </p:xfrm>
        <a:graphic>
          <a:graphicData uri="http://schemas.openxmlformats.org/drawingml/2006/table">
            <a:tbl>
              <a:tblPr firstRow="1" bandRow="1">
                <a:tableStyleId>{5C22544A-7EE6-4342-B048-85BDC9FD1C3A}</a:tableStyleId>
              </a:tblPr>
              <a:tblGrid>
                <a:gridCol w="4204607">
                  <a:extLst>
                    <a:ext uri="{9D8B030D-6E8A-4147-A177-3AD203B41FA5}">
                      <a16:colId xmlns:a16="http://schemas.microsoft.com/office/drawing/2014/main" val="20000"/>
                    </a:ext>
                  </a:extLst>
                </a:gridCol>
                <a:gridCol w="4204607">
                  <a:extLst>
                    <a:ext uri="{9D8B030D-6E8A-4147-A177-3AD203B41FA5}">
                      <a16:colId xmlns:a16="http://schemas.microsoft.com/office/drawing/2014/main" val="20001"/>
                    </a:ext>
                  </a:extLst>
                </a:gridCol>
              </a:tblGrid>
              <a:tr h="370840">
                <a:tc>
                  <a:txBody>
                    <a:bodyPr/>
                    <a:lstStyle/>
                    <a:p>
                      <a:r>
                        <a:rPr lang="en-US" dirty="0">
                          <a:solidFill>
                            <a:schemeClr val="tx2"/>
                          </a:solidFill>
                        </a:rPr>
                        <a:t>Profile Name</a:t>
                      </a:r>
                    </a:p>
                  </a:txBody>
                  <a:tcPr>
                    <a:solidFill>
                      <a:schemeClr val="tx2">
                        <a:lumMod val="50000"/>
                      </a:schemeClr>
                    </a:solidFill>
                  </a:tcPr>
                </a:tc>
                <a:tc>
                  <a:txBody>
                    <a:bodyPr/>
                    <a:lstStyle/>
                    <a:p>
                      <a:r>
                        <a:rPr lang="en-US" dirty="0">
                          <a:solidFill>
                            <a:schemeClr val="tx2"/>
                          </a:solidFill>
                        </a:rPr>
                        <a:t>Workload</a:t>
                      </a:r>
                    </a:p>
                  </a:txBody>
                  <a:tcPr>
                    <a:solidFill>
                      <a:schemeClr val="tx2">
                        <a:lumMod val="50000"/>
                      </a:schemeClr>
                    </a:solidFill>
                  </a:tcPr>
                </a:tc>
                <a:extLst>
                  <a:ext uri="{0D108BD9-81ED-4DB2-BD59-A6C34878D82A}">
                    <a16:rowId xmlns:a16="http://schemas.microsoft.com/office/drawing/2014/main" val="10000"/>
                  </a:ext>
                </a:extLst>
              </a:tr>
              <a:tr h="370840">
                <a:tc>
                  <a:txBody>
                    <a:bodyPr/>
                    <a:lstStyle/>
                    <a:p>
                      <a:r>
                        <a:rPr lang="en-US" dirty="0"/>
                        <a:t>Task Worker</a:t>
                      </a:r>
                    </a:p>
                  </a:txBody>
                  <a:tcPr/>
                </a:tc>
                <a:tc>
                  <a:txBody>
                    <a:bodyPr/>
                    <a:lstStyle/>
                    <a:p>
                      <a:r>
                        <a:rPr lang="en-US" dirty="0"/>
                        <a:t>Login VSI Task worker</a:t>
                      </a:r>
                    </a:p>
                  </a:txBody>
                  <a:tcPr/>
                </a:tc>
                <a:extLst>
                  <a:ext uri="{0D108BD9-81ED-4DB2-BD59-A6C34878D82A}">
                    <a16:rowId xmlns:a16="http://schemas.microsoft.com/office/drawing/2014/main" val="10001"/>
                  </a:ext>
                </a:extLst>
              </a:tr>
              <a:tr h="370840">
                <a:tc>
                  <a:txBody>
                    <a:bodyPr/>
                    <a:lstStyle/>
                    <a:p>
                      <a:r>
                        <a:rPr lang="en-US" dirty="0"/>
                        <a:t>Knowledge Worker</a:t>
                      </a:r>
                    </a:p>
                  </a:txBody>
                  <a:tcPr/>
                </a:tc>
                <a:tc>
                  <a:txBody>
                    <a:bodyPr/>
                    <a:lstStyle/>
                    <a:p>
                      <a:r>
                        <a:rPr lang="en-US" dirty="0"/>
                        <a:t>Login VSI Knowledge worker</a:t>
                      </a:r>
                    </a:p>
                  </a:txBody>
                  <a:tcPr/>
                </a:tc>
                <a:extLst>
                  <a:ext uri="{0D108BD9-81ED-4DB2-BD59-A6C34878D82A}">
                    <a16:rowId xmlns:a16="http://schemas.microsoft.com/office/drawing/2014/main" val="10002"/>
                  </a:ext>
                </a:extLst>
              </a:tr>
              <a:tr h="370840">
                <a:tc>
                  <a:txBody>
                    <a:bodyPr/>
                    <a:lstStyle/>
                    <a:p>
                      <a:r>
                        <a:rPr lang="en-US" dirty="0"/>
                        <a:t>Power Worker</a:t>
                      </a:r>
                    </a:p>
                  </a:txBody>
                  <a:tcPr/>
                </a:tc>
                <a:tc>
                  <a:txBody>
                    <a:bodyPr/>
                    <a:lstStyle/>
                    <a:p>
                      <a:r>
                        <a:rPr lang="en-US" dirty="0"/>
                        <a:t>Login VSI Power worker</a:t>
                      </a:r>
                    </a:p>
                  </a:txBody>
                  <a:tcPr/>
                </a:tc>
                <a:extLst>
                  <a:ext uri="{0D108BD9-81ED-4DB2-BD59-A6C34878D82A}">
                    <a16:rowId xmlns:a16="http://schemas.microsoft.com/office/drawing/2014/main" val="10003"/>
                  </a:ext>
                </a:extLst>
              </a:tr>
              <a:tr h="370840">
                <a:tc>
                  <a:txBody>
                    <a:bodyPr/>
                    <a:lstStyle/>
                    <a:p>
                      <a:r>
                        <a:rPr lang="en-US" dirty="0"/>
                        <a:t>Graphics LVSI Power + </a:t>
                      </a:r>
                      <a:r>
                        <a:rPr lang="en-US" dirty="0" err="1"/>
                        <a:t>ProLibrary</a:t>
                      </a:r>
                      <a:endParaRPr lang="en-US" dirty="0"/>
                    </a:p>
                  </a:txBody>
                  <a:tcPr/>
                </a:tc>
                <a:tc>
                  <a:txBody>
                    <a:bodyPr/>
                    <a:lstStyle/>
                    <a:p>
                      <a:r>
                        <a:rPr lang="en-US" dirty="0"/>
                        <a:t>Graphics - Login VSI Power worker with </a:t>
                      </a:r>
                      <a:r>
                        <a:rPr lang="en-US" dirty="0" err="1"/>
                        <a:t>ProLibrary</a:t>
                      </a:r>
                      <a:endParaRPr lang="en-US" dirty="0"/>
                    </a:p>
                  </a:txBody>
                  <a:tcPr/>
                </a:tc>
                <a:extLst>
                  <a:ext uri="{0D108BD9-81ED-4DB2-BD59-A6C34878D82A}">
                    <a16:rowId xmlns:a16="http://schemas.microsoft.com/office/drawing/2014/main" val="10004"/>
                  </a:ext>
                </a:extLst>
              </a:tr>
              <a:tr h="370840">
                <a:tc>
                  <a:txBody>
                    <a:bodyPr/>
                    <a:lstStyle/>
                    <a:p>
                      <a:r>
                        <a:rPr lang="en-US" dirty="0"/>
                        <a:t>Graphics</a:t>
                      </a:r>
                      <a:r>
                        <a:rPr lang="en-US" baseline="0" dirty="0"/>
                        <a:t> LVSI Custom</a:t>
                      </a:r>
                      <a:endParaRPr lang="en-US" dirty="0"/>
                    </a:p>
                  </a:txBody>
                  <a:tcPr/>
                </a:tc>
                <a:tc>
                  <a:txBody>
                    <a:bodyPr/>
                    <a:lstStyle/>
                    <a:p>
                      <a:r>
                        <a:rPr lang="en-US" dirty="0"/>
                        <a:t>Graphics – LVSI Custom</a:t>
                      </a:r>
                    </a:p>
                  </a:txBody>
                  <a:tcPr/>
                </a:tc>
                <a:extLst>
                  <a:ext uri="{0D108BD9-81ED-4DB2-BD59-A6C34878D82A}">
                    <a16:rowId xmlns:a16="http://schemas.microsoft.com/office/drawing/2014/main" val="10005"/>
                  </a:ext>
                </a:extLst>
              </a:tr>
            </a:tbl>
          </a:graphicData>
        </a:graphic>
      </p:graphicFrame>
      <p:sp>
        <p:nvSpPr>
          <p:cNvPr id="4" name="Rectangle 3"/>
          <p:cNvSpPr/>
          <p:nvPr/>
        </p:nvSpPr>
        <p:spPr>
          <a:xfrm>
            <a:off x="367393" y="4518842"/>
            <a:ext cx="4572000" cy="246221"/>
          </a:xfrm>
          <a:prstGeom prst="rect">
            <a:avLst/>
          </a:prstGeom>
        </p:spPr>
        <p:txBody>
          <a:bodyPr>
            <a:spAutoFit/>
          </a:bodyPr>
          <a:lstStyle/>
          <a:p>
            <a:r>
              <a:rPr lang="en-US" sz="1000" dirty="0">
                <a:solidFill>
                  <a:schemeClr val="tx2">
                    <a:lumMod val="50000"/>
                  </a:schemeClr>
                </a:solidFill>
                <a:latin typeface="Arial" panose="020B0604020202020204" pitchFamily="34" charset="0"/>
              </a:rPr>
              <a:t>Further information for each workload can be found on Login VSI’s </a:t>
            </a:r>
            <a:r>
              <a:rPr lang="en-US" sz="1000" dirty="0">
                <a:solidFill>
                  <a:schemeClr val="tx2">
                    <a:lumMod val="50000"/>
                  </a:schemeClr>
                </a:solidFill>
                <a:latin typeface="Arial" panose="020B0604020202020204" pitchFamily="34" charset="0"/>
                <a:hlinkClick r:id="rId2"/>
              </a:rPr>
              <a:t>website</a:t>
            </a:r>
            <a:r>
              <a:rPr lang="en-US" sz="1000" dirty="0">
                <a:solidFill>
                  <a:schemeClr val="tx2">
                    <a:lumMod val="50000"/>
                  </a:schemeClr>
                </a:solidFill>
                <a:latin typeface="Arial" panose="020B0604020202020204" pitchFamily="34" charset="0"/>
              </a:rPr>
              <a:t>. </a:t>
            </a:r>
            <a:endParaRPr lang="en-US" sz="1000" dirty="0">
              <a:solidFill>
                <a:schemeClr val="tx2">
                  <a:lumMod val="50000"/>
                </a:schemeClr>
              </a:solidFill>
            </a:endParaRPr>
          </a:p>
        </p:txBody>
      </p:sp>
    </p:spTree>
    <p:extLst>
      <p:ext uri="{BB962C8B-B14F-4D97-AF65-F5344CB8AC3E}">
        <p14:creationId xmlns:p14="http://schemas.microsoft.com/office/powerpoint/2010/main" val="238043125"/>
      </p:ext>
    </p:extLst>
  </p:cSld>
  <p:clrMapOvr>
    <a:masterClrMapping/>
  </p:clrMapOvr>
  <p:transition spd="med">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Utilization Thresholds</a:t>
            </a:r>
          </a:p>
        </p:txBody>
      </p:sp>
      <p:sp>
        <p:nvSpPr>
          <p:cNvPr id="4" name="Subtitle 3"/>
          <p:cNvSpPr>
            <a:spLocks noGrp="1"/>
          </p:cNvSpPr>
          <p:nvPr>
            <p:ph type="subTitle" idx="11"/>
          </p:nvPr>
        </p:nvSpPr>
        <p:spPr/>
        <p:txBody>
          <a:bodyPr/>
          <a:lstStyle/>
          <a:p>
            <a:r>
              <a:rPr lang="en-US" dirty="0"/>
              <a:t>With VMware vSphere Horizon</a:t>
            </a:r>
          </a:p>
        </p:txBody>
      </p:sp>
      <p:graphicFrame>
        <p:nvGraphicFramePr>
          <p:cNvPr id="3" name="Table 2"/>
          <p:cNvGraphicFramePr>
            <a:graphicFrameLocks noGrp="1"/>
          </p:cNvGraphicFramePr>
          <p:nvPr>
            <p:extLst>
              <p:ext uri="{D42A27DB-BD31-4B8C-83A1-F6EECF244321}">
                <p14:modId xmlns:p14="http://schemas.microsoft.com/office/powerpoint/2010/main" val="863931828"/>
              </p:ext>
            </p:extLst>
          </p:nvPr>
        </p:nvGraphicFramePr>
        <p:xfrm>
          <a:off x="274319" y="1315357"/>
          <a:ext cx="8383814" cy="1854200"/>
        </p:xfrm>
        <a:graphic>
          <a:graphicData uri="http://schemas.openxmlformats.org/drawingml/2006/table">
            <a:tbl>
              <a:tblPr firstRow="1" bandRow="1">
                <a:tableStyleId>{5C22544A-7EE6-4342-B048-85BDC9FD1C3A}</a:tableStyleId>
              </a:tblPr>
              <a:tblGrid>
                <a:gridCol w="5252902">
                  <a:extLst>
                    <a:ext uri="{9D8B030D-6E8A-4147-A177-3AD203B41FA5}">
                      <a16:colId xmlns:a16="http://schemas.microsoft.com/office/drawing/2014/main" val="20000"/>
                    </a:ext>
                  </a:extLst>
                </a:gridCol>
                <a:gridCol w="3130912">
                  <a:extLst>
                    <a:ext uri="{9D8B030D-6E8A-4147-A177-3AD203B41FA5}">
                      <a16:colId xmlns:a16="http://schemas.microsoft.com/office/drawing/2014/main" val="20001"/>
                    </a:ext>
                  </a:extLst>
                </a:gridCol>
              </a:tblGrid>
              <a:tr h="370840">
                <a:tc>
                  <a:txBody>
                    <a:bodyPr/>
                    <a:lstStyle/>
                    <a:p>
                      <a:pPr algn="ctr"/>
                      <a:r>
                        <a:rPr lang="en-US" dirty="0">
                          <a:solidFill>
                            <a:schemeClr val="tx2"/>
                          </a:solidFill>
                        </a:rPr>
                        <a:t>Parameter</a:t>
                      </a:r>
                    </a:p>
                  </a:txBody>
                  <a:tcPr>
                    <a:solidFill>
                      <a:schemeClr val="tx2">
                        <a:lumMod val="50000"/>
                      </a:schemeClr>
                    </a:solidFill>
                  </a:tcPr>
                </a:tc>
                <a:tc>
                  <a:txBody>
                    <a:bodyPr/>
                    <a:lstStyle/>
                    <a:p>
                      <a:pPr algn="ctr"/>
                      <a:r>
                        <a:rPr lang="en-US" dirty="0">
                          <a:solidFill>
                            <a:schemeClr val="tx2"/>
                          </a:solidFill>
                        </a:rPr>
                        <a:t>Pass/Fail Threshold </a:t>
                      </a:r>
                    </a:p>
                  </a:txBody>
                  <a:tcPr>
                    <a:solidFill>
                      <a:schemeClr val="tx2">
                        <a:lumMod val="50000"/>
                      </a:schemeClr>
                    </a:solidFill>
                  </a:tcPr>
                </a:tc>
                <a:extLst>
                  <a:ext uri="{0D108BD9-81ED-4DB2-BD59-A6C34878D82A}">
                    <a16:rowId xmlns:a16="http://schemas.microsoft.com/office/drawing/2014/main" val="10000"/>
                  </a:ext>
                </a:extLst>
              </a:tr>
              <a:tr h="370840">
                <a:tc>
                  <a:txBody>
                    <a:bodyPr/>
                    <a:lstStyle/>
                    <a:p>
                      <a:pPr algn="ctr"/>
                      <a:r>
                        <a:rPr lang="en-US" dirty="0"/>
                        <a:t>Physical Host CPU Utilization</a:t>
                      </a:r>
                    </a:p>
                  </a:txBody>
                  <a:tcPr/>
                </a:tc>
                <a:tc>
                  <a:txBody>
                    <a:bodyPr/>
                    <a:lstStyle/>
                    <a:p>
                      <a:pPr algn="ctr"/>
                      <a:r>
                        <a:rPr lang="en-US" dirty="0"/>
                        <a:t>100%</a:t>
                      </a:r>
                    </a:p>
                  </a:txBody>
                  <a:tcPr/>
                </a:tc>
                <a:extLst>
                  <a:ext uri="{0D108BD9-81ED-4DB2-BD59-A6C34878D82A}">
                    <a16:rowId xmlns:a16="http://schemas.microsoft.com/office/drawing/2014/main" val="10001"/>
                  </a:ext>
                </a:extLst>
              </a:tr>
              <a:tr h="370840">
                <a:tc>
                  <a:txBody>
                    <a:bodyPr/>
                    <a:lstStyle/>
                    <a:p>
                      <a:pPr algn="ctr"/>
                      <a:r>
                        <a:rPr lang="en-US" dirty="0"/>
                        <a:t>Physical Host Memory Utilization</a:t>
                      </a:r>
                    </a:p>
                  </a:txBody>
                  <a:tcPr/>
                </a:tc>
                <a:tc>
                  <a:txBody>
                    <a:bodyPr/>
                    <a:lstStyle/>
                    <a:p>
                      <a:pPr algn="ctr"/>
                      <a:r>
                        <a:rPr lang="en-US" dirty="0"/>
                        <a:t>85%</a:t>
                      </a:r>
                    </a:p>
                  </a:txBody>
                  <a:tcPr/>
                </a:tc>
                <a:extLst>
                  <a:ext uri="{0D108BD9-81ED-4DB2-BD59-A6C34878D82A}">
                    <a16:rowId xmlns:a16="http://schemas.microsoft.com/office/drawing/2014/main" val="10002"/>
                  </a:ext>
                </a:extLst>
              </a:tr>
              <a:tr h="370840">
                <a:tc>
                  <a:txBody>
                    <a:bodyPr/>
                    <a:lstStyle/>
                    <a:p>
                      <a:pPr algn="ctr"/>
                      <a:r>
                        <a:rPr lang="en-US" dirty="0"/>
                        <a:t>Network Throughput</a:t>
                      </a:r>
                    </a:p>
                  </a:txBody>
                  <a:tcPr/>
                </a:tc>
                <a:tc>
                  <a:txBody>
                    <a:bodyPr/>
                    <a:lstStyle/>
                    <a:p>
                      <a:pPr algn="ctr"/>
                      <a:r>
                        <a:rPr lang="en-US" dirty="0"/>
                        <a:t>85%</a:t>
                      </a:r>
                    </a:p>
                  </a:txBody>
                  <a:tcPr/>
                </a:tc>
                <a:extLst>
                  <a:ext uri="{0D108BD9-81ED-4DB2-BD59-A6C34878D82A}">
                    <a16:rowId xmlns:a16="http://schemas.microsoft.com/office/drawing/2014/main" val="10003"/>
                  </a:ext>
                </a:extLst>
              </a:tr>
              <a:tr h="370840">
                <a:tc>
                  <a:txBody>
                    <a:bodyPr/>
                    <a:lstStyle/>
                    <a:p>
                      <a:pPr algn="ctr"/>
                      <a:r>
                        <a:rPr lang="en-US" dirty="0"/>
                        <a:t>Storage IO Latency</a:t>
                      </a:r>
                    </a:p>
                  </a:txBody>
                  <a:tcPr/>
                </a:tc>
                <a:tc>
                  <a:txBody>
                    <a:bodyPr/>
                    <a:lstStyle/>
                    <a:p>
                      <a:pPr algn="ctr"/>
                      <a:r>
                        <a:rPr lang="en-US" dirty="0"/>
                        <a:t>20ms</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57611547"/>
      </p:ext>
    </p:extLst>
  </p:cSld>
  <p:clrMapOvr>
    <a:masterClrMapping/>
  </p:clrMapOvr>
  <p:transition spd="med">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and Software Test Components</a:t>
            </a:r>
          </a:p>
        </p:txBody>
      </p:sp>
      <p:sp>
        <p:nvSpPr>
          <p:cNvPr id="4" name="Subtitle 3"/>
          <p:cNvSpPr>
            <a:spLocks noGrp="1"/>
          </p:cNvSpPr>
          <p:nvPr>
            <p:ph type="subTitle" idx="11"/>
          </p:nvPr>
        </p:nvSpPr>
        <p:spPr/>
        <p:txBody>
          <a:bodyPr/>
          <a:lstStyle/>
          <a:p>
            <a:r>
              <a:rPr lang="en-US" dirty="0"/>
              <a:t>With VMware vSphere Horizon</a:t>
            </a:r>
          </a:p>
        </p:txBody>
      </p:sp>
      <p:pic>
        <p:nvPicPr>
          <p:cNvPr id="3" name="Picture 2"/>
          <p:cNvPicPr>
            <a:picLocks noChangeAspect="1"/>
          </p:cNvPicPr>
          <p:nvPr/>
        </p:nvPicPr>
        <p:blipFill>
          <a:blip r:embed="rId2"/>
          <a:stretch>
            <a:fillRect/>
          </a:stretch>
        </p:blipFill>
        <p:spPr>
          <a:xfrm>
            <a:off x="1879146" y="951596"/>
            <a:ext cx="4966607" cy="2475824"/>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1238247" y="3374692"/>
            <a:ext cx="6248404" cy="1710176"/>
          </a:xfrm>
          <a:prstGeom prst="rect">
            <a:avLst/>
          </a:prstGeom>
        </p:spPr>
      </p:pic>
    </p:spTree>
    <p:extLst>
      <p:ext uri="{BB962C8B-B14F-4D97-AF65-F5344CB8AC3E}">
        <p14:creationId xmlns:p14="http://schemas.microsoft.com/office/powerpoint/2010/main" val="4124973831"/>
      </p:ext>
    </p:extLst>
  </p:cSld>
  <p:clrMapOvr>
    <a:masterClrMapping/>
  </p:clrMapOvr>
  <p:transition spd="med">
    <p:wipe dir="r"/>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ellEMC_ex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71598088-179C-4595-9C51-2F2ECC450D26}" vid="{F57B74B5-F54C-4EAD-846E-48FF1F3F1B02}"/>
    </a:ext>
  </a:extLst>
</a:theme>
</file>

<file path=ppt/theme/theme2.xml><?xml version="1.0" encoding="utf-8"?>
<a:theme xmlns:a="http://schemas.openxmlformats.org/drawingml/2006/main" name="black backgrounds">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71598088-179C-4595-9C51-2F2ECC450D26}" vid="{5BC1B7F8-C737-4EEA-89CC-1AA3AC5867CA}"/>
    </a:ext>
  </a:extLst>
</a:theme>
</file>

<file path=ppt/theme/theme3.xml><?xml version="1.0" encoding="utf-8"?>
<a:theme xmlns:a="http://schemas.openxmlformats.org/drawingml/2006/main" name="Office Them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AEEBEE83C66E54EA9BED83B0A9A60DB" ma:contentTypeVersion="1" ma:contentTypeDescription="Create a new document." ma:contentTypeScope="" ma:versionID="51a43b2161297f783d65b37e357c79e9">
  <xsd:schema xmlns:xsd="http://www.w3.org/2001/XMLSchema" xmlns:p="http://schemas.microsoft.com/office/2006/metadata/properties" targetNamespace="http://schemas.microsoft.com/office/2006/metadata/properties" ma:root="true" ma:fieldsID="b9cfef283e0bc2d986a66f9ec0cdc42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3332CB6-AB82-4DD3-8C89-C660A1C394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0873BDD3-AA35-4F19-A12A-C6462BECFBD1}">
  <ds:schemaRefs>
    <ds:schemaRef ds:uri="http://schemas.microsoft.com/office/2006/documentManagement/types"/>
    <ds:schemaRef ds:uri="http://purl.org/dc/elements/1.1/"/>
    <ds:schemaRef ds:uri="http://www.w3.org/XML/1998/namespace"/>
    <ds:schemaRef ds:uri="http://purl.org/dc/terms/"/>
    <ds:schemaRef ds:uri="http://schemas.openxmlformats.org/package/2006/metadata/core-properti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86FC490B-1F77-48C5-AC70-1DD939DBDF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1-15-17 External Dell EMC Template</Template>
  <TotalTime>1431</TotalTime>
  <Words>6320</Words>
  <Application>Microsoft Office PowerPoint</Application>
  <PresentationFormat>On-screen Show (16:9)</PresentationFormat>
  <Paragraphs>815</Paragraphs>
  <Slides>58</Slides>
  <Notes>35</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58</vt:i4>
      </vt:variant>
    </vt:vector>
  </HeadingPairs>
  <TitlesOfParts>
    <vt:vector size="71" baseType="lpstr">
      <vt:lpstr>Lucida Grande</vt:lpstr>
      <vt:lpstr>MetaNormalLF-Roman</vt:lpstr>
      <vt:lpstr>MS PGothic</vt:lpstr>
      <vt:lpstr>Museo For Dell 300</vt:lpstr>
      <vt:lpstr>Museo Sans For Dell</vt:lpstr>
      <vt:lpstr>Arial</vt:lpstr>
      <vt:lpstr>Arial Black</vt:lpstr>
      <vt:lpstr>Calibri</vt:lpstr>
      <vt:lpstr>Courier New</vt:lpstr>
      <vt:lpstr>Trebuchet MS</vt:lpstr>
      <vt:lpstr>Wingdings</vt:lpstr>
      <vt:lpstr>DellEMC_external_template</vt:lpstr>
      <vt:lpstr>black backgrounds</vt:lpstr>
      <vt:lpstr>Dell EMC Ready System for VDI on VxRail</vt:lpstr>
      <vt:lpstr>Simply Plug-in &amp; Power-up</vt:lpstr>
      <vt:lpstr>Ready System for VDI Logical Architecture </vt:lpstr>
      <vt:lpstr>Scaling Up to 2000 VMs</vt:lpstr>
      <vt:lpstr>Scaling out to 10,000 VMs</vt:lpstr>
      <vt:lpstr>Solution Performance and Testing </vt:lpstr>
      <vt:lpstr>Testing Workload</vt:lpstr>
      <vt:lpstr>Resource Utilization Thresholds</vt:lpstr>
      <vt:lpstr>Hardware and Software Test Components</vt:lpstr>
      <vt:lpstr>Compute VM Configurations</vt:lpstr>
      <vt:lpstr>Test Results and Analysis</vt:lpstr>
      <vt:lpstr>Solution Performance and Testing </vt:lpstr>
      <vt:lpstr>Testing Workload</vt:lpstr>
      <vt:lpstr>Resource Utilization Thresholds</vt:lpstr>
      <vt:lpstr>Hardware and Software Test Components</vt:lpstr>
      <vt:lpstr>Compute VM Configurations</vt:lpstr>
      <vt:lpstr>Test Results and Analysis</vt:lpstr>
      <vt:lpstr>Leaf-Spine Architecture</vt:lpstr>
      <vt:lpstr>1GbE ToR Switch – S3048</vt:lpstr>
      <vt:lpstr>10GbE ToR Switch – S4048</vt:lpstr>
      <vt:lpstr>Dell EMC VxRail Appliance network configuration</vt:lpstr>
      <vt:lpstr>Scale from 3 to 64 nodes</vt:lpstr>
      <vt:lpstr>Cluster Design – Standard</vt:lpstr>
      <vt:lpstr>Cluster Design – With vGPU</vt:lpstr>
      <vt:lpstr>VMware NSX</vt:lpstr>
      <vt:lpstr>V Series VDI-optimized configurations</vt:lpstr>
      <vt:lpstr>V570/V570F A3 NUMA alignment</vt:lpstr>
      <vt:lpstr>V570/V570F B5 NUMA alignment</vt:lpstr>
      <vt:lpstr>V570/V570F C7 NUMA Alignment</vt:lpstr>
      <vt:lpstr>NVIDIA GRID vGPU</vt:lpstr>
      <vt:lpstr>GPUs – M10 </vt:lpstr>
      <vt:lpstr>GPUs – M60 </vt:lpstr>
      <vt:lpstr>Tesla M10 GRID vGPU Profiles</vt:lpstr>
      <vt:lpstr>GPU – M10 Supported Guest OS</vt:lpstr>
      <vt:lpstr>Tesla M60 GRID vGPU Profiles</vt:lpstr>
      <vt:lpstr>GPU – M60 Supported Guest OS</vt:lpstr>
      <vt:lpstr>GRID vGPU Licensing</vt:lpstr>
      <vt:lpstr>All-Flash vs. Hybrid Storage</vt:lpstr>
      <vt:lpstr>Knowledge Worker, 155 users, ESXi 6.5, Horizon 7.x Instant Clones</vt:lpstr>
      <vt:lpstr>Consumed Memory</vt:lpstr>
      <vt:lpstr>Active Memory</vt:lpstr>
      <vt:lpstr>Network Bandwidth</vt:lpstr>
      <vt:lpstr>Cluster Storage Performance</vt:lpstr>
      <vt:lpstr>Login VSI Max User Experience Score</vt:lpstr>
      <vt:lpstr>Knowledge Worker, 140 users, ESXi 6.5, XD 7.15, MCS Linked Clones</vt:lpstr>
      <vt:lpstr>Consumed Memory</vt:lpstr>
      <vt:lpstr>Active Memory</vt:lpstr>
      <vt:lpstr>Network Usage</vt:lpstr>
      <vt:lpstr>Storage Performance</vt:lpstr>
      <vt:lpstr>VSI Max User Experience Score</vt:lpstr>
      <vt:lpstr>Get better user performance with Dell EMC &amp; Horizon </vt:lpstr>
      <vt:lpstr>Horizon 7 – portfolio overview</vt:lpstr>
      <vt:lpstr>Horizon Apps – portfolio overview</vt:lpstr>
      <vt:lpstr>Growing demand for graphics resources</vt:lpstr>
      <vt:lpstr>Windows 10 and Modern Apps Highest graphics requirement from any operating system to date</vt:lpstr>
      <vt:lpstr>NVIDIA Virtual GPU solutions deliver rich immersive user experiences</vt:lpstr>
      <vt:lpstr>How the NVIDIA GRID Solution works</vt:lpstr>
      <vt:lpstr>PowerPoint Presentation</vt:lpstr>
    </vt:vector>
  </TitlesOfParts>
  <Manager/>
  <Company>EMC Corporation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Dell EMC Ready System for VDI on VxRail</dc:title>
  <dc:subject/>
  <dc:creator>Foster, Anthony</dc:creator>
  <cp:keywords/>
  <dc:description/>
  <cp:lastModifiedBy>Chan, Brian MH</cp:lastModifiedBy>
  <cp:revision>54</cp:revision>
  <cp:lastPrinted>2014-02-14T16:26:12Z</cp:lastPrinted>
  <dcterms:created xsi:type="dcterms:W3CDTF">2018-02-02T20:57:10Z</dcterms:created>
  <dcterms:modified xsi:type="dcterms:W3CDTF">2018-05-19T04:28:48Z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0x010100EAEEBEE83C66E54EA9BED83B0A9A60DB</vt:lpwstr>
  </property>
  <property fmtid="{D5CDD505-2E9C-101B-9397-08002B2CF9AE}" pid="3" name="TitusGUID">
    <vt:lpwstr>90e7cef2-6662-4b34-af72-6d19d6edd9c2</vt:lpwstr>
  </property>
  <property fmtid="{D5CDD505-2E9C-101B-9397-08002B2CF9AE}" pid="4" name="DocumentMarkings">
    <vt:lpwstr>&lt;SPAN style="FONT-FAMILY: museo sans for dell; COLOR: rgb(170,170,170); FONT-SIZE: 8.5pt"&gt; &lt;P align=left&gt;Dell - Internal Use - Confidential  &lt;/P&gt;&lt;/SPAN&gt;;&lt;SPAN style="FONT-FAMILY: museo sans for dell; COLOR: rgb(170,170,170); FONT-SIZE: 8.5pt"&gt; &lt;P align=le</vt:lpwstr>
  </property>
  <property fmtid="{D5CDD505-2E9C-101B-9397-08002B2CF9AE}" pid="5" name="Document Editor">
    <vt:lpwstr>Angele_Davidson</vt:lpwstr>
  </property>
  <property fmtid="{D5CDD505-2E9C-101B-9397-08002B2CF9AE}" pid="6" name="DellVisualMarkingsPPT">
    <vt:lpwstr>Classification Footer</vt:lpwstr>
  </property>
  <property fmtid="{D5CDD505-2E9C-101B-9397-08002B2CF9AE}" pid="7" name="DellClassification">
    <vt:lpwstr>Internal Use</vt:lpwstr>
  </property>
  <property fmtid="{D5CDD505-2E9C-101B-9397-08002B2CF9AE}" pid="8" name="DellSubLabels">
    <vt:lpwstr/>
  </property>
  <property fmtid="{D5CDD505-2E9C-101B-9397-08002B2CF9AE}" pid="9" name="DellVisual Markings (PPT)">
    <vt:lpwstr>Classification Footer</vt:lpwstr>
  </property>
  <property fmtid="{D5CDD505-2E9C-101B-9397-08002B2CF9AE}" pid="10" name="titusconfig">
    <vt:lpwstr>0.6CorpGlobal</vt:lpwstr>
  </property>
</Properties>
</file>